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02" r:id="rId1"/>
  </p:sldMasterIdLst>
  <p:sldIdLst>
    <p:sldId id="280" r:id="rId2"/>
    <p:sldId id="256" r:id="rId3"/>
    <p:sldId id="272" r:id="rId4"/>
    <p:sldId id="273" r:id="rId5"/>
    <p:sldId id="274" r:id="rId6"/>
    <p:sldId id="258" r:id="rId7"/>
    <p:sldId id="259" r:id="rId8"/>
    <p:sldId id="264" r:id="rId9"/>
    <p:sldId id="257" r:id="rId10"/>
    <p:sldId id="260" r:id="rId11"/>
    <p:sldId id="263" r:id="rId12"/>
    <p:sldId id="265" r:id="rId13"/>
    <p:sldId id="266" r:id="rId14"/>
    <p:sldId id="267" r:id="rId15"/>
    <p:sldId id="268" r:id="rId16"/>
    <p:sldId id="269" r:id="rId17"/>
    <p:sldId id="270" r:id="rId18"/>
    <p:sldId id="271" r:id="rId19"/>
    <p:sldId id="275" r:id="rId20"/>
    <p:sldId id="261" r:id="rId21"/>
    <p:sldId id="262" r:id="rId22"/>
    <p:sldId id="276" r:id="rId23"/>
    <p:sldId id="277" r:id="rId24"/>
    <p:sldId id="278" r:id="rId25"/>
    <p:sldId id="279"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9" autoAdjust="0"/>
    <p:restoredTop sz="94660"/>
  </p:normalViewPr>
  <p:slideViewPr>
    <p:cSldViewPr snapToGrid="0">
      <p:cViewPr varScale="1">
        <p:scale>
          <a:sx n="111" d="100"/>
          <a:sy n="111" d="100"/>
        </p:scale>
        <p:origin x="59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370693" y="1769540"/>
            <a:ext cx="9440034" cy="1828801"/>
          </a:xfrm>
        </p:spPr>
        <p:txBody>
          <a:bodyPr anchor="b">
            <a:normAutofit/>
          </a:bodyPr>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370693" y="3598339"/>
            <a:ext cx="9440034" cy="1049867"/>
          </a:xfrm>
        </p:spPr>
        <p:txBody>
          <a:bodyPr anchor="t"/>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43B8E00-9E09-4CD9-8393-C611FCA8AE81}" type="datetimeFigureOut">
              <a:rPr lang="en-AU" smtClean="0"/>
              <a:t>25/05/2022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753E556-E6D3-4667-A198-7358B03D91E9}" type="slidenum">
              <a:rPr lang="en-AU" smtClean="0"/>
              <a:t>‹#›</a:t>
            </a:fld>
            <a:endParaRPr lang="en-AU"/>
          </a:p>
        </p:txBody>
      </p:sp>
    </p:spTree>
    <p:extLst>
      <p:ext uri="{BB962C8B-B14F-4D97-AF65-F5344CB8AC3E}">
        <p14:creationId xmlns:p14="http://schemas.microsoft.com/office/powerpoint/2010/main" val="23835239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6" name="Picture 15" descr="Slate-V2-HD-pano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883" y="547807"/>
            <a:ext cx="10141799" cy="3816806"/>
          </a:xfrm>
          <a:prstGeom prst="rect">
            <a:avLst/>
          </a:prstGeom>
        </p:spPr>
      </p:pic>
      <p:sp>
        <p:nvSpPr>
          <p:cNvPr id="2" name="Title 1"/>
          <p:cNvSpPr>
            <a:spLocks noGrp="1"/>
          </p:cNvSpPr>
          <p:nvPr>
            <p:ph type="title"/>
          </p:nvPr>
        </p:nvSpPr>
        <p:spPr>
          <a:xfrm>
            <a:off x="913806" y="4565255"/>
            <a:ext cx="10355326" cy="543472"/>
          </a:xfrm>
        </p:spPr>
        <p:txBody>
          <a:bodyPr anchor="b">
            <a:normAutofit/>
          </a:bodyPr>
          <a:lstStyle>
            <a:lvl1pPr algn="ct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69349" y="695009"/>
            <a:ext cx="9845346" cy="3525671"/>
          </a:xfrm>
          <a:effectLst>
            <a:outerShdw blurRad="38100" dist="25400" dir="4440000">
              <a:srgbClr val="000000">
                <a:alpha val="36000"/>
              </a:srgbClr>
            </a:outerShdw>
          </a:effectLst>
        </p:spPr>
        <p:txBody>
          <a:bodyPr anchor="t">
            <a:normAutofit/>
          </a:bodyPr>
          <a:lstStyle>
            <a:lvl1pPr marL="0" indent="0" algn="ctr">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5" y="5108728"/>
            <a:ext cx="10353762" cy="682472"/>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43B8E00-9E09-4CD9-8393-C611FCA8AE81}" type="datetimeFigureOut">
              <a:rPr lang="en-AU" smtClean="0"/>
              <a:t>25/05/2022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753E556-E6D3-4667-A198-7358B03D91E9}" type="slidenum">
              <a:rPr lang="en-AU" smtClean="0"/>
              <a:t>‹#›</a:t>
            </a:fld>
            <a:endParaRPr lang="en-AU"/>
          </a:p>
        </p:txBody>
      </p:sp>
    </p:spTree>
    <p:extLst>
      <p:ext uri="{BB962C8B-B14F-4D97-AF65-F5344CB8AC3E}">
        <p14:creationId xmlns:p14="http://schemas.microsoft.com/office/powerpoint/2010/main" val="714790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8437"/>
            <a:ext cx="10353762" cy="3534344"/>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4" y="4295180"/>
            <a:ext cx="10353763" cy="150182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43B8E00-9E09-4CD9-8393-C611FCA8AE81}" type="datetimeFigureOut">
              <a:rPr lang="en-AU" smtClean="0"/>
              <a:t>25/05/2022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753E556-E6D3-4667-A198-7358B03D91E9}" type="slidenum">
              <a:rPr lang="en-AU" smtClean="0"/>
              <a:t>‹#›</a:t>
            </a:fld>
            <a:endParaRPr lang="en-AU"/>
          </a:p>
        </p:txBody>
      </p:sp>
    </p:spTree>
    <p:extLst>
      <p:ext uri="{BB962C8B-B14F-4D97-AF65-F5344CB8AC3E}">
        <p14:creationId xmlns:p14="http://schemas.microsoft.com/office/powerpoint/2010/main" val="15479996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32749"/>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94" y="4304353"/>
            <a:ext cx="10353763" cy="1489496"/>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43B8E00-9E09-4CD9-8393-C611FCA8AE81}" type="datetimeFigureOut">
              <a:rPr lang="en-AU" smtClean="0"/>
              <a:t>25/05/2022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753E556-E6D3-4667-A198-7358B03D91E9}" type="slidenum">
              <a:rPr lang="en-AU" smtClean="0"/>
              <a:t>‹#›</a:t>
            </a:fld>
            <a:endParaRPr lang="en-AU"/>
          </a:p>
        </p:txBody>
      </p:sp>
      <p:sp>
        <p:nvSpPr>
          <p:cNvPr id="11" name="TextBox 10"/>
          <p:cNvSpPr txBox="1"/>
          <p:nvPr/>
        </p:nvSpPr>
        <p:spPr>
          <a:xfrm>
            <a:off x="990600" y="88479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504716" y="292825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893293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794" y="2126942"/>
            <a:ext cx="10353763"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84" y="4650556"/>
            <a:ext cx="1035219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43B8E00-9E09-4CD9-8393-C611FCA8AE81}" type="datetimeFigureOut">
              <a:rPr lang="en-AU" smtClean="0"/>
              <a:t>25/05/2022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753E556-E6D3-4667-A198-7358B03D91E9}" type="slidenum">
              <a:rPr lang="en-AU" smtClean="0"/>
              <a:t>‹#›</a:t>
            </a:fld>
            <a:endParaRPr lang="en-AU"/>
          </a:p>
        </p:txBody>
      </p:sp>
    </p:spTree>
    <p:extLst>
      <p:ext uri="{BB962C8B-B14F-4D97-AF65-F5344CB8AC3E}">
        <p14:creationId xmlns:p14="http://schemas.microsoft.com/office/powerpoint/2010/main" val="9498308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5" y="609600"/>
            <a:ext cx="10353762" cy="970450"/>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95"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9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46711"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143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66572"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66572"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A43B8E00-9E09-4CD9-8393-C611FCA8AE81}" type="datetimeFigureOut">
              <a:rPr lang="en-AU" smtClean="0"/>
              <a:t>25/05/2022</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C753E556-E6D3-4667-A198-7358B03D91E9}" type="slidenum">
              <a:rPr lang="en-AU" smtClean="0"/>
              <a:t>‹#›</a:t>
            </a:fld>
            <a:endParaRPr lang="en-AU"/>
          </a:p>
        </p:txBody>
      </p:sp>
    </p:spTree>
    <p:extLst>
      <p:ext uri="{BB962C8B-B14F-4D97-AF65-F5344CB8AC3E}">
        <p14:creationId xmlns:p14="http://schemas.microsoft.com/office/powerpoint/2010/main" val="16101464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2" name="Picture 1"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7962" y="1818214"/>
            <a:ext cx="3339972" cy="1847851"/>
          </a:xfrm>
          <a:prstGeom prst="rect">
            <a:avLst/>
          </a:prstGeom>
        </p:spPr>
      </p:pic>
      <p:pic>
        <p:nvPicPr>
          <p:cNvPr id="36" name="Picture 35"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03800" y="1818214"/>
            <a:ext cx="3339972" cy="1847851"/>
          </a:xfrm>
          <a:prstGeom prst="rect">
            <a:avLst/>
          </a:prstGeom>
        </p:spPr>
      </p:pic>
      <p:pic>
        <p:nvPicPr>
          <p:cNvPr id="37" name="Picture 36"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36051" y="1818214"/>
            <a:ext cx="3339972" cy="1847851"/>
          </a:xfrm>
          <a:prstGeom prst="rect">
            <a:avLst/>
          </a:prstGeom>
        </p:spPr>
      </p:pic>
      <p:sp>
        <p:nvSpPr>
          <p:cNvPr id="30" name="Title 1"/>
          <p:cNvSpPr>
            <a:spLocks noGrp="1"/>
          </p:cNvSpPr>
          <p:nvPr>
            <p:ph type="title"/>
          </p:nvPr>
        </p:nvSpPr>
        <p:spPr>
          <a:xfrm>
            <a:off x="913794" y="609600"/>
            <a:ext cx="10353763" cy="97045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95"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018102" y="1938918"/>
            <a:ext cx="3092368" cy="160295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95" y="4480368"/>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88"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45743" y="1939094"/>
            <a:ext cx="3092368" cy="160816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435" y="4480367"/>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66697"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075698" y="1934432"/>
            <a:ext cx="3092368" cy="160729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66572" y="4480365"/>
            <a:ext cx="3300984" cy="131083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A43B8E00-9E09-4CD9-8393-C611FCA8AE81}" type="datetimeFigureOut">
              <a:rPr lang="en-AU" smtClean="0"/>
              <a:t>25/05/2022</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C753E556-E6D3-4667-A198-7358B03D91E9}" type="slidenum">
              <a:rPr lang="en-AU" smtClean="0"/>
              <a:t>‹#›</a:t>
            </a:fld>
            <a:endParaRPr lang="en-AU"/>
          </a:p>
        </p:txBody>
      </p:sp>
    </p:spTree>
    <p:extLst>
      <p:ext uri="{BB962C8B-B14F-4D97-AF65-F5344CB8AC3E}">
        <p14:creationId xmlns:p14="http://schemas.microsoft.com/office/powerpoint/2010/main" val="35914029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43B8E00-9E09-4CD9-8393-C611FCA8AE81}" type="datetimeFigureOut">
              <a:rPr lang="en-AU" smtClean="0"/>
              <a:t>25/05/2022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753E556-E6D3-4667-A198-7358B03D91E9}" type="slidenum">
              <a:rPr lang="en-AU" smtClean="0"/>
              <a:t>‹#›</a:t>
            </a:fld>
            <a:endParaRPr lang="en-AU"/>
          </a:p>
        </p:txBody>
      </p:sp>
    </p:spTree>
    <p:extLst>
      <p:ext uri="{BB962C8B-B14F-4D97-AF65-F5344CB8AC3E}">
        <p14:creationId xmlns:p14="http://schemas.microsoft.com/office/powerpoint/2010/main" val="9960832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83068" y="609599"/>
            <a:ext cx="2284487"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913796" y="609599"/>
            <a:ext cx="7916872" cy="5181601"/>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43B8E00-9E09-4CD9-8393-C611FCA8AE81}" type="datetimeFigureOut">
              <a:rPr lang="en-AU" smtClean="0"/>
              <a:t>25/05/2022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753E556-E6D3-4667-A198-7358B03D91E9}" type="slidenum">
              <a:rPr lang="en-AU" smtClean="0"/>
              <a:t>‹#›</a:t>
            </a:fld>
            <a:endParaRPr lang="en-AU"/>
          </a:p>
        </p:txBody>
      </p:sp>
    </p:spTree>
    <p:extLst>
      <p:ext uri="{BB962C8B-B14F-4D97-AF65-F5344CB8AC3E}">
        <p14:creationId xmlns:p14="http://schemas.microsoft.com/office/powerpoint/2010/main" val="2269296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43B8E00-9E09-4CD9-8393-C611FCA8AE81}" type="datetimeFigureOut">
              <a:rPr lang="en-AU" smtClean="0"/>
              <a:t>25/05/2022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753E556-E6D3-4667-A198-7358B03D91E9}" type="slidenum">
              <a:rPr lang="en-AU" smtClean="0"/>
              <a:t>‹#›</a:t>
            </a:fld>
            <a:endParaRPr lang="en-AU"/>
          </a:p>
        </p:txBody>
      </p:sp>
    </p:spTree>
    <p:extLst>
      <p:ext uri="{BB962C8B-B14F-4D97-AF65-F5344CB8AC3E}">
        <p14:creationId xmlns:p14="http://schemas.microsoft.com/office/powerpoint/2010/main" val="1032794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95401" y="1761067"/>
            <a:ext cx="9590550" cy="1828813"/>
          </a:xfrm>
        </p:spPr>
        <p:txBody>
          <a:bodyPr anchor="b"/>
          <a:lstStyle>
            <a:lvl1pPr algn="ct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295401" y="3589879"/>
            <a:ext cx="9590550" cy="1507054"/>
          </a:xfrm>
        </p:spPr>
        <p:txBody>
          <a:bodyPr anchor="t"/>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43B8E00-9E09-4CD9-8393-C611FCA8AE81}" type="datetimeFigureOut">
              <a:rPr lang="en-AU" smtClean="0"/>
              <a:t>25/05/2022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753E556-E6D3-4667-A198-7358B03D91E9}" type="slidenum">
              <a:rPr lang="en-AU" smtClean="0"/>
              <a:t>‹#›</a:t>
            </a:fld>
            <a:endParaRPr lang="en-AU"/>
          </a:p>
        </p:txBody>
      </p:sp>
    </p:spTree>
    <p:extLst>
      <p:ext uri="{BB962C8B-B14F-4D97-AF65-F5344CB8AC3E}">
        <p14:creationId xmlns:p14="http://schemas.microsoft.com/office/powerpoint/2010/main" val="40221278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913795" y="1732449"/>
            <a:ext cx="5060497" cy="4058750"/>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2892" y="1732449"/>
            <a:ext cx="5064665" cy="4058751"/>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43B8E00-9E09-4CD9-8393-C611FCA8AE81}" type="datetimeFigureOut">
              <a:rPr lang="en-AU" smtClean="0"/>
              <a:t>25/05/2022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753E556-E6D3-4667-A198-7358B03D91E9}" type="slidenum">
              <a:rPr lang="en-AU" smtClean="0"/>
              <a:t>‹#›</a:t>
            </a:fld>
            <a:endParaRPr lang="en-AU"/>
          </a:p>
        </p:txBody>
      </p:sp>
    </p:spTree>
    <p:extLst>
      <p:ext uri="{BB962C8B-B14F-4D97-AF65-F5344CB8AC3E}">
        <p14:creationId xmlns:p14="http://schemas.microsoft.com/office/powerpoint/2010/main" val="5805949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20" name="Picture 19"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795" y="1734506"/>
            <a:ext cx="5089072" cy="4148769"/>
          </a:xfrm>
          <a:prstGeom prst="rect">
            <a:avLst/>
          </a:prstGeom>
        </p:spPr>
      </p:pic>
      <p:pic>
        <p:nvPicPr>
          <p:cNvPr id="21" name="Picture 20"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78485" y="1734506"/>
            <a:ext cx="5089072" cy="4148769"/>
          </a:xfrm>
          <a:prstGeom prst="rect">
            <a:avLst/>
          </a:prstGeom>
        </p:spPr>
      </p:pic>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005872" y="1835254"/>
            <a:ext cx="4876344" cy="544884"/>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05872" y="2380137"/>
            <a:ext cx="4876344"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94967" y="1835254"/>
            <a:ext cx="4895330" cy="544883"/>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94967" y="2380137"/>
            <a:ext cx="4895330"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43B8E00-9E09-4CD9-8393-C611FCA8AE81}" type="datetimeFigureOut">
              <a:rPr lang="en-AU" smtClean="0"/>
              <a:t>25/05/2022</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C753E556-E6D3-4667-A198-7358B03D91E9}" type="slidenum">
              <a:rPr lang="en-AU" smtClean="0"/>
              <a:t>‹#›</a:t>
            </a:fld>
            <a:endParaRPr lang="en-AU"/>
          </a:p>
        </p:txBody>
      </p:sp>
    </p:spTree>
    <p:extLst>
      <p:ext uri="{BB962C8B-B14F-4D97-AF65-F5344CB8AC3E}">
        <p14:creationId xmlns:p14="http://schemas.microsoft.com/office/powerpoint/2010/main" val="1345977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43B8E00-9E09-4CD9-8393-C611FCA8AE81}" type="datetimeFigureOut">
              <a:rPr lang="en-AU" smtClean="0"/>
              <a:t>25/05/2022</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C753E556-E6D3-4667-A198-7358B03D91E9}" type="slidenum">
              <a:rPr lang="en-AU" smtClean="0"/>
              <a:t>‹#›</a:t>
            </a:fld>
            <a:endParaRPr lang="en-AU"/>
          </a:p>
        </p:txBody>
      </p:sp>
    </p:spTree>
    <p:extLst>
      <p:ext uri="{BB962C8B-B14F-4D97-AF65-F5344CB8AC3E}">
        <p14:creationId xmlns:p14="http://schemas.microsoft.com/office/powerpoint/2010/main" val="28262757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3B8E00-9E09-4CD9-8393-C611FCA8AE81}" type="datetimeFigureOut">
              <a:rPr lang="en-AU" smtClean="0"/>
              <a:t>25/05/2022</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C753E556-E6D3-4667-A198-7358B03D91E9}" type="slidenum">
              <a:rPr lang="en-AU" smtClean="0"/>
              <a:t>‹#›</a:t>
            </a:fld>
            <a:endParaRPr lang="en-AU"/>
          </a:p>
        </p:txBody>
      </p:sp>
    </p:spTree>
    <p:extLst>
      <p:ext uri="{BB962C8B-B14F-4D97-AF65-F5344CB8AC3E}">
        <p14:creationId xmlns:p14="http://schemas.microsoft.com/office/powerpoint/2010/main" val="6754410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3706889" cy="1821918"/>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4855633" y="609600"/>
            <a:ext cx="6411924" cy="51816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95" y="2431518"/>
            <a:ext cx="3706889" cy="3359681"/>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43B8E00-9E09-4CD9-8393-C611FCA8AE81}" type="datetimeFigureOut">
              <a:rPr lang="en-AU" smtClean="0"/>
              <a:t>25/05/2022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753E556-E6D3-4667-A198-7358B03D91E9}" type="slidenum">
              <a:rPr lang="en-AU" smtClean="0"/>
              <a:t>‹#›</a:t>
            </a:fld>
            <a:endParaRPr lang="en-AU"/>
          </a:p>
        </p:txBody>
      </p:sp>
    </p:spTree>
    <p:extLst>
      <p:ext uri="{BB962C8B-B14F-4D97-AF65-F5344CB8AC3E}">
        <p14:creationId xmlns:p14="http://schemas.microsoft.com/office/powerpoint/2010/main" val="4440862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22" name="Picture 21" descr="Slate-V2-HD-vert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93665" y="609600"/>
            <a:ext cx="3584166" cy="5204832"/>
          </a:xfrm>
          <a:prstGeom prst="rect">
            <a:avLst/>
          </a:prstGeom>
        </p:spPr>
      </p:pic>
      <p:sp>
        <p:nvSpPr>
          <p:cNvPr id="2" name="Title 1"/>
          <p:cNvSpPr>
            <a:spLocks noGrp="1"/>
          </p:cNvSpPr>
          <p:nvPr>
            <p:ph type="title"/>
          </p:nvPr>
        </p:nvSpPr>
        <p:spPr>
          <a:xfrm>
            <a:off x="913795" y="609923"/>
            <a:ext cx="5934949" cy="1829338"/>
          </a:xfrm>
        </p:spPr>
        <p:txBody>
          <a:bodyPr anchor="b">
            <a:noAutofit/>
          </a:bodyPr>
          <a:lstStyle>
            <a:lvl1pPr algn="ct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42551" y="763702"/>
            <a:ext cx="3275751" cy="4912822"/>
          </a:xfr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913795" y="2439261"/>
            <a:ext cx="5934949" cy="337613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43B8E00-9E09-4CD9-8393-C611FCA8AE81}" type="datetimeFigureOut">
              <a:rPr lang="en-AU" smtClean="0"/>
              <a:t>25/05/2022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753E556-E6D3-4667-A198-7358B03D91E9}" type="slidenum">
              <a:rPr lang="en-AU" smtClean="0"/>
              <a:t>‹#›</a:t>
            </a:fld>
            <a:endParaRPr lang="en-AU"/>
          </a:p>
        </p:txBody>
      </p:sp>
    </p:spTree>
    <p:extLst>
      <p:ext uri="{BB962C8B-B14F-4D97-AF65-F5344CB8AC3E}">
        <p14:creationId xmlns:p14="http://schemas.microsoft.com/office/powerpoint/2010/main" val="32028295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2" cy="970450"/>
          </a:xfrm>
          <a:prstGeom prst="rect">
            <a:avLst/>
          </a:prstGeom>
          <a:effectLst>
            <a:outerShdw blurRad="25400" dir="17880000">
              <a:srgbClr val="000000">
                <a:alpha val="46000"/>
              </a:srgbClr>
            </a:outerShdw>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95" y="1732449"/>
            <a:ext cx="10353762" cy="4058751"/>
          </a:xfrm>
          <a:prstGeom prst="rect">
            <a:avLst/>
          </a:prstGeom>
          <a:effectLst>
            <a:outerShdw blurRad="25400" dir="17880000">
              <a:srgbClr val="000000">
                <a:alpha val="46000"/>
              </a:srgbClr>
            </a:outerShdw>
          </a:effectLst>
        </p:spPr>
        <p:txBody>
          <a:bodyPr vert="horz" lIns="91440" tIns="45720" rIns="91440" bIns="45720" rtlCol="0"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A43B8E00-9E09-4CD9-8393-C611FCA8AE81}" type="datetimeFigureOut">
              <a:rPr lang="en-AU" smtClean="0"/>
              <a:t>25/05/2022</a:t>
            </a:fld>
            <a:endParaRPr lang="en-AU"/>
          </a:p>
        </p:txBody>
      </p:sp>
      <p:sp>
        <p:nvSpPr>
          <p:cNvPr id="5" name="Footer Placeholder 4"/>
          <p:cNvSpPr>
            <a:spLocks noGrp="1"/>
          </p:cNvSpPr>
          <p:nvPr>
            <p:ph type="ftr" sz="quarter" idx="3"/>
          </p:nvPr>
        </p:nvSpPr>
        <p:spPr>
          <a:xfrm>
            <a:off x="913795" y="5883275"/>
            <a:ext cx="6672865" cy="365125"/>
          </a:xfrm>
          <a:prstGeom prst="rect">
            <a:avLst/>
          </a:prstGeom>
        </p:spPr>
        <p:txBody>
          <a:bodyPr vert="horz" lIns="91440" tIns="45720" rIns="91440" bIns="45720" rtlCol="0" anchor="ctr"/>
          <a:lstStyle>
            <a:lvl1pPr algn="l">
              <a:defRPr sz="1000">
                <a:solidFill>
                  <a:schemeClr val="tx1">
                    <a:lumMod val="95000"/>
                  </a:schemeClr>
                </a:solidFill>
                <a:effectLst>
                  <a:outerShdw blurRad="50800" dist="38100" dir="2700000" algn="tl" rotWithShape="0">
                    <a:schemeClr val="bg1">
                      <a:alpha val="43000"/>
                    </a:schemeClr>
                  </a:outerShdw>
                </a:effectLst>
              </a:defRPr>
            </a:lvl1pPr>
          </a:lstStyle>
          <a:p>
            <a:endParaRPr lang="en-AU"/>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C753E556-E6D3-4667-A198-7358B03D91E9}" type="slidenum">
              <a:rPr lang="en-AU" smtClean="0"/>
              <a:t>‹#›</a:t>
            </a:fld>
            <a:endParaRPr lang="en-AU"/>
          </a:p>
        </p:txBody>
      </p:sp>
    </p:spTree>
    <p:extLst>
      <p:ext uri="{BB962C8B-B14F-4D97-AF65-F5344CB8AC3E}">
        <p14:creationId xmlns:p14="http://schemas.microsoft.com/office/powerpoint/2010/main" val="3172217951"/>
      </p:ext>
    </p:extLst>
  </p:cSld>
  <p:clrMap bg1="dk1" tx1="lt1" bg2="dk2" tx2="lt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4" r:id="rId12"/>
    <p:sldLayoutId id="2147483715" r:id="rId13"/>
    <p:sldLayoutId id="2147483716" r:id="rId14"/>
    <p:sldLayoutId id="2147483717" r:id="rId15"/>
    <p:sldLayoutId id="2147483718" r:id="rId16"/>
    <p:sldLayoutId id="2147483719" r:id="rId17"/>
  </p:sldLayoutIdLst>
  <p:txStyles>
    <p:titleStyle>
      <a:lvl1pPr algn="ctr" defTabSz="457200" rtl="0" eaLnBrk="1" latinLnBrk="0" hangingPunct="1">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6CB8D-53A4-8B73-F531-223578617B56}"/>
              </a:ext>
            </a:extLst>
          </p:cNvPr>
          <p:cNvSpPr>
            <a:spLocks noGrp="1"/>
          </p:cNvSpPr>
          <p:nvPr>
            <p:ph type="ctrTitle"/>
          </p:nvPr>
        </p:nvSpPr>
        <p:spPr>
          <a:xfrm>
            <a:off x="1672618" y="-111018"/>
            <a:ext cx="9440034" cy="1828801"/>
          </a:xfrm>
        </p:spPr>
        <p:txBody>
          <a:bodyPr/>
          <a:lstStyle/>
          <a:p>
            <a:r>
              <a:rPr lang="en-AU" dirty="0"/>
              <a:t>UPDATE….</a:t>
            </a:r>
          </a:p>
        </p:txBody>
      </p:sp>
      <p:sp>
        <p:nvSpPr>
          <p:cNvPr id="5" name="Title 1">
            <a:extLst>
              <a:ext uri="{FF2B5EF4-FFF2-40B4-BE49-F238E27FC236}">
                <a16:creationId xmlns:a16="http://schemas.microsoft.com/office/drawing/2014/main" id="{39EA6C9F-4286-2939-0618-4AE127515AD7}"/>
              </a:ext>
            </a:extLst>
          </p:cNvPr>
          <p:cNvSpPr>
            <a:spLocks noGrp="1"/>
          </p:cNvSpPr>
          <p:nvPr>
            <p:ph type="subTitle" idx="1"/>
          </p:nvPr>
        </p:nvSpPr>
        <p:spPr>
          <a:xfrm>
            <a:off x="1375569" y="2441588"/>
            <a:ext cx="9440862" cy="2698630"/>
          </a:xfrm>
        </p:spPr>
        <p:txBody>
          <a:bodyPr>
            <a:normAutofit/>
          </a:bodyPr>
          <a:lstStyle/>
          <a:p>
            <a:pPr>
              <a:lnSpc>
                <a:spcPts val="1620"/>
              </a:lnSpc>
            </a:pPr>
            <a:r>
              <a:rPr lang="en-AU" sz="1800" dirty="0">
                <a:effectLst/>
                <a:latin typeface="Calibri" panose="020F0502020204030204" pitchFamily="34" charset="0"/>
                <a:ea typeface="Calibri" panose="020F0502020204030204" pitchFamily="34" charset="0"/>
              </a:rPr>
              <a:t>As you will recall Magistrate Hartigan gave a paper last year on domestic violence.</a:t>
            </a:r>
            <a:br>
              <a:rPr lang="en-AU" sz="1800" dirty="0">
                <a:effectLst/>
                <a:latin typeface="Calibri" panose="020F0502020204030204" pitchFamily="34" charset="0"/>
                <a:ea typeface="Calibri" panose="020F0502020204030204" pitchFamily="34" charset="0"/>
              </a:rPr>
            </a:br>
            <a:r>
              <a:rPr lang="en-AU" sz="1800" dirty="0">
                <a:effectLst/>
                <a:latin typeface="Calibri" panose="020F0502020204030204" pitchFamily="34" charset="0"/>
                <a:ea typeface="Calibri" panose="020F0502020204030204" pitchFamily="34" charset="0"/>
              </a:rPr>
              <a:t> </a:t>
            </a:r>
            <a:br>
              <a:rPr lang="en-AU" sz="1800" dirty="0">
                <a:effectLst/>
                <a:latin typeface="Calibri" panose="020F0502020204030204" pitchFamily="34" charset="0"/>
                <a:ea typeface="Calibri" panose="020F0502020204030204" pitchFamily="34" charset="0"/>
              </a:rPr>
            </a:br>
            <a:r>
              <a:rPr lang="en-AU" sz="1800" dirty="0">
                <a:effectLst/>
                <a:latin typeface="Calibri" panose="020F0502020204030204" pitchFamily="34" charset="0"/>
                <a:ea typeface="Calibri" panose="020F0502020204030204" pitchFamily="34" charset="0"/>
              </a:rPr>
              <a:t>Her Honour has asked me to pass on to you the citation of a District Court case which does support a power to summarily dismiss an Application for a Protection Order or a Variation Application in very limited circumstances.  </a:t>
            </a:r>
            <a:br>
              <a:rPr lang="en-AU" sz="1800" dirty="0">
                <a:effectLst/>
                <a:latin typeface="Calibri" panose="020F0502020204030204" pitchFamily="34" charset="0"/>
                <a:ea typeface="Calibri" panose="020F0502020204030204" pitchFamily="34" charset="0"/>
              </a:rPr>
            </a:br>
            <a:r>
              <a:rPr lang="en-AU" sz="1800" dirty="0">
                <a:effectLst/>
                <a:latin typeface="Calibri" panose="020F0502020204030204" pitchFamily="34" charset="0"/>
                <a:ea typeface="Calibri" panose="020F0502020204030204" pitchFamily="34" charset="0"/>
              </a:rPr>
              <a:t> </a:t>
            </a:r>
            <a:br>
              <a:rPr lang="en-AU" sz="1800" dirty="0">
                <a:effectLst/>
                <a:latin typeface="Calibri" panose="020F0502020204030204" pitchFamily="34" charset="0"/>
                <a:ea typeface="Calibri" panose="020F0502020204030204" pitchFamily="34" charset="0"/>
              </a:rPr>
            </a:br>
            <a:r>
              <a:rPr lang="en-AU" sz="1800" dirty="0">
                <a:effectLst/>
                <a:latin typeface="Calibri" panose="020F0502020204030204" pitchFamily="34" charset="0"/>
                <a:ea typeface="Calibri" panose="020F0502020204030204" pitchFamily="34" charset="0"/>
              </a:rPr>
              <a:t>Whilst there is no specific provision in any Act authorising this to be done, the power to do so is outlined in the case of - </a:t>
            </a:r>
            <a:br>
              <a:rPr lang="en-AU" sz="1800" dirty="0">
                <a:effectLst/>
                <a:latin typeface="Calibri" panose="020F0502020204030204" pitchFamily="34" charset="0"/>
                <a:ea typeface="Calibri" panose="020F0502020204030204" pitchFamily="34" charset="0"/>
              </a:rPr>
            </a:br>
            <a:r>
              <a:rPr lang="en-AU" sz="1800" dirty="0">
                <a:effectLst/>
                <a:latin typeface="Calibri" panose="020F0502020204030204" pitchFamily="34" charset="0"/>
                <a:ea typeface="Calibri" panose="020F0502020204030204" pitchFamily="34" charset="0"/>
              </a:rPr>
              <a:t> </a:t>
            </a:r>
            <a:br>
              <a:rPr lang="en-AU" sz="1800" dirty="0">
                <a:effectLst/>
                <a:latin typeface="Calibri" panose="020F0502020204030204" pitchFamily="34" charset="0"/>
                <a:ea typeface="Calibri" panose="020F0502020204030204" pitchFamily="34" charset="0"/>
              </a:rPr>
            </a:br>
            <a:r>
              <a:rPr lang="en-AU" sz="1800" b="1" u="sng" dirty="0">
                <a:effectLst/>
                <a:latin typeface="Calibri" panose="020F0502020204030204" pitchFamily="34" charset="0"/>
                <a:ea typeface="Calibri" panose="020F0502020204030204" pitchFamily="34" charset="0"/>
              </a:rPr>
              <a:t>OSE v HAN [2020] QDC 309</a:t>
            </a:r>
            <a:br>
              <a:rPr lang="en-AU" sz="1800" dirty="0">
                <a:effectLst/>
                <a:latin typeface="Calibri" panose="020F0502020204030204" pitchFamily="34" charset="0"/>
                <a:ea typeface="Calibri" panose="020F0502020204030204" pitchFamily="34" charset="0"/>
              </a:rPr>
            </a:br>
            <a:endParaRPr lang="en-AU" dirty="0"/>
          </a:p>
        </p:txBody>
      </p:sp>
    </p:spTree>
    <p:extLst>
      <p:ext uri="{BB962C8B-B14F-4D97-AF65-F5344CB8AC3E}">
        <p14:creationId xmlns:p14="http://schemas.microsoft.com/office/powerpoint/2010/main" val="26046201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CBBB7-EA03-8024-9B2B-54B65F0DE9ED}"/>
              </a:ext>
            </a:extLst>
          </p:cNvPr>
          <p:cNvSpPr>
            <a:spLocks noGrp="1"/>
          </p:cNvSpPr>
          <p:nvPr>
            <p:ph type="title"/>
          </p:nvPr>
        </p:nvSpPr>
        <p:spPr/>
        <p:txBody>
          <a:bodyPr/>
          <a:lstStyle/>
          <a:p>
            <a:r>
              <a:rPr lang="en-US" dirty="0"/>
              <a:t>COMMUNITY ATTITUDES</a:t>
            </a:r>
            <a:endParaRPr lang="en-AU" dirty="0"/>
          </a:p>
        </p:txBody>
      </p:sp>
      <p:sp>
        <p:nvSpPr>
          <p:cNvPr id="3" name="Content Placeholder 2">
            <a:extLst>
              <a:ext uri="{FF2B5EF4-FFF2-40B4-BE49-F238E27FC236}">
                <a16:creationId xmlns:a16="http://schemas.microsoft.com/office/drawing/2014/main" id="{D20CEDE6-77C2-9360-BD56-2D00188A9245}"/>
              </a:ext>
            </a:extLst>
          </p:cNvPr>
          <p:cNvSpPr>
            <a:spLocks noGrp="1"/>
          </p:cNvSpPr>
          <p:nvPr>
            <p:ph idx="1"/>
          </p:nvPr>
        </p:nvSpPr>
        <p:spPr/>
        <p:txBody>
          <a:bodyPr>
            <a:noAutofit/>
          </a:bodyPr>
          <a:lstStyle/>
          <a:p>
            <a:pPr marL="36900" indent="0">
              <a:buNone/>
            </a:pPr>
            <a:r>
              <a:rPr lang="en-US" dirty="0">
                <a:solidFill>
                  <a:schemeClr val="tx1"/>
                </a:solidFill>
              </a:rPr>
              <a:t>The Taskforce found:</a:t>
            </a:r>
          </a:p>
          <a:p>
            <a:r>
              <a:rPr lang="en-US" dirty="0">
                <a:solidFill>
                  <a:schemeClr val="tx1"/>
                </a:solidFill>
              </a:rPr>
              <a:t>R</a:t>
            </a:r>
            <a:r>
              <a:rPr lang="en-US" b="0" i="0" u="none" strike="noStrike" baseline="0" dirty="0">
                <a:solidFill>
                  <a:schemeClr val="tx1"/>
                </a:solidFill>
              </a:rPr>
              <a:t>esearch indicates many women from culturally and linguistically diverse backgrounds do not </a:t>
            </a:r>
            <a:r>
              <a:rPr lang="en-US" b="0" i="0" u="none" strike="noStrike" baseline="0" dirty="0" err="1">
                <a:solidFill>
                  <a:schemeClr val="tx1"/>
                </a:solidFill>
              </a:rPr>
              <a:t>recognise</a:t>
            </a:r>
            <a:r>
              <a:rPr lang="en-US" b="0" i="0" u="none" strike="noStrike" baseline="0" dirty="0">
                <a:solidFill>
                  <a:schemeClr val="tx1"/>
                </a:solidFill>
              </a:rPr>
              <a:t> non-physical forms of domestic violence as abuse— particularly financial abuse and reproductive coercion. </a:t>
            </a:r>
          </a:p>
          <a:p>
            <a:r>
              <a:rPr lang="en-US" b="0" i="0" u="none" strike="noStrike" baseline="0" dirty="0">
                <a:solidFill>
                  <a:schemeClr val="tx1"/>
                </a:solidFill>
              </a:rPr>
              <a:t>In Queensland, community attitudes about coercive control appear to be shifting.</a:t>
            </a:r>
          </a:p>
          <a:p>
            <a:r>
              <a:rPr lang="en-US" b="0" i="0" u="none" strike="noStrike" baseline="0" dirty="0">
                <a:solidFill>
                  <a:schemeClr val="tx1"/>
                </a:solidFill>
              </a:rPr>
              <a:t>In July 2020, over 90% of 3,336 Queenslanders surveyed thought coercive control </a:t>
            </a:r>
            <a:r>
              <a:rPr lang="en-US" b="0" i="0" u="none" strike="noStrike" baseline="0" dirty="0" err="1">
                <a:solidFill>
                  <a:schemeClr val="tx1"/>
                </a:solidFill>
              </a:rPr>
              <a:t>behaviours</a:t>
            </a:r>
            <a:r>
              <a:rPr lang="en-US" b="0" i="0" u="none" strike="noStrike" baseline="0" dirty="0">
                <a:solidFill>
                  <a:schemeClr val="tx1"/>
                </a:solidFill>
              </a:rPr>
              <a:t> such as controlling access to money or harassment were ‘very or quite serious’. </a:t>
            </a:r>
          </a:p>
          <a:p>
            <a:r>
              <a:rPr lang="en-US" b="0" i="0" u="none" strike="noStrike" baseline="0" dirty="0">
                <a:solidFill>
                  <a:schemeClr val="tx1"/>
                </a:solidFill>
              </a:rPr>
              <a:t>However, while 9 in 10 of the respondents thought they would do something about physical domestic and family violence involving their </a:t>
            </a:r>
            <a:r>
              <a:rPr lang="en-US" b="0" i="0" u="none" strike="noStrike" baseline="0" dirty="0" err="1">
                <a:solidFill>
                  <a:schemeClr val="tx1"/>
                </a:solidFill>
              </a:rPr>
              <a:t>neighbour</a:t>
            </a:r>
            <a:r>
              <a:rPr lang="en-US" b="0" i="0" u="none" strike="noStrike" baseline="0" dirty="0">
                <a:solidFill>
                  <a:schemeClr val="tx1"/>
                </a:solidFill>
              </a:rPr>
              <a:t>, only 7 in 10 would do something about non-physical domestic and family violence. </a:t>
            </a:r>
          </a:p>
          <a:p>
            <a:r>
              <a:rPr lang="en-US" b="0" i="0" u="none" strike="noStrike" baseline="0" dirty="0">
                <a:solidFill>
                  <a:schemeClr val="tx1"/>
                </a:solidFill>
              </a:rPr>
              <a:t>To create community change, bystanders—such as work colleagues, friends, family, social networks— need to be able to </a:t>
            </a:r>
            <a:r>
              <a:rPr lang="en-US" b="0" i="0" u="none" strike="noStrike" baseline="0" dirty="0" err="1">
                <a:solidFill>
                  <a:schemeClr val="tx1"/>
                </a:solidFill>
              </a:rPr>
              <a:t>recognise</a:t>
            </a:r>
            <a:r>
              <a:rPr lang="en-US" b="0" i="0" u="none" strike="noStrike" baseline="0" dirty="0">
                <a:solidFill>
                  <a:schemeClr val="tx1"/>
                </a:solidFill>
              </a:rPr>
              <a:t> and respond to domestic and family violence. </a:t>
            </a:r>
            <a:endParaRPr lang="en-AU" dirty="0">
              <a:solidFill>
                <a:schemeClr val="tx1"/>
              </a:solidFill>
            </a:endParaRPr>
          </a:p>
        </p:txBody>
      </p:sp>
    </p:spTree>
    <p:extLst>
      <p:ext uri="{BB962C8B-B14F-4D97-AF65-F5344CB8AC3E}">
        <p14:creationId xmlns:p14="http://schemas.microsoft.com/office/powerpoint/2010/main" val="34984691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25A92-DB2F-6DF5-AD72-2FD24FF6B5E8}"/>
              </a:ext>
            </a:extLst>
          </p:cNvPr>
          <p:cNvSpPr>
            <a:spLocks noGrp="1"/>
          </p:cNvSpPr>
          <p:nvPr>
            <p:ph type="title"/>
          </p:nvPr>
        </p:nvSpPr>
        <p:spPr/>
        <p:txBody>
          <a:bodyPr/>
          <a:lstStyle/>
          <a:p>
            <a:r>
              <a:rPr lang="en-US" dirty="0"/>
              <a:t>MAINSTREAM SERVICES</a:t>
            </a:r>
            <a:endParaRPr lang="en-AU" dirty="0"/>
          </a:p>
        </p:txBody>
      </p:sp>
      <p:sp>
        <p:nvSpPr>
          <p:cNvPr id="3" name="Content Placeholder 2">
            <a:extLst>
              <a:ext uri="{FF2B5EF4-FFF2-40B4-BE49-F238E27FC236}">
                <a16:creationId xmlns:a16="http://schemas.microsoft.com/office/drawing/2014/main" id="{26FCF324-45C3-F10C-4AD9-4247A75DFBDB}"/>
              </a:ext>
            </a:extLst>
          </p:cNvPr>
          <p:cNvSpPr>
            <a:spLocks noGrp="1"/>
          </p:cNvSpPr>
          <p:nvPr>
            <p:ph idx="1"/>
          </p:nvPr>
        </p:nvSpPr>
        <p:spPr/>
        <p:txBody>
          <a:bodyPr>
            <a:normAutofit/>
          </a:bodyPr>
          <a:lstStyle/>
          <a:p>
            <a:pPr marL="36900" indent="0">
              <a:buNone/>
            </a:pPr>
            <a:r>
              <a:rPr lang="en-US" b="0" i="0" u="none" strike="noStrike" baseline="0" dirty="0">
                <a:solidFill>
                  <a:schemeClr val="tx1"/>
                </a:solidFill>
              </a:rPr>
              <a:t>The Taskforce found:</a:t>
            </a:r>
          </a:p>
          <a:p>
            <a:r>
              <a:rPr lang="en-US" b="0" i="0" u="none" strike="noStrike" baseline="0" dirty="0">
                <a:solidFill>
                  <a:schemeClr val="tx1"/>
                </a:solidFill>
              </a:rPr>
              <a:t>People experiencing abuse don’t usually seek specialist domestic and family violence support straight away. Many don’t </a:t>
            </a:r>
            <a:r>
              <a:rPr lang="en-US" b="0" i="0" u="none" strike="noStrike" baseline="0" dirty="0" err="1">
                <a:solidFill>
                  <a:schemeClr val="tx1"/>
                </a:solidFill>
              </a:rPr>
              <a:t>realise</a:t>
            </a:r>
            <a:r>
              <a:rPr lang="en-US" b="0" i="0" u="none" strike="noStrike" baseline="0" dirty="0">
                <a:solidFill>
                  <a:schemeClr val="tx1"/>
                </a:solidFill>
              </a:rPr>
              <a:t> their experiences are coercive control. Some also feel ashamed, embarrassed, or scared to seek help. </a:t>
            </a:r>
          </a:p>
          <a:p>
            <a:r>
              <a:rPr lang="en-US" b="0" i="0" u="none" strike="noStrike" baseline="0" dirty="0">
                <a:solidFill>
                  <a:schemeClr val="tx1"/>
                </a:solidFill>
              </a:rPr>
              <a:t>Often the first signs are seen by, or a disclosure is made to a friend, family member, work colleague or trusted professionals, such as doctors, teachers, lawyers, accountants, hairdressers and even tattoo artists. </a:t>
            </a:r>
            <a:endParaRPr lang="en-AU" dirty="0">
              <a:solidFill>
                <a:schemeClr val="tx1"/>
              </a:solidFill>
            </a:endParaRPr>
          </a:p>
        </p:txBody>
      </p:sp>
    </p:spTree>
    <p:extLst>
      <p:ext uri="{BB962C8B-B14F-4D97-AF65-F5344CB8AC3E}">
        <p14:creationId xmlns:p14="http://schemas.microsoft.com/office/powerpoint/2010/main" val="24563650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A46715-11C8-1222-8B59-F97F4FDC498F}"/>
              </a:ext>
            </a:extLst>
          </p:cNvPr>
          <p:cNvSpPr>
            <a:spLocks noGrp="1"/>
          </p:cNvSpPr>
          <p:nvPr>
            <p:ph type="title"/>
          </p:nvPr>
        </p:nvSpPr>
        <p:spPr>
          <a:xfrm>
            <a:off x="255181" y="652130"/>
            <a:ext cx="11653284" cy="970450"/>
          </a:xfrm>
        </p:spPr>
        <p:txBody>
          <a:bodyPr>
            <a:normAutofit fontScale="90000"/>
          </a:bodyPr>
          <a:lstStyle/>
          <a:p>
            <a:r>
              <a:rPr lang="en-US" dirty="0"/>
              <a:t>WHAT WOULD BE THE BENEFITS OF LEGISLATING AGAINST COERCIVE CONTROL IN QUEENSLAND?</a:t>
            </a:r>
            <a:endParaRPr lang="en-AU" dirty="0"/>
          </a:p>
        </p:txBody>
      </p:sp>
      <p:sp>
        <p:nvSpPr>
          <p:cNvPr id="3" name="Content Placeholder 2">
            <a:extLst>
              <a:ext uri="{FF2B5EF4-FFF2-40B4-BE49-F238E27FC236}">
                <a16:creationId xmlns:a16="http://schemas.microsoft.com/office/drawing/2014/main" id="{CE106225-654D-EDC2-E58B-CEE5DB4D0C10}"/>
              </a:ext>
            </a:extLst>
          </p:cNvPr>
          <p:cNvSpPr>
            <a:spLocks noGrp="1"/>
          </p:cNvSpPr>
          <p:nvPr>
            <p:ph idx="1"/>
          </p:nvPr>
        </p:nvSpPr>
        <p:spPr>
          <a:xfrm>
            <a:off x="1009488" y="2051426"/>
            <a:ext cx="10353762" cy="4058751"/>
          </a:xfrm>
        </p:spPr>
        <p:txBody>
          <a:bodyPr/>
          <a:lstStyle/>
          <a:p>
            <a:pPr marL="36900" indent="0">
              <a:buNone/>
            </a:pPr>
            <a:r>
              <a:rPr lang="en-US" dirty="0"/>
              <a:t>The Taskforce found:</a:t>
            </a:r>
          </a:p>
          <a:p>
            <a:pPr marL="494100" indent="-457200">
              <a:buAutoNum type="arabicPeriod"/>
            </a:pPr>
            <a:r>
              <a:rPr lang="en-US" dirty="0"/>
              <a:t>It would improve the legal system’s response to all forms of domestic violence;</a:t>
            </a:r>
          </a:p>
          <a:p>
            <a:pPr marL="494100" indent="-457200">
              <a:buAutoNum type="arabicPeriod"/>
            </a:pPr>
            <a:r>
              <a:rPr lang="en-US" dirty="0"/>
              <a:t>It would keep women and girls safer;</a:t>
            </a:r>
          </a:p>
          <a:p>
            <a:pPr marL="494100" indent="-457200">
              <a:buAutoNum type="arabicPeriod"/>
            </a:pPr>
            <a:r>
              <a:rPr lang="en-US" dirty="0"/>
              <a:t>It would help people to better understand what coercive control is;</a:t>
            </a:r>
          </a:p>
          <a:p>
            <a:pPr marL="494100" indent="-457200">
              <a:buAutoNum type="arabicPeriod"/>
            </a:pPr>
            <a:r>
              <a:rPr lang="en-US" dirty="0"/>
              <a:t>It would fill a ‘gap’ in our current legal response.</a:t>
            </a:r>
          </a:p>
          <a:p>
            <a:pPr marL="494100" indent="-457200">
              <a:buAutoNum type="arabicPeriod"/>
            </a:pPr>
            <a:endParaRPr lang="en-US" dirty="0"/>
          </a:p>
          <a:p>
            <a:pPr marL="36900" indent="0">
              <a:buNone/>
            </a:pPr>
            <a:endParaRPr lang="en-AU" dirty="0"/>
          </a:p>
        </p:txBody>
      </p:sp>
    </p:spTree>
    <p:extLst>
      <p:ext uri="{BB962C8B-B14F-4D97-AF65-F5344CB8AC3E}">
        <p14:creationId xmlns:p14="http://schemas.microsoft.com/office/powerpoint/2010/main" val="1780536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42338-D2B6-B0F3-05FB-FCD69062A60F}"/>
              </a:ext>
            </a:extLst>
          </p:cNvPr>
          <p:cNvSpPr>
            <a:spLocks noGrp="1"/>
          </p:cNvSpPr>
          <p:nvPr>
            <p:ph type="title"/>
          </p:nvPr>
        </p:nvSpPr>
        <p:spPr/>
        <p:txBody>
          <a:bodyPr>
            <a:normAutofit fontScale="90000"/>
          </a:bodyPr>
          <a:lstStyle/>
          <a:p>
            <a:r>
              <a:rPr lang="en-US" dirty="0"/>
              <a:t>WHAT ARE THE RISKS IN LEGISLATING AGAINST COERCIVE CONTROL?	</a:t>
            </a:r>
            <a:endParaRPr lang="en-AU" dirty="0"/>
          </a:p>
        </p:txBody>
      </p:sp>
      <p:sp>
        <p:nvSpPr>
          <p:cNvPr id="3" name="Content Placeholder 2">
            <a:extLst>
              <a:ext uri="{FF2B5EF4-FFF2-40B4-BE49-F238E27FC236}">
                <a16:creationId xmlns:a16="http://schemas.microsoft.com/office/drawing/2014/main" id="{EC084F70-31F6-5A19-5852-403A574D3FFA}"/>
              </a:ext>
            </a:extLst>
          </p:cNvPr>
          <p:cNvSpPr>
            <a:spLocks noGrp="1"/>
          </p:cNvSpPr>
          <p:nvPr>
            <p:ph idx="1"/>
          </p:nvPr>
        </p:nvSpPr>
        <p:spPr/>
        <p:txBody>
          <a:bodyPr/>
          <a:lstStyle/>
          <a:p>
            <a:pPr marL="36900" indent="0">
              <a:buNone/>
            </a:pPr>
            <a:r>
              <a:rPr lang="en-US" dirty="0"/>
              <a:t>The Taskforce found:</a:t>
            </a:r>
          </a:p>
          <a:p>
            <a:pPr marL="494100" indent="-457200">
              <a:buAutoNum type="arabicPeriod"/>
            </a:pPr>
            <a:r>
              <a:rPr lang="en-US" dirty="0"/>
              <a:t>Net widening and over-criminalization;</a:t>
            </a:r>
          </a:p>
          <a:p>
            <a:pPr marL="494100" indent="-457200">
              <a:buAutoNum type="arabicPeriod"/>
            </a:pPr>
            <a:r>
              <a:rPr lang="en-US" dirty="0"/>
              <a:t>Misidentification of the person most in need of protection;</a:t>
            </a:r>
          </a:p>
          <a:p>
            <a:pPr marL="494100" indent="-457200">
              <a:buAutoNum type="arabicPeriod"/>
            </a:pPr>
            <a:r>
              <a:rPr lang="en-US" dirty="0"/>
              <a:t>Increasing overrepresentation of Aboriginal peoples and Torres Strait Islander people in the criminal justice system;</a:t>
            </a:r>
          </a:p>
          <a:p>
            <a:pPr marL="494100" indent="-457200">
              <a:buAutoNum type="arabicPeriod"/>
            </a:pPr>
            <a:r>
              <a:rPr lang="en-US" dirty="0"/>
              <a:t>Victims may be reluctant to report to the police;</a:t>
            </a:r>
          </a:p>
          <a:p>
            <a:pPr marL="494100" indent="-457200">
              <a:buAutoNum type="arabicPeriod"/>
            </a:pPr>
            <a:r>
              <a:rPr lang="en-US" dirty="0"/>
              <a:t>Increase in demand for special services.</a:t>
            </a:r>
            <a:endParaRPr lang="en-AU" dirty="0"/>
          </a:p>
        </p:txBody>
      </p:sp>
    </p:spTree>
    <p:extLst>
      <p:ext uri="{BB962C8B-B14F-4D97-AF65-F5344CB8AC3E}">
        <p14:creationId xmlns:p14="http://schemas.microsoft.com/office/powerpoint/2010/main" val="31851211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2ED36-85AF-38B8-1959-6B02A07FA661}"/>
              </a:ext>
            </a:extLst>
          </p:cNvPr>
          <p:cNvSpPr>
            <a:spLocks noGrp="1"/>
          </p:cNvSpPr>
          <p:nvPr>
            <p:ph type="title"/>
          </p:nvPr>
        </p:nvSpPr>
        <p:spPr>
          <a:xfrm>
            <a:off x="510362" y="609600"/>
            <a:ext cx="11111023" cy="970450"/>
          </a:xfrm>
        </p:spPr>
        <p:txBody>
          <a:bodyPr>
            <a:normAutofit fontScale="90000"/>
          </a:bodyPr>
          <a:lstStyle/>
          <a:p>
            <a:r>
              <a:rPr lang="en-US" dirty="0"/>
              <a:t>WHAT ARE THE OPTIONS FOR LEGISLATING AGAINST COERCIVE CONTROL?</a:t>
            </a:r>
            <a:endParaRPr lang="en-AU" dirty="0"/>
          </a:p>
        </p:txBody>
      </p:sp>
      <p:sp>
        <p:nvSpPr>
          <p:cNvPr id="3" name="Content Placeholder 2">
            <a:extLst>
              <a:ext uri="{FF2B5EF4-FFF2-40B4-BE49-F238E27FC236}">
                <a16:creationId xmlns:a16="http://schemas.microsoft.com/office/drawing/2014/main" id="{6045F9D3-01B3-BCF6-F610-329D9DD875E2}"/>
              </a:ext>
            </a:extLst>
          </p:cNvPr>
          <p:cNvSpPr>
            <a:spLocks noGrp="1"/>
          </p:cNvSpPr>
          <p:nvPr>
            <p:ph idx="1"/>
          </p:nvPr>
        </p:nvSpPr>
        <p:spPr/>
        <p:txBody>
          <a:bodyPr/>
          <a:lstStyle/>
          <a:p>
            <a:r>
              <a:rPr lang="en-US" dirty="0"/>
              <a:t>The Taskforce proposed 13 different options for legislation that could address coercive control as a starting point for discussion with the community</a:t>
            </a:r>
          </a:p>
          <a:p>
            <a:r>
              <a:rPr lang="en-US" dirty="0"/>
              <a:t>Considerations:</a:t>
            </a:r>
          </a:p>
          <a:p>
            <a:pPr>
              <a:buFont typeface="Arial" panose="020B0604020202020204" pitchFamily="34" charset="0"/>
              <a:buChar char="•"/>
            </a:pPr>
            <a:r>
              <a:rPr lang="en-US" dirty="0"/>
              <a:t>Whether any option to legislate against coercive control limits human rights;</a:t>
            </a:r>
          </a:p>
          <a:p>
            <a:pPr>
              <a:buFont typeface="Arial" panose="020B0604020202020204" pitchFamily="34" charset="0"/>
              <a:buChar char="•"/>
            </a:pPr>
            <a:r>
              <a:rPr lang="en-US" dirty="0"/>
              <a:t>To what extent any limitation is reasonable and justifiable in a free and democratic society based on human dignity, equality and freedom.</a:t>
            </a:r>
          </a:p>
          <a:p>
            <a:pPr marL="36900" indent="0">
              <a:buNone/>
            </a:pPr>
            <a:endParaRPr lang="en-AU" dirty="0"/>
          </a:p>
        </p:txBody>
      </p:sp>
    </p:spTree>
    <p:extLst>
      <p:ext uri="{BB962C8B-B14F-4D97-AF65-F5344CB8AC3E}">
        <p14:creationId xmlns:p14="http://schemas.microsoft.com/office/powerpoint/2010/main" val="4730701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3A07F-D690-F010-3D5B-ED2FDB5353C9}"/>
              </a:ext>
            </a:extLst>
          </p:cNvPr>
          <p:cNvSpPr>
            <a:spLocks noGrp="1"/>
          </p:cNvSpPr>
          <p:nvPr>
            <p:ph type="title"/>
          </p:nvPr>
        </p:nvSpPr>
        <p:spPr/>
        <p:txBody>
          <a:bodyPr>
            <a:normAutofit fontScale="90000"/>
          </a:bodyPr>
          <a:lstStyle/>
          <a:p>
            <a:r>
              <a:rPr lang="en-US" dirty="0"/>
              <a:t>CRIMINAL OFFENCES AND CIRCUMSTANCES OF AGGRAVATION	</a:t>
            </a:r>
            <a:endParaRPr lang="en-AU" dirty="0"/>
          </a:p>
        </p:txBody>
      </p:sp>
      <p:sp>
        <p:nvSpPr>
          <p:cNvPr id="3" name="Content Placeholder 2">
            <a:extLst>
              <a:ext uri="{FF2B5EF4-FFF2-40B4-BE49-F238E27FC236}">
                <a16:creationId xmlns:a16="http://schemas.microsoft.com/office/drawing/2014/main" id="{5B91F433-064F-732B-629C-5559C97E2DC1}"/>
              </a:ext>
            </a:extLst>
          </p:cNvPr>
          <p:cNvSpPr>
            <a:spLocks noGrp="1"/>
          </p:cNvSpPr>
          <p:nvPr>
            <p:ph idx="1"/>
          </p:nvPr>
        </p:nvSpPr>
        <p:spPr/>
        <p:txBody>
          <a:bodyPr/>
          <a:lstStyle/>
          <a:p>
            <a:r>
              <a:rPr lang="en-US" dirty="0"/>
              <a:t>5 of the options to legislate against coercive control are about introducing new criminal offences or amending current offences to make perpetrations of coercive control more accountable</a:t>
            </a:r>
          </a:p>
          <a:p>
            <a:r>
              <a:rPr lang="en-US" dirty="0"/>
              <a:t>Some of the options include:</a:t>
            </a:r>
          </a:p>
          <a:p>
            <a:pPr lvl="1"/>
            <a:r>
              <a:rPr lang="en-US" b="1" dirty="0"/>
              <a:t>To create a new offence of coercive control like which have been introduced in Scotland, England &amp; Wales;</a:t>
            </a:r>
          </a:p>
          <a:p>
            <a:pPr lvl="1"/>
            <a:r>
              <a:rPr lang="en-US" b="1" dirty="0"/>
              <a:t>To amend the existing offence of unlawful stalking;</a:t>
            </a:r>
          </a:p>
          <a:p>
            <a:pPr lvl="1"/>
            <a:r>
              <a:rPr lang="en-US" b="1" dirty="0"/>
              <a:t>To increase the maximum penalty for offences involving acts of domestic violence by applying a ‘circumstance of aggravation’.</a:t>
            </a:r>
          </a:p>
          <a:p>
            <a:r>
              <a:rPr lang="en-AU" dirty="0"/>
              <a:t>The current definition of domestic violence in the </a:t>
            </a:r>
            <a:r>
              <a:rPr lang="en-AU" i="1" dirty="0"/>
              <a:t>Domestic and Family Violence Protection Act 2012 </a:t>
            </a:r>
            <a:r>
              <a:rPr lang="en-AU" dirty="0"/>
              <a:t>does include </a:t>
            </a:r>
            <a:r>
              <a:rPr lang="en-AU" b="1" dirty="0"/>
              <a:t>‘coercive and controlling behaviours’.</a:t>
            </a:r>
            <a:endParaRPr lang="en-AU" dirty="0"/>
          </a:p>
        </p:txBody>
      </p:sp>
    </p:spTree>
    <p:extLst>
      <p:ext uri="{BB962C8B-B14F-4D97-AF65-F5344CB8AC3E}">
        <p14:creationId xmlns:p14="http://schemas.microsoft.com/office/powerpoint/2010/main" val="34391715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1C1F24-0224-58BD-FE7A-51658A7A119B}"/>
              </a:ext>
            </a:extLst>
          </p:cNvPr>
          <p:cNvSpPr>
            <a:spLocks noGrp="1"/>
          </p:cNvSpPr>
          <p:nvPr>
            <p:ph type="title"/>
          </p:nvPr>
        </p:nvSpPr>
        <p:spPr/>
        <p:txBody>
          <a:bodyPr>
            <a:normAutofit fontScale="90000"/>
          </a:bodyPr>
          <a:lstStyle/>
          <a:p>
            <a:r>
              <a:rPr lang="en-US" dirty="0"/>
              <a:t>DEFENCES AND MITIGATION IN SENTENCING	</a:t>
            </a:r>
            <a:endParaRPr lang="en-AU" dirty="0"/>
          </a:p>
        </p:txBody>
      </p:sp>
      <p:sp>
        <p:nvSpPr>
          <p:cNvPr id="3" name="Content Placeholder 2">
            <a:extLst>
              <a:ext uri="{FF2B5EF4-FFF2-40B4-BE49-F238E27FC236}">
                <a16:creationId xmlns:a16="http://schemas.microsoft.com/office/drawing/2014/main" id="{9992D06D-ADA3-B677-955A-0DA9CCDECEED}"/>
              </a:ext>
            </a:extLst>
          </p:cNvPr>
          <p:cNvSpPr>
            <a:spLocks noGrp="1"/>
          </p:cNvSpPr>
          <p:nvPr>
            <p:ph idx="1"/>
          </p:nvPr>
        </p:nvSpPr>
        <p:spPr/>
        <p:txBody>
          <a:bodyPr>
            <a:normAutofit/>
          </a:bodyPr>
          <a:lstStyle/>
          <a:p>
            <a:r>
              <a:rPr lang="en-US" b="0" i="0" u="none" strike="noStrike" baseline="0" dirty="0">
                <a:solidFill>
                  <a:schemeClr val="tx1"/>
                </a:solidFill>
              </a:rPr>
              <a:t>It is now </a:t>
            </a:r>
            <a:r>
              <a:rPr lang="en-US" b="0" i="0" u="none" strike="noStrike" baseline="0" dirty="0" err="1">
                <a:solidFill>
                  <a:schemeClr val="tx1"/>
                </a:solidFill>
              </a:rPr>
              <a:t>undersood</a:t>
            </a:r>
            <a:r>
              <a:rPr lang="en-US" b="0" i="0" u="none" strike="noStrike" baseline="0" dirty="0">
                <a:solidFill>
                  <a:schemeClr val="tx1"/>
                </a:solidFill>
              </a:rPr>
              <a:t> that victims of coercive control sometimes commit criminal offences to escape abuse. </a:t>
            </a:r>
          </a:p>
          <a:p>
            <a:r>
              <a:rPr lang="en-US" b="0" i="0" u="none" strike="noStrike" baseline="0" dirty="0">
                <a:solidFill>
                  <a:schemeClr val="tx1"/>
                </a:solidFill>
              </a:rPr>
              <a:t>One of the proposals is for a </a:t>
            </a:r>
            <a:r>
              <a:rPr lang="en-US" b="1" i="0" u="none" strike="noStrike" baseline="0" dirty="0">
                <a:solidFill>
                  <a:schemeClr val="tx1"/>
                </a:solidFill>
              </a:rPr>
              <a:t>new </a:t>
            </a:r>
            <a:r>
              <a:rPr lang="en-US" b="1" i="0" u="none" strike="noStrike" baseline="0" dirty="0" err="1">
                <a:solidFill>
                  <a:schemeClr val="tx1"/>
                </a:solidFill>
              </a:rPr>
              <a:t>defence</a:t>
            </a:r>
            <a:r>
              <a:rPr lang="en-US" b="1" i="0" u="none" strike="noStrike" baseline="0" dirty="0">
                <a:solidFill>
                  <a:schemeClr val="tx1"/>
                </a:solidFill>
              </a:rPr>
              <a:t> for victims of coercive control who use force to escape abuse.</a:t>
            </a:r>
            <a:r>
              <a:rPr lang="en-US" b="0" i="0" u="none" strike="noStrike" baseline="0" dirty="0">
                <a:solidFill>
                  <a:schemeClr val="tx1"/>
                </a:solidFill>
              </a:rPr>
              <a:t> </a:t>
            </a:r>
          </a:p>
          <a:p>
            <a:r>
              <a:rPr lang="en-US" b="0" i="0" u="none" strike="noStrike" baseline="0" dirty="0">
                <a:solidFill>
                  <a:schemeClr val="tx1"/>
                </a:solidFill>
              </a:rPr>
              <a:t>Another proposal is that a </a:t>
            </a:r>
            <a:r>
              <a:rPr lang="en-US" b="1" i="0" u="none" strike="noStrike" baseline="0" dirty="0">
                <a:solidFill>
                  <a:schemeClr val="tx1"/>
                </a:solidFill>
              </a:rPr>
              <a:t>sentencing court must take coercive control suffered by a defendant into account. </a:t>
            </a:r>
          </a:p>
        </p:txBody>
      </p:sp>
    </p:spTree>
    <p:extLst>
      <p:ext uri="{BB962C8B-B14F-4D97-AF65-F5344CB8AC3E}">
        <p14:creationId xmlns:p14="http://schemas.microsoft.com/office/powerpoint/2010/main" val="8990111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602F4-98F2-E9AF-1D48-85F2AA073D3E}"/>
              </a:ext>
            </a:extLst>
          </p:cNvPr>
          <p:cNvSpPr>
            <a:spLocks noGrp="1"/>
          </p:cNvSpPr>
          <p:nvPr>
            <p:ph type="title"/>
          </p:nvPr>
        </p:nvSpPr>
        <p:spPr>
          <a:xfrm>
            <a:off x="244549" y="609600"/>
            <a:ext cx="11578856" cy="970450"/>
          </a:xfrm>
        </p:spPr>
        <p:txBody>
          <a:bodyPr>
            <a:normAutofit fontScale="90000"/>
          </a:bodyPr>
          <a:lstStyle/>
          <a:p>
            <a:r>
              <a:rPr lang="en-US" dirty="0"/>
              <a:t>IMPROVING THE UNDERSTANDING OF COERCIVE CONTROL IN THE CRIMINAL JUSTICE SYSTEM</a:t>
            </a:r>
            <a:endParaRPr lang="en-AU" dirty="0"/>
          </a:p>
        </p:txBody>
      </p:sp>
      <p:sp>
        <p:nvSpPr>
          <p:cNvPr id="3" name="Content Placeholder 2">
            <a:extLst>
              <a:ext uri="{FF2B5EF4-FFF2-40B4-BE49-F238E27FC236}">
                <a16:creationId xmlns:a16="http://schemas.microsoft.com/office/drawing/2014/main" id="{ED511A97-609C-2C4E-0329-63904391970B}"/>
              </a:ext>
            </a:extLst>
          </p:cNvPr>
          <p:cNvSpPr>
            <a:spLocks noGrp="1"/>
          </p:cNvSpPr>
          <p:nvPr>
            <p:ph idx="1"/>
          </p:nvPr>
        </p:nvSpPr>
        <p:spPr>
          <a:xfrm>
            <a:off x="919119" y="2040794"/>
            <a:ext cx="10353762" cy="4058751"/>
          </a:xfrm>
        </p:spPr>
        <p:txBody>
          <a:bodyPr>
            <a:normAutofit/>
          </a:bodyPr>
          <a:lstStyle/>
          <a:p>
            <a:r>
              <a:rPr lang="en-US" b="0" i="0" u="none" strike="noStrike" baseline="0" dirty="0">
                <a:solidFill>
                  <a:schemeClr val="tx1"/>
                </a:solidFill>
              </a:rPr>
              <a:t>There is a proposal </a:t>
            </a:r>
            <a:r>
              <a:rPr lang="en-US" b="1" i="0" u="none" strike="noStrike" baseline="0" dirty="0">
                <a:solidFill>
                  <a:schemeClr val="tx1"/>
                </a:solidFill>
              </a:rPr>
              <a:t>to amend the law so that courts and juries can hear evidence from experts in domestic and family violence about coercive control during proceedings for a criminal offence. </a:t>
            </a:r>
          </a:p>
          <a:p>
            <a:r>
              <a:rPr lang="en-US" b="0" i="0" u="none" strike="noStrike" baseline="0" dirty="0">
                <a:solidFill>
                  <a:schemeClr val="tx1"/>
                </a:solidFill>
              </a:rPr>
              <a:t>This proposal would also allow the jury to be given special directions by a judge that are aimed at countering myths that exist in the community about domestic violence—for example, the myth that non-physical psychological abuse is less serious or not as dangerous as physical abuse. </a:t>
            </a:r>
            <a:endParaRPr lang="en-AU" dirty="0">
              <a:solidFill>
                <a:schemeClr val="tx1"/>
              </a:solidFill>
            </a:endParaRPr>
          </a:p>
        </p:txBody>
      </p:sp>
    </p:spTree>
    <p:extLst>
      <p:ext uri="{BB962C8B-B14F-4D97-AF65-F5344CB8AC3E}">
        <p14:creationId xmlns:p14="http://schemas.microsoft.com/office/powerpoint/2010/main" val="6874997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D7784-AE13-D164-E832-954F64523EB9}"/>
              </a:ext>
            </a:extLst>
          </p:cNvPr>
          <p:cNvSpPr>
            <a:spLocks noGrp="1"/>
          </p:cNvSpPr>
          <p:nvPr>
            <p:ph type="title"/>
          </p:nvPr>
        </p:nvSpPr>
        <p:spPr/>
        <p:txBody>
          <a:bodyPr>
            <a:normAutofit fontScale="90000"/>
          </a:bodyPr>
          <a:lstStyle/>
          <a:p>
            <a:r>
              <a:rPr lang="en-US" dirty="0"/>
              <a:t>POST-CONVICTION SUPERVISION FOR PERPETRATORS</a:t>
            </a:r>
            <a:endParaRPr lang="en-AU" dirty="0"/>
          </a:p>
        </p:txBody>
      </p:sp>
      <p:sp>
        <p:nvSpPr>
          <p:cNvPr id="3" name="Content Placeholder 2">
            <a:extLst>
              <a:ext uri="{FF2B5EF4-FFF2-40B4-BE49-F238E27FC236}">
                <a16:creationId xmlns:a16="http://schemas.microsoft.com/office/drawing/2014/main" id="{E76EC8C4-BA51-C91B-256C-9276161DF630}"/>
              </a:ext>
            </a:extLst>
          </p:cNvPr>
          <p:cNvSpPr>
            <a:spLocks noGrp="1"/>
          </p:cNvSpPr>
          <p:nvPr>
            <p:ph idx="1"/>
          </p:nvPr>
        </p:nvSpPr>
        <p:spPr/>
        <p:txBody>
          <a:bodyPr>
            <a:noAutofit/>
          </a:bodyPr>
          <a:lstStyle/>
          <a:p>
            <a:r>
              <a:rPr lang="en-US" b="0" i="0" u="none" strike="noStrike" baseline="0" dirty="0">
                <a:solidFill>
                  <a:schemeClr val="tx1"/>
                </a:solidFill>
              </a:rPr>
              <a:t>Three proposals consider different ways that convicted perpetrators of coercive control could be better supervised and treated in the community This could be either as part of a community-based sentence or after they have completed their sentence in prison or the community. </a:t>
            </a:r>
          </a:p>
          <a:p>
            <a:r>
              <a:rPr lang="en-US" b="0" i="0" u="none" strike="noStrike" baseline="0" dirty="0">
                <a:solidFill>
                  <a:schemeClr val="tx1"/>
                </a:solidFill>
              </a:rPr>
              <a:t>One of the options is to </a:t>
            </a:r>
            <a:r>
              <a:rPr lang="en-US" b="1" i="0" u="none" strike="noStrike" baseline="0" dirty="0">
                <a:solidFill>
                  <a:schemeClr val="tx1"/>
                </a:solidFill>
              </a:rPr>
              <a:t>establish a register of dangerous domestic abusers to monitor and control a convicted perpetrator’s movements and activities in the community. </a:t>
            </a:r>
            <a:r>
              <a:rPr lang="en-US" b="0" i="0" u="none" strike="noStrike" baseline="0" dirty="0">
                <a:solidFill>
                  <a:schemeClr val="tx1"/>
                </a:solidFill>
              </a:rPr>
              <a:t>This type of register could operate in a similar way to the register that currently exists for child sex offenders. This might include intensive supervision and monitoring of convicted perpetrators of coercive control in the community after they have been convicted or served their sentence, for example, by requiring a convicted perpetrator to wear an electronic monitoring device or to attend intensive treatment and counselling as a condition of their release into the community. </a:t>
            </a:r>
          </a:p>
          <a:p>
            <a:r>
              <a:rPr lang="en-US" b="0" i="0" u="none" strike="noStrike" baseline="0" dirty="0">
                <a:solidFill>
                  <a:schemeClr val="tx1"/>
                </a:solidFill>
              </a:rPr>
              <a:t>Another option is </a:t>
            </a:r>
            <a:r>
              <a:rPr lang="en-US" b="1" i="0" u="none" strike="noStrike" baseline="0" dirty="0">
                <a:solidFill>
                  <a:schemeClr val="tx1"/>
                </a:solidFill>
              </a:rPr>
              <a:t>to establish a register for serious domestic violence offenders. </a:t>
            </a:r>
            <a:endParaRPr lang="en-AU" b="1" dirty="0">
              <a:solidFill>
                <a:schemeClr val="tx1"/>
              </a:solidFill>
            </a:endParaRPr>
          </a:p>
        </p:txBody>
      </p:sp>
    </p:spTree>
    <p:extLst>
      <p:ext uri="{BB962C8B-B14F-4D97-AF65-F5344CB8AC3E}">
        <p14:creationId xmlns:p14="http://schemas.microsoft.com/office/powerpoint/2010/main" val="30109964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666794-23CC-86E4-64AD-6B67F66E524A}"/>
              </a:ext>
            </a:extLst>
          </p:cNvPr>
          <p:cNvSpPr>
            <a:spLocks noGrp="1"/>
          </p:cNvSpPr>
          <p:nvPr>
            <p:ph type="title"/>
          </p:nvPr>
        </p:nvSpPr>
        <p:spPr/>
        <p:txBody>
          <a:bodyPr/>
          <a:lstStyle/>
          <a:p>
            <a:r>
              <a:rPr lang="en-US" dirty="0"/>
              <a:t>IMPLEMENTATION</a:t>
            </a:r>
            <a:endParaRPr lang="en-AU" dirty="0"/>
          </a:p>
        </p:txBody>
      </p:sp>
      <p:sp>
        <p:nvSpPr>
          <p:cNvPr id="3" name="Content Placeholder 2">
            <a:extLst>
              <a:ext uri="{FF2B5EF4-FFF2-40B4-BE49-F238E27FC236}">
                <a16:creationId xmlns:a16="http://schemas.microsoft.com/office/drawing/2014/main" id="{F14E03E6-E3AD-8968-02BC-5DDAC49FB571}"/>
              </a:ext>
            </a:extLst>
          </p:cNvPr>
          <p:cNvSpPr>
            <a:spLocks noGrp="1"/>
          </p:cNvSpPr>
          <p:nvPr>
            <p:ph idx="1"/>
          </p:nvPr>
        </p:nvSpPr>
        <p:spPr>
          <a:xfrm>
            <a:off x="913795" y="1732449"/>
            <a:ext cx="10353762" cy="4785309"/>
          </a:xfrm>
        </p:spPr>
        <p:txBody>
          <a:bodyPr>
            <a:normAutofit fontScale="77500" lnSpcReduction="20000"/>
          </a:bodyPr>
          <a:lstStyle/>
          <a:p>
            <a:r>
              <a:rPr lang="en-US" dirty="0"/>
              <a:t>On 10 May 2022, the Queensland Palaszczuk Government announced they would accept all recommendations from the Taskforce’s first report including:</a:t>
            </a:r>
          </a:p>
          <a:p>
            <a:pPr marL="494100" indent="-457200">
              <a:buAutoNum type="arabicPeriod"/>
            </a:pPr>
            <a:r>
              <a:rPr lang="en-US" dirty="0"/>
              <a:t>Legislating against coercive control; and</a:t>
            </a:r>
          </a:p>
          <a:p>
            <a:pPr marL="494100" indent="-457200">
              <a:buAutoNum type="arabicPeriod"/>
            </a:pPr>
            <a:r>
              <a:rPr lang="en-US" dirty="0"/>
              <a:t>A Commission of Inquiry into how the Queensland Police Service responds to domestic and family violence.</a:t>
            </a:r>
            <a:endParaRPr lang="en-AU" dirty="0"/>
          </a:p>
          <a:p>
            <a:pPr marL="36900" indent="0">
              <a:buNone/>
            </a:pPr>
            <a:r>
              <a:rPr lang="en-AU" dirty="0"/>
              <a:t>The $363 million package of reforms also includes:</a:t>
            </a:r>
          </a:p>
          <a:p>
            <a:r>
              <a:rPr lang="en-AU" dirty="0"/>
              <a:t>New laws and programs to recognise and prevent domestic and family violence;</a:t>
            </a:r>
          </a:p>
          <a:p>
            <a:r>
              <a:rPr lang="en-AU" dirty="0"/>
              <a:t>Expansion of the Domestic and Family Violence Courts;</a:t>
            </a:r>
          </a:p>
          <a:p>
            <a:r>
              <a:rPr lang="en-AU" dirty="0"/>
              <a:t>Better support for women;</a:t>
            </a:r>
          </a:p>
          <a:p>
            <a:r>
              <a:rPr lang="en-AU" dirty="0"/>
              <a:t>A special strategy for First Nations communities;</a:t>
            </a:r>
          </a:p>
          <a:p>
            <a:r>
              <a:rPr lang="en-AU" dirty="0"/>
              <a:t>Funding for perpetrator programs to change men’s behaviour and stop the cycle of violence;</a:t>
            </a:r>
          </a:p>
          <a:p>
            <a:r>
              <a:rPr lang="en-AU" dirty="0"/>
              <a:t>Expansion of high-risk teams and co-responder models to ensure victims receive a joint response from police and domestic violence services;</a:t>
            </a:r>
          </a:p>
          <a:p>
            <a:r>
              <a:rPr lang="en-AU" dirty="0"/>
              <a:t>Increased respectful relationships education to all Queensland children and young people</a:t>
            </a:r>
          </a:p>
          <a:p>
            <a:pPr marL="36900" indent="0">
              <a:buNone/>
            </a:pPr>
            <a:r>
              <a:rPr lang="en-AU" b="1" i="1" dirty="0"/>
              <a:t>“Coercive control is the most common factor leading up to intimate partner homicide. By the end of next year, we will introduce legislation to criminalise it.” </a:t>
            </a:r>
            <a:r>
              <a:rPr lang="en-AU" dirty="0"/>
              <a:t>– Queensland Premier Annastacia Palaszczuk, via Twitter.</a:t>
            </a:r>
          </a:p>
          <a:p>
            <a:endParaRPr lang="en-AU" dirty="0"/>
          </a:p>
          <a:p>
            <a:endParaRPr lang="en-AU" dirty="0"/>
          </a:p>
          <a:p>
            <a:pPr marL="36900" indent="0">
              <a:buNone/>
            </a:pPr>
            <a:endParaRPr lang="en-AU" dirty="0"/>
          </a:p>
          <a:p>
            <a:pPr marL="36900" indent="0">
              <a:buNone/>
            </a:pPr>
            <a:endParaRPr lang="en-AU" dirty="0"/>
          </a:p>
          <a:p>
            <a:endParaRPr lang="en-US" dirty="0"/>
          </a:p>
        </p:txBody>
      </p:sp>
    </p:spTree>
    <p:extLst>
      <p:ext uri="{BB962C8B-B14F-4D97-AF65-F5344CB8AC3E}">
        <p14:creationId xmlns:p14="http://schemas.microsoft.com/office/powerpoint/2010/main" val="16700571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28703-BF50-53B5-D9A8-13F91D2374DE}"/>
              </a:ext>
            </a:extLst>
          </p:cNvPr>
          <p:cNvSpPr>
            <a:spLocks noGrp="1"/>
          </p:cNvSpPr>
          <p:nvPr>
            <p:ph type="ctrTitle"/>
          </p:nvPr>
        </p:nvSpPr>
        <p:spPr/>
        <p:txBody>
          <a:bodyPr>
            <a:normAutofit/>
          </a:bodyPr>
          <a:lstStyle/>
          <a:p>
            <a:r>
              <a:rPr lang="en-US" dirty="0"/>
              <a:t>‘</a:t>
            </a:r>
            <a:r>
              <a:rPr lang="en-US" i="1" dirty="0"/>
              <a:t>Coercive control’ </a:t>
            </a:r>
            <a:r>
              <a:rPr lang="en-US" dirty="0"/>
              <a:t>in Domestic Violence Hearings and Appeals</a:t>
            </a:r>
            <a:endParaRPr lang="en-AU" dirty="0"/>
          </a:p>
        </p:txBody>
      </p:sp>
      <p:sp>
        <p:nvSpPr>
          <p:cNvPr id="3" name="Subtitle 2">
            <a:extLst>
              <a:ext uri="{FF2B5EF4-FFF2-40B4-BE49-F238E27FC236}">
                <a16:creationId xmlns:a16="http://schemas.microsoft.com/office/drawing/2014/main" id="{25328166-9806-AFBD-A3F2-1670DFE90CC9}"/>
              </a:ext>
            </a:extLst>
          </p:cNvPr>
          <p:cNvSpPr>
            <a:spLocks noGrp="1"/>
          </p:cNvSpPr>
          <p:nvPr>
            <p:ph type="subTitle" idx="1"/>
          </p:nvPr>
        </p:nvSpPr>
        <p:spPr>
          <a:xfrm>
            <a:off x="1370693" y="3906452"/>
            <a:ext cx="9440034" cy="1251957"/>
          </a:xfrm>
        </p:spPr>
        <p:txBody>
          <a:bodyPr>
            <a:normAutofit lnSpcReduction="10000"/>
          </a:bodyPr>
          <a:lstStyle/>
          <a:p>
            <a:r>
              <a:rPr lang="en-US" sz="2800" dirty="0"/>
              <a:t>A PAPER FOR THE NORTH QUEENSLAND LAW ASSOCIATION ANNUAL CONFERENCE HELD ON 27-28 MAY 2022</a:t>
            </a:r>
            <a:endParaRPr lang="en-AU" sz="2800" dirty="0"/>
          </a:p>
        </p:txBody>
      </p:sp>
    </p:spTree>
    <p:extLst>
      <p:ext uri="{BB962C8B-B14F-4D97-AF65-F5344CB8AC3E}">
        <p14:creationId xmlns:p14="http://schemas.microsoft.com/office/powerpoint/2010/main" val="23172921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F18BE9-8830-19DE-4906-EBB944839149}"/>
              </a:ext>
            </a:extLst>
          </p:cNvPr>
          <p:cNvSpPr>
            <a:spLocks noGrp="1"/>
          </p:cNvSpPr>
          <p:nvPr>
            <p:ph type="title"/>
          </p:nvPr>
        </p:nvSpPr>
        <p:spPr/>
        <p:txBody>
          <a:bodyPr>
            <a:normAutofit fontScale="90000"/>
          </a:bodyPr>
          <a:lstStyle/>
          <a:p>
            <a:r>
              <a:rPr lang="en-US" dirty="0"/>
              <a:t>‘COERCIVE CONTROL’ IN PRACTICE AND DV HEARINGS</a:t>
            </a:r>
            <a:endParaRPr lang="en-AU" dirty="0"/>
          </a:p>
        </p:txBody>
      </p:sp>
      <p:sp>
        <p:nvSpPr>
          <p:cNvPr id="3" name="Content Placeholder 2">
            <a:extLst>
              <a:ext uri="{FF2B5EF4-FFF2-40B4-BE49-F238E27FC236}">
                <a16:creationId xmlns:a16="http://schemas.microsoft.com/office/drawing/2014/main" id="{311AEFD3-64B6-EF2A-6DEB-769EDA23064D}"/>
              </a:ext>
            </a:extLst>
          </p:cNvPr>
          <p:cNvSpPr>
            <a:spLocks noGrp="1"/>
          </p:cNvSpPr>
          <p:nvPr>
            <p:ph idx="1"/>
          </p:nvPr>
        </p:nvSpPr>
        <p:spPr/>
        <p:txBody>
          <a:bodyPr>
            <a:normAutofit fontScale="70000" lnSpcReduction="20000"/>
          </a:bodyPr>
          <a:lstStyle/>
          <a:p>
            <a:r>
              <a:rPr lang="en-US" dirty="0"/>
              <a:t>Tips for practitioners:</a:t>
            </a:r>
          </a:p>
          <a:p>
            <a:pPr>
              <a:buFontTx/>
              <a:buChar char="-"/>
            </a:pPr>
            <a:r>
              <a:rPr lang="en-US" dirty="0"/>
              <a:t>LISTEN to their story</a:t>
            </a:r>
          </a:p>
          <a:p>
            <a:pPr>
              <a:buFontTx/>
              <a:buChar char="-"/>
            </a:pPr>
            <a:r>
              <a:rPr lang="en-US" dirty="0"/>
              <a:t>Often, victims of coercive control are unaware that their experiences are, in fact, coercive control - even the most ‘trivial’ of examples can be signposts of coercive control</a:t>
            </a:r>
          </a:p>
          <a:p>
            <a:pPr>
              <a:buFontTx/>
              <a:buChar char="-"/>
            </a:pPr>
            <a:r>
              <a:rPr lang="en-US" dirty="0"/>
              <a:t>Need to be able to identify the </a:t>
            </a:r>
            <a:r>
              <a:rPr lang="en-US" dirty="0" err="1"/>
              <a:t>behaviours</a:t>
            </a:r>
            <a:r>
              <a:rPr lang="en-US" dirty="0"/>
              <a:t> and identify and recognize the client’s experience as a result of the </a:t>
            </a:r>
            <a:r>
              <a:rPr lang="en-US" dirty="0" err="1"/>
              <a:t>behaviour</a:t>
            </a:r>
            <a:endParaRPr lang="en-US" dirty="0"/>
          </a:p>
          <a:p>
            <a:pPr>
              <a:buFontTx/>
              <a:buChar char="-"/>
            </a:pPr>
            <a:r>
              <a:rPr lang="en-US" dirty="0"/>
              <a:t>Example – </a:t>
            </a:r>
            <a:r>
              <a:rPr lang="en-US" i="1" dirty="0"/>
              <a:t>“he said to me red lipstick doesn’t suit me” </a:t>
            </a:r>
            <a:r>
              <a:rPr lang="en-US" dirty="0"/>
              <a:t>versus </a:t>
            </a:r>
            <a:r>
              <a:rPr lang="en-US" i="1" dirty="0"/>
              <a:t>“he said red lipstick doesn’t suit me and it upset me as I would wear it all the time, I thought I looked nice. When I told him I thought it made me look nice, he would scoff, he would say I was wrong, he would ask “</a:t>
            </a:r>
            <a:r>
              <a:rPr lang="en-US" dirty="0"/>
              <a:t>why won’t you listen to me</a:t>
            </a:r>
            <a:r>
              <a:rPr lang="en-US" i="1" dirty="0"/>
              <a:t>, </a:t>
            </a:r>
            <a:r>
              <a:rPr lang="en-US" dirty="0"/>
              <a:t>don’t you love </a:t>
            </a:r>
            <a:r>
              <a:rPr lang="en-US" dirty="0" err="1"/>
              <a:t>me”</a:t>
            </a:r>
            <a:r>
              <a:rPr lang="en-US" i="1" dirty="0" err="1"/>
              <a:t>and</a:t>
            </a:r>
            <a:r>
              <a:rPr lang="en-US" i="1" dirty="0"/>
              <a:t> then the accusations of cheating would start. He was convinced that I must be wearing red lipstick to impress another man. I eventually stopped wearing red lipstick altogether and he would thank me and say that’s better, but why are you even going out in the first place with those friends, they will encourage you to continue to wear red lipstick, maybe you should stay home…”</a:t>
            </a:r>
          </a:p>
          <a:p>
            <a:pPr>
              <a:buFontTx/>
              <a:buChar char="-"/>
            </a:pPr>
            <a:r>
              <a:rPr lang="en-US" dirty="0"/>
              <a:t>It is our job to put </a:t>
            </a:r>
            <a:r>
              <a:rPr lang="en-US" u="sng" dirty="0"/>
              <a:t>admissible </a:t>
            </a:r>
            <a:r>
              <a:rPr lang="en-US" dirty="0"/>
              <a:t>evidence before the relevant Court that establishes the ‘whole picture’ - one ‘trivial’ issue in isolation won’t depict the actual experience of these women or show the </a:t>
            </a:r>
            <a:r>
              <a:rPr lang="en-US" dirty="0" err="1"/>
              <a:t>behaviours</a:t>
            </a:r>
            <a:r>
              <a:rPr lang="en-US" dirty="0"/>
              <a:t> that signpost coercive control</a:t>
            </a:r>
          </a:p>
          <a:p>
            <a:pPr>
              <a:buFontTx/>
              <a:buChar char="-"/>
            </a:pPr>
            <a:r>
              <a:rPr lang="en-US" dirty="0"/>
              <a:t>In XXN of the Respondent, admissions of the things they said and accepting the comments made were controlling, untrue, </a:t>
            </a:r>
            <a:r>
              <a:rPr lang="en-US" dirty="0" err="1"/>
              <a:t>etc</a:t>
            </a:r>
            <a:endParaRPr lang="en-US" dirty="0"/>
          </a:p>
          <a:p>
            <a:pPr>
              <a:buFontTx/>
              <a:buChar char="-"/>
            </a:pPr>
            <a:endParaRPr lang="en-US" dirty="0"/>
          </a:p>
        </p:txBody>
      </p:sp>
    </p:spTree>
    <p:extLst>
      <p:ext uri="{BB962C8B-B14F-4D97-AF65-F5344CB8AC3E}">
        <p14:creationId xmlns:p14="http://schemas.microsoft.com/office/powerpoint/2010/main" val="24672876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510663-8AAE-07CA-699A-1FFBA1FC37B2}"/>
              </a:ext>
            </a:extLst>
          </p:cNvPr>
          <p:cNvSpPr>
            <a:spLocks noGrp="1"/>
          </p:cNvSpPr>
          <p:nvPr>
            <p:ph type="title"/>
          </p:nvPr>
        </p:nvSpPr>
        <p:spPr/>
        <p:txBody>
          <a:bodyPr/>
          <a:lstStyle/>
          <a:p>
            <a:r>
              <a:rPr lang="en-US" dirty="0"/>
              <a:t>‘COERCIVE CONTROL’ IN PRACTICE</a:t>
            </a:r>
            <a:endParaRPr lang="en-AU" dirty="0"/>
          </a:p>
        </p:txBody>
      </p:sp>
      <p:sp>
        <p:nvSpPr>
          <p:cNvPr id="3" name="Content Placeholder 2">
            <a:extLst>
              <a:ext uri="{FF2B5EF4-FFF2-40B4-BE49-F238E27FC236}">
                <a16:creationId xmlns:a16="http://schemas.microsoft.com/office/drawing/2014/main" id="{7CC73900-99A9-A532-BDEF-92C2B81629A9}"/>
              </a:ext>
            </a:extLst>
          </p:cNvPr>
          <p:cNvSpPr>
            <a:spLocks noGrp="1"/>
          </p:cNvSpPr>
          <p:nvPr>
            <p:ph idx="1"/>
          </p:nvPr>
        </p:nvSpPr>
        <p:spPr/>
        <p:txBody>
          <a:bodyPr>
            <a:normAutofit/>
          </a:bodyPr>
          <a:lstStyle/>
          <a:p>
            <a:r>
              <a:rPr lang="en-US" dirty="0"/>
              <a:t>Scenario…</a:t>
            </a:r>
          </a:p>
          <a:p>
            <a:r>
              <a:rPr lang="en-US" dirty="0"/>
              <a:t>Tim and Tam have been in a de-facto relationship for 9 years. Tim runs a mobile car wash small business and Tam is a stay-at-home mother of their three children, aged 2,4 and 5</a:t>
            </a:r>
          </a:p>
          <a:p>
            <a:r>
              <a:rPr lang="en-US" dirty="0"/>
              <a:t>The effect of the COVID pandemic has had a considerable impact on Tim’s business. Money becomes tight.</a:t>
            </a:r>
          </a:p>
          <a:p>
            <a:r>
              <a:rPr lang="en-US" dirty="0"/>
              <a:t>Tam has previously had access to the business accounts. Following a disagreement about spending, Tim separates the business account from the family account and gives Tam a key card with access to the family account.</a:t>
            </a:r>
          </a:p>
          <a:p>
            <a:r>
              <a:rPr lang="en-US" dirty="0"/>
              <a:t>Tim allocates $300 a week to the family account. Tam does not approve. Tim and Tam argue often, sometimes in front of the children. </a:t>
            </a:r>
          </a:p>
          <a:p>
            <a:pPr marL="36900" indent="0">
              <a:buNone/>
            </a:pPr>
            <a:endParaRPr lang="en-AU" dirty="0"/>
          </a:p>
        </p:txBody>
      </p:sp>
    </p:spTree>
    <p:extLst>
      <p:ext uri="{BB962C8B-B14F-4D97-AF65-F5344CB8AC3E}">
        <p14:creationId xmlns:p14="http://schemas.microsoft.com/office/powerpoint/2010/main" val="23033467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486CB4-0F27-7244-949E-73171C0B1ADB}"/>
              </a:ext>
            </a:extLst>
          </p:cNvPr>
          <p:cNvSpPr>
            <a:spLocks noGrp="1"/>
          </p:cNvSpPr>
          <p:nvPr>
            <p:ph type="title"/>
          </p:nvPr>
        </p:nvSpPr>
        <p:spPr/>
        <p:txBody>
          <a:bodyPr/>
          <a:lstStyle/>
          <a:p>
            <a:r>
              <a:rPr lang="en-US" dirty="0"/>
              <a:t>May 2022</a:t>
            </a:r>
          </a:p>
        </p:txBody>
      </p:sp>
      <p:sp>
        <p:nvSpPr>
          <p:cNvPr id="3" name="Content Placeholder 2">
            <a:extLst>
              <a:ext uri="{FF2B5EF4-FFF2-40B4-BE49-F238E27FC236}">
                <a16:creationId xmlns:a16="http://schemas.microsoft.com/office/drawing/2014/main" id="{6BF47D23-CF70-654B-9EDA-6B7A31100113}"/>
              </a:ext>
            </a:extLst>
          </p:cNvPr>
          <p:cNvSpPr>
            <a:spLocks noGrp="1"/>
          </p:cNvSpPr>
          <p:nvPr>
            <p:ph idx="1"/>
          </p:nvPr>
        </p:nvSpPr>
        <p:spPr/>
        <p:txBody>
          <a:bodyPr/>
          <a:lstStyle/>
          <a:p>
            <a:r>
              <a:rPr lang="en-US" dirty="0"/>
              <a:t>Tam attends upon solicitor, Jenny Jones, for advice about about seeking a protection order. </a:t>
            </a:r>
          </a:p>
          <a:p>
            <a:r>
              <a:rPr lang="en-US" dirty="0"/>
              <a:t>Tam is concerned about being financially limited and without any involvement in the management of the finances. </a:t>
            </a:r>
          </a:p>
          <a:p>
            <a:r>
              <a:rPr lang="en-US" dirty="0"/>
              <a:t>Tam is also concerned about the constant arguing in front of the children. She explains that Tim regularly calls her a ‘control freak’ and a ‘money hungry ungrateful wife.’ </a:t>
            </a:r>
          </a:p>
          <a:p>
            <a:r>
              <a:rPr lang="en-US" dirty="0"/>
              <a:t>Tam explains that Tim hasn’t always been like this, however in the last 3 months since the business has been struggling he has treated her this way. </a:t>
            </a:r>
          </a:p>
          <a:p>
            <a:r>
              <a:rPr lang="en-US" dirty="0"/>
              <a:t>What advice does Jenny Jones give to Tam?</a:t>
            </a:r>
          </a:p>
          <a:p>
            <a:r>
              <a:rPr lang="en-US" dirty="0"/>
              <a:t>Do you think there is sufficient evidence for a Protection Order? And if so, do you think Tam’s case is one of coercive control? </a:t>
            </a:r>
          </a:p>
        </p:txBody>
      </p:sp>
    </p:spTree>
    <p:extLst>
      <p:ext uri="{BB962C8B-B14F-4D97-AF65-F5344CB8AC3E}">
        <p14:creationId xmlns:p14="http://schemas.microsoft.com/office/powerpoint/2010/main" val="27174896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E782F-CF69-514A-B4CD-504FE51591BA}"/>
              </a:ext>
            </a:extLst>
          </p:cNvPr>
          <p:cNvSpPr>
            <a:spLocks noGrp="1"/>
          </p:cNvSpPr>
          <p:nvPr>
            <p:ph type="title"/>
          </p:nvPr>
        </p:nvSpPr>
        <p:spPr/>
        <p:txBody>
          <a:bodyPr/>
          <a:lstStyle/>
          <a:p>
            <a:r>
              <a:rPr lang="en-US" dirty="0"/>
              <a:t>July 2022</a:t>
            </a:r>
          </a:p>
        </p:txBody>
      </p:sp>
      <p:sp>
        <p:nvSpPr>
          <p:cNvPr id="3" name="Content Placeholder 2">
            <a:extLst>
              <a:ext uri="{FF2B5EF4-FFF2-40B4-BE49-F238E27FC236}">
                <a16:creationId xmlns:a16="http://schemas.microsoft.com/office/drawing/2014/main" id="{C673C4B1-8B55-DB49-9F7B-BF3FF59CBA6C}"/>
              </a:ext>
            </a:extLst>
          </p:cNvPr>
          <p:cNvSpPr>
            <a:spLocks noGrp="1"/>
          </p:cNvSpPr>
          <p:nvPr>
            <p:ph idx="1"/>
          </p:nvPr>
        </p:nvSpPr>
        <p:spPr/>
        <p:txBody>
          <a:bodyPr>
            <a:normAutofit fontScale="85000" lnSpcReduction="20000"/>
          </a:bodyPr>
          <a:lstStyle/>
          <a:p>
            <a:r>
              <a:rPr lang="en-US" dirty="0"/>
              <a:t>Tam decided not to pursue an application for a Protection Order when she saw Jenny Jones in May 2022. She had hoped that things between her and Tim would improve, without intervention.</a:t>
            </a:r>
          </a:p>
          <a:p>
            <a:r>
              <a:rPr lang="en-US" dirty="0"/>
              <a:t>Tam returns to see Jenny Jones in July 2022, having read about coercive control in the media. </a:t>
            </a:r>
          </a:p>
          <a:p>
            <a:r>
              <a:rPr lang="en-US" dirty="0"/>
              <a:t>Tam explains to Jenny Jones that things between her and Tim had been getting worse. </a:t>
            </a:r>
          </a:p>
          <a:p>
            <a:r>
              <a:rPr lang="en-US" dirty="0"/>
              <a:t>Tam tells Jenny that she had lost a lot of weight because of the stress that she was under. Tim accused her of trying to be ’sexy’ to impress their </a:t>
            </a:r>
            <a:r>
              <a:rPr lang="en-US" dirty="0" err="1"/>
              <a:t>neighbour</a:t>
            </a:r>
            <a:r>
              <a:rPr lang="en-US" dirty="0"/>
              <a:t>, Bob.</a:t>
            </a:r>
          </a:p>
          <a:p>
            <a:r>
              <a:rPr lang="en-US" dirty="0"/>
              <a:t>The arguments had continued, and she was still limited to a budget of $300 a week.</a:t>
            </a:r>
          </a:p>
          <a:p>
            <a:r>
              <a:rPr lang="en-US" dirty="0"/>
              <a:t>The family car blew up and Tam was without transport. She had to walk the children to daycare and was no longer able to visit her parents, who lived 40 mins drive from her house.</a:t>
            </a:r>
          </a:p>
          <a:p>
            <a:r>
              <a:rPr lang="en-US" dirty="0"/>
              <a:t>Tim refused to replace the family car. </a:t>
            </a:r>
          </a:p>
          <a:p>
            <a:r>
              <a:rPr lang="en-US" dirty="0"/>
              <a:t>Tam feels she is under the increasing control of Tim. She tells Jenny Jones she wants to apply for a Protection Order.</a:t>
            </a:r>
          </a:p>
          <a:p>
            <a:r>
              <a:rPr lang="en-US" dirty="0"/>
              <a:t>What advice does Jenny Jones give and does she rely upon coercive control?</a:t>
            </a:r>
          </a:p>
          <a:p>
            <a:endParaRPr lang="en-US" dirty="0"/>
          </a:p>
        </p:txBody>
      </p:sp>
    </p:spTree>
    <p:extLst>
      <p:ext uri="{BB962C8B-B14F-4D97-AF65-F5344CB8AC3E}">
        <p14:creationId xmlns:p14="http://schemas.microsoft.com/office/powerpoint/2010/main" val="23659573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0C570-F71C-B04A-A407-A1B1B60CCB6F}"/>
              </a:ext>
            </a:extLst>
          </p:cNvPr>
          <p:cNvSpPr>
            <a:spLocks noGrp="1"/>
          </p:cNvSpPr>
          <p:nvPr>
            <p:ph type="title"/>
          </p:nvPr>
        </p:nvSpPr>
        <p:spPr/>
        <p:txBody>
          <a:bodyPr/>
          <a:lstStyle/>
          <a:p>
            <a:r>
              <a:rPr lang="en-US" dirty="0"/>
              <a:t>September 2022</a:t>
            </a:r>
          </a:p>
        </p:txBody>
      </p:sp>
      <p:sp>
        <p:nvSpPr>
          <p:cNvPr id="3" name="Content Placeholder 2">
            <a:extLst>
              <a:ext uri="{FF2B5EF4-FFF2-40B4-BE49-F238E27FC236}">
                <a16:creationId xmlns:a16="http://schemas.microsoft.com/office/drawing/2014/main" id="{D27A4C78-6946-534A-97B1-8B17524C9A13}"/>
              </a:ext>
            </a:extLst>
          </p:cNvPr>
          <p:cNvSpPr>
            <a:spLocks noGrp="1"/>
          </p:cNvSpPr>
          <p:nvPr>
            <p:ph idx="1"/>
          </p:nvPr>
        </p:nvSpPr>
        <p:spPr/>
        <p:txBody>
          <a:bodyPr>
            <a:normAutofit fontScale="92500" lnSpcReduction="10000"/>
          </a:bodyPr>
          <a:lstStyle/>
          <a:p>
            <a:r>
              <a:rPr lang="en-US" dirty="0"/>
              <a:t>Jenny Jones had filed an application for a Protection Order in July 2022, naming Tam and the children as the aggrieved and named persons and Tim as the Respondent. </a:t>
            </a:r>
          </a:p>
          <a:p>
            <a:r>
              <a:rPr lang="en-US" dirty="0"/>
              <a:t>Tam decided not to go through with the Application after having a long discussion with Tim. She thought there was hope that things would improve between them. </a:t>
            </a:r>
          </a:p>
          <a:p>
            <a:r>
              <a:rPr lang="en-US" dirty="0"/>
              <a:t>In early September, the family business went under. </a:t>
            </a:r>
          </a:p>
          <a:p>
            <a:r>
              <a:rPr lang="en-US" dirty="0"/>
              <a:t>Tim and Tam had a massive argument where Tam accused Tim of poor business management, leaving the family in a dire situation. Both of them call the other names and say things they were not proud of. </a:t>
            </a:r>
          </a:p>
          <a:p>
            <a:r>
              <a:rPr lang="en-US" dirty="0"/>
              <a:t>Tam tells Tim it’s over. Tim has an emotional meltdown and refuses to accept the relationship is over. </a:t>
            </a:r>
          </a:p>
          <a:p>
            <a:r>
              <a:rPr lang="en-US" dirty="0"/>
              <a:t>Tam returns to Jenny Jones and says that she now wants to proceed. </a:t>
            </a:r>
          </a:p>
          <a:p>
            <a:r>
              <a:rPr lang="en-US" dirty="0"/>
              <a:t>What advice does Jenny Jones give?</a:t>
            </a:r>
          </a:p>
        </p:txBody>
      </p:sp>
    </p:spTree>
    <p:extLst>
      <p:ext uri="{BB962C8B-B14F-4D97-AF65-F5344CB8AC3E}">
        <p14:creationId xmlns:p14="http://schemas.microsoft.com/office/powerpoint/2010/main" val="40869559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EB8A76-F914-1F4E-BE2A-0937172FBF29}"/>
              </a:ext>
            </a:extLst>
          </p:cNvPr>
          <p:cNvSpPr>
            <a:spLocks noGrp="1"/>
          </p:cNvSpPr>
          <p:nvPr>
            <p:ph type="title"/>
          </p:nvPr>
        </p:nvSpPr>
        <p:spPr/>
        <p:txBody>
          <a:bodyPr/>
          <a:lstStyle/>
          <a:p>
            <a:r>
              <a:rPr lang="en-US" dirty="0"/>
              <a:t>October 2022</a:t>
            </a:r>
          </a:p>
        </p:txBody>
      </p:sp>
      <p:sp>
        <p:nvSpPr>
          <p:cNvPr id="3" name="Content Placeholder 2">
            <a:extLst>
              <a:ext uri="{FF2B5EF4-FFF2-40B4-BE49-F238E27FC236}">
                <a16:creationId xmlns:a16="http://schemas.microsoft.com/office/drawing/2014/main" id="{6399FD82-11C1-634D-946F-82F7EDC388E8}"/>
              </a:ext>
            </a:extLst>
          </p:cNvPr>
          <p:cNvSpPr>
            <a:spLocks noGrp="1"/>
          </p:cNvSpPr>
          <p:nvPr>
            <p:ph idx="1"/>
          </p:nvPr>
        </p:nvSpPr>
        <p:spPr/>
        <p:txBody>
          <a:bodyPr>
            <a:normAutofit fontScale="85000" lnSpcReduction="10000"/>
          </a:bodyPr>
          <a:lstStyle/>
          <a:p>
            <a:r>
              <a:rPr lang="en-US" dirty="0"/>
              <a:t>Jenny Jones filed an application on Tam’s behalf in September 2022. </a:t>
            </a:r>
          </a:p>
          <a:p>
            <a:r>
              <a:rPr lang="en-US" dirty="0"/>
              <a:t>Tim is angry about the application and considers it to be a ‘stitch up’ by Tam, who he believes is trying to limit his time with the children. </a:t>
            </a:r>
          </a:p>
          <a:p>
            <a:r>
              <a:rPr lang="en-US" dirty="0"/>
              <a:t>Tim’s solicitor files material in response. </a:t>
            </a:r>
          </a:p>
          <a:p>
            <a:r>
              <a:rPr lang="en-US" dirty="0"/>
              <a:t>Tim’s position is that the ‘budget’ he put Tam on was out of necessity and not out of a desire to be controlling. </a:t>
            </a:r>
          </a:p>
          <a:p>
            <a:r>
              <a:rPr lang="en-US" dirty="0"/>
              <a:t>Tim accepts that arguments occurred about the state of their relationship, stating that they contributed equally to the situation.</a:t>
            </a:r>
          </a:p>
          <a:p>
            <a:r>
              <a:rPr lang="en-US" dirty="0"/>
              <a:t>Tim denies accusing Tam of trying to be sexy to impress Bob. Tim accepts that at times he called her a ‘money hungry ungrateful wife’ and a ‘control freak.’ </a:t>
            </a:r>
          </a:p>
          <a:p>
            <a:r>
              <a:rPr lang="en-US" dirty="0"/>
              <a:t>Tim considers that the root of their problems was a failing business and an unhappy relationship. He considers there is no future risk of any of the issues that Tam has relied upon in her material. </a:t>
            </a:r>
          </a:p>
          <a:p>
            <a:r>
              <a:rPr lang="en-US" dirty="0"/>
              <a:t>Is this case worthy of an order?</a:t>
            </a:r>
          </a:p>
        </p:txBody>
      </p:sp>
    </p:spTree>
    <p:extLst>
      <p:ext uri="{BB962C8B-B14F-4D97-AF65-F5344CB8AC3E}">
        <p14:creationId xmlns:p14="http://schemas.microsoft.com/office/powerpoint/2010/main" val="4669183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BB659D-D3DE-0DD7-73E9-9B83AB4760C1}"/>
              </a:ext>
            </a:extLst>
          </p:cNvPr>
          <p:cNvSpPr>
            <a:spLocks noGrp="1"/>
          </p:cNvSpPr>
          <p:nvPr>
            <p:ph type="title"/>
          </p:nvPr>
        </p:nvSpPr>
        <p:spPr/>
        <p:txBody>
          <a:bodyPr>
            <a:normAutofit fontScale="90000"/>
          </a:bodyPr>
          <a:lstStyle/>
          <a:p>
            <a:r>
              <a:rPr lang="en-US" dirty="0"/>
              <a:t>DEFINITION OF ‘DOMESTIC VIOLENCE’ WITHIN THE </a:t>
            </a:r>
            <a:r>
              <a:rPr lang="en-US" i="1" dirty="0"/>
              <a:t>DFVPA 2012 </a:t>
            </a:r>
            <a:r>
              <a:rPr lang="en-US" dirty="0"/>
              <a:t>(QLD)</a:t>
            </a:r>
            <a:endParaRPr lang="en-AU" dirty="0"/>
          </a:p>
        </p:txBody>
      </p:sp>
      <p:sp>
        <p:nvSpPr>
          <p:cNvPr id="3" name="Content Placeholder 2">
            <a:extLst>
              <a:ext uri="{FF2B5EF4-FFF2-40B4-BE49-F238E27FC236}">
                <a16:creationId xmlns:a16="http://schemas.microsoft.com/office/drawing/2014/main" id="{92AF6642-7569-C283-FE37-F9985C909B32}"/>
              </a:ext>
            </a:extLst>
          </p:cNvPr>
          <p:cNvSpPr>
            <a:spLocks noGrp="1"/>
          </p:cNvSpPr>
          <p:nvPr>
            <p:ph idx="1"/>
          </p:nvPr>
        </p:nvSpPr>
        <p:spPr>
          <a:xfrm>
            <a:off x="913795" y="1966365"/>
            <a:ext cx="10353762" cy="4058751"/>
          </a:xfrm>
        </p:spPr>
        <p:txBody>
          <a:bodyPr>
            <a:normAutofit lnSpcReduction="10000"/>
          </a:bodyPr>
          <a:lstStyle/>
          <a:p>
            <a:pPr marL="36900" indent="0">
              <a:buNone/>
            </a:pPr>
            <a:r>
              <a:rPr lang="en-US" b="1" dirty="0"/>
              <a:t>8 Meaning of domestic violence </a:t>
            </a:r>
          </a:p>
          <a:p>
            <a:pPr marL="36900" indent="0">
              <a:buNone/>
            </a:pPr>
            <a:r>
              <a:rPr lang="en-US" dirty="0"/>
              <a:t>Domestic violence means </a:t>
            </a:r>
            <a:r>
              <a:rPr lang="en-US" dirty="0" err="1"/>
              <a:t>behaviour</a:t>
            </a:r>
            <a:r>
              <a:rPr lang="en-US" dirty="0"/>
              <a:t> by a person (the first person) towards another person (the second person) with whom the first person is in a relevant relationship that— </a:t>
            </a:r>
          </a:p>
          <a:p>
            <a:pPr marL="36900" indent="0">
              <a:buNone/>
            </a:pPr>
            <a:r>
              <a:rPr lang="en-US" dirty="0"/>
              <a:t>(a) is physically or sexually abusive; or </a:t>
            </a:r>
          </a:p>
          <a:p>
            <a:pPr marL="36900" indent="0">
              <a:buNone/>
            </a:pPr>
            <a:r>
              <a:rPr lang="en-US" dirty="0"/>
              <a:t>(b) is emotionally or psychologically abusive; or</a:t>
            </a:r>
          </a:p>
          <a:p>
            <a:pPr marL="36900" indent="0">
              <a:buNone/>
            </a:pPr>
            <a:r>
              <a:rPr lang="en-US" dirty="0"/>
              <a:t>(c) is economically abusive; or </a:t>
            </a:r>
          </a:p>
          <a:p>
            <a:pPr marL="36900" indent="0">
              <a:buNone/>
            </a:pPr>
            <a:r>
              <a:rPr lang="en-US" dirty="0"/>
              <a:t>(d) is threatening; or </a:t>
            </a:r>
          </a:p>
          <a:p>
            <a:pPr marL="36900" indent="0">
              <a:buNone/>
            </a:pPr>
            <a:r>
              <a:rPr lang="en-US" dirty="0"/>
              <a:t>(e) is coercive; or </a:t>
            </a:r>
          </a:p>
          <a:p>
            <a:pPr marL="36900" indent="0">
              <a:buNone/>
            </a:pPr>
            <a:r>
              <a:rPr lang="en-US" dirty="0"/>
              <a:t>(f) in any other way controls or dominates the second person and causes the second person to fear for the second person’s safety or wellbeing or that of someone else.</a:t>
            </a:r>
            <a:endParaRPr lang="en-AU" dirty="0"/>
          </a:p>
        </p:txBody>
      </p:sp>
    </p:spTree>
    <p:extLst>
      <p:ext uri="{BB962C8B-B14F-4D97-AF65-F5344CB8AC3E}">
        <p14:creationId xmlns:p14="http://schemas.microsoft.com/office/powerpoint/2010/main" val="4062125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A0187F4-502F-E5F9-C49C-D0CD8C60D605}"/>
              </a:ext>
            </a:extLst>
          </p:cNvPr>
          <p:cNvSpPr>
            <a:spLocks noGrp="1"/>
          </p:cNvSpPr>
          <p:nvPr>
            <p:ph idx="1"/>
          </p:nvPr>
        </p:nvSpPr>
        <p:spPr>
          <a:xfrm>
            <a:off x="913795" y="765545"/>
            <a:ext cx="10353762" cy="5762846"/>
          </a:xfrm>
        </p:spPr>
        <p:txBody>
          <a:bodyPr/>
          <a:lstStyle/>
          <a:p>
            <a:pPr marL="36900" indent="0">
              <a:buNone/>
            </a:pPr>
            <a:r>
              <a:rPr lang="en-US" dirty="0"/>
              <a:t>(2) Without limiting subsection (1), domestic violence includes the following </a:t>
            </a:r>
            <a:r>
              <a:rPr lang="en-US" dirty="0" err="1"/>
              <a:t>behaviour</a:t>
            </a:r>
            <a:r>
              <a:rPr lang="en-US" dirty="0"/>
              <a:t>— </a:t>
            </a:r>
          </a:p>
          <a:p>
            <a:pPr marL="494100" indent="-457200">
              <a:buAutoNum type="alphaLcParenBoth"/>
            </a:pPr>
            <a:r>
              <a:rPr lang="en-US" dirty="0"/>
              <a:t>causing personal injury to a person or threatening to do so; </a:t>
            </a:r>
          </a:p>
          <a:p>
            <a:pPr marL="494100" indent="-457200">
              <a:buAutoNum type="alphaLcParenBoth"/>
            </a:pPr>
            <a:r>
              <a:rPr lang="en-US" dirty="0"/>
              <a:t>(b) coercing a person to engage in sexual activity or attempting to do so; </a:t>
            </a:r>
          </a:p>
          <a:p>
            <a:pPr marL="494100" indent="-457200">
              <a:buAutoNum type="alphaLcParenBoth"/>
            </a:pPr>
            <a:r>
              <a:rPr lang="en-US" dirty="0"/>
              <a:t>(c) damaging a person’s property or threatening to do so; </a:t>
            </a:r>
          </a:p>
          <a:p>
            <a:pPr marL="494100" indent="-457200">
              <a:buAutoNum type="alphaLcParenBoth"/>
            </a:pPr>
            <a:r>
              <a:rPr lang="en-US" dirty="0"/>
              <a:t>(d) depriving a person of the person’s liberty or threatening to do so; </a:t>
            </a:r>
          </a:p>
          <a:p>
            <a:pPr marL="494100" indent="-457200">
              <a:buAutoNum type="alphaLcParenBoth"/>
            </a:pPr>
            <a:r>
              <a:rPr lang="en-US" dirty="0"/>
              <a:t>(e) threatening a person with the death or injury of the person, a child of the person, or someone else; </a:t>
            </a:r>
          </a:p>
          <a:p>
            <a:pPr marL="494100" indent="-457200">
              <a:buAutoNum type="alphaLcParenBoth"/>
            </a:pPr>
            <a:r>
              <a:rPr lang="en-US" dirty="0"/>
              <a:t>(f) threatening to commit suicide or self-harm so as to torment, intimidate or frighten the person to whom the </a:t>
            </a:r>
            <a:r>
              <a:rPr lang="en-US" dirty="0" err="1"/>
              <a:t>behaviour</a:t>
            </a:r>
            <a:r>
              <a:rPr lang="en-US" dirty="0"/>
              <a:t> is directed; </a:t>
            </a:r>
          </a:p>
          <a:p>
            <a:pPr marL="494100" indent="-457200">
              <a:buAutoNum type="alphaLcParenBoth"/>
            </a:pPr>
            <a:r>
              <a:rPr lang="en-US" dirty="0"/>
              <a:t>(g) causing or threatening to cause the death of, or injury to, an animal, whether or not the animal belongs to the person to whom the </a:t>
            </a:r>
            <a:r>
              <a:rPr lang="en-US" dirty="0" err="1"/>
              <a:t>behaviour</a:t>
            </a:r>
            <a:r>
              <a:rPr lang="en-US" dirty="0"/>
              <a:t> is directed, so as to control, dominate or coerce the person; </a:t>
            </a:r>
          </a:p>
          <a:p>
            <a:pPr marL="494100" indent="-457200">
              <a:buAutoNum type="alphaLcParenBoth"/>
            </a:pPr>
            <a:r>
              <a:rPr lang="en-US" dirty="0"/>
              <a:t>(h) </a:t>
            </a:r>
            <a:r>
              <a:rPr lang="en-US" dirty="0" err="1"/>
              <a:t>unauthorised</a:t>
            </a:r>
            <a:r>
              <a:rPr lang="en-US" dirty="0"/>
              <a:t> surveillance of a person; </a:t>
            </a:r>
          </a:p>
          <a:p>
            <a:pPr marL="494100" indent="-457200">
              <a:buAutoNum type="alphaLcParenBoth"/>
            </a:pPr>
            <a:r>
              <a:rPr lang="en-US" dirty="0"/>
              <a:t>(</a:t>
            </a:r>
            <a:r>
              <a:rPr lang="en-US" dirty="0" err="1"/>
              <a:t>i</a:t>
            </a:r>
            <a:r>
              <a:rPr lang="en-US" dirty="0"/>
              <a:t>) unlawfully stalking a person.</a:t>
            </a:r>
            <a:endParaRPr lang="en-AU" dirty="0"/>
          </a:p>
        </p:txBody>
      </p:sp>
    </p:spTree>
    <p:extLst>
      <p:ext uri="{BB962C8B-B14F-4D97-AF65-F5344CB8AC3E}">
        <p14:creationId xmlns:p14="http://schemas.microsoft.com/office/powerpoint/2010/main" val="39160100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6F1EA00-6EB0-79E8-BEAF-415AF94E540D}"/>
              </a:ext>
            </a:extLst>
          </p:cNvPr>
          <p:cNvSpPr>
            <a:spLocks noGrp="1"/>
          </p:cNvSpPr>
          <p:nvPr>
            <p:ph idx="1"/>
          </p:nvPr>
        </p:nvSpPr>
        <p:spPr>
          <a:xfrm>
            <a:off x="913795" y="446567"/>
            <a:ext cx="10353762" cy="6060559"/>
          </a:xfrm>
        </p:spPr>
        <p:txBody>
          <a:bodyPr>
            <a:normAutofit fontScale="92500" lnSpcReduction="10000"/>
          </a:bodyPr>
          <a:lstStyle/>
          <a:p>
            <a:pPr marL="36900" indent="0">
              <a:buNone/>
            </a:pPr>
            <a:r>
              <a:rPr lang="en-US" dirty="0"/>
              <a:t>(3) A person who counsels or procures someone else to engage in </a:t>
            </a:r>
            <a:r>
              <a:rPr lang="en-US" dirty="0" err="1"/>
              <a:t>behaviour</a:t>
            </a:r>
            <a:r>
              <a:rPr lang="en-US" dirty="0"/>
              <a:t> that, if engaged in by the person, would be domestic violence is taken to have committed domestic violence. </a:t>
            </a:r>
          </a:p>
          <a:p>
            <a:pPr marL="36900" indent="0">
              <a:buNone/>
            </a:pPr>
            <a:r>
              <a:rPr lang="en-US" dirty="0"/>
              <a:t>(4) To remove any doubt, it is declared that, for </a:t>
            </a:r>
            <a:r>
              <a:rPr lang="en-US" dirty="0" err="1"/>
              <a:t>behaviour</a:t>
            </a:r>
            <a:r>
              <a:rPr lang="en-US" dirty="0"/>
              <a:t> mentioned in subsection (2) that may constitute a criminal offence, a court may make an order under this Act on the basis that the </a:t>
            </a:r>
            <a:r>
              <a:rPr lang="en-US" dirty="0" err="1"/>
              <a:t>behaviour</a:t>
            </a:r>
            <a:r>
              <a:rPr lang="en-US" dirty="0"/>
              <a:t> is domestic violence even if the </a:t>
            </a:r>
            <a:r>
              <a:rPr lang="en-US" dirty="0" err="1"/>
              <a:t>behaviour</a:t>
            </a:r>
            <a:r>
              <a:rPr lang="en-US" dirty="0"/>
              <a:t> is not proved beyond a reasonable doubt. </a:t>
            </a:r>
          </a:p>
          <a:p>
            <a:pPr marL="36900" indent="0">
              <a:buNone/>
            </a:pPr>
            <a:r>
              <a:rPr lang="en-US" dirty="0"/>
              <a:t>(5) In this section— </a:t>
            </a:r>
          </a:p>
          <a:p>
            <a:pPr marL="36900" indent="0">
              <a:buNone/>
            </a:pPr>
            <a:r>
              <a:rPr lang="en-US" b="1" i="1" dirty="0"/>
              <a:t>coerce, </a:t>
            </a:r>
            <a:r>
              <a:rPr lang="en-US" dirty="0"/>
              <a:t>a person, means compel or force a person to do, or refrain from doing, something.</a:t>
            </a:r>
          </a:p>
          <a:p>
            <a:pPr marL="36900" indent="0">
              <a:buNone/>
            </a:pPr>
            <a:r>
              <a:rPr lang="en-US" b="1" i="1" dirty="0"/>
              <a:t> </a:t>
            </a:r>
            <a:r>
              <a:rPr lang="en-US" b="1" i="1" dirty="0" err="1"/>
              <a:t>unauthorised</a:t>
            </a:r>
            <a:r>
              <a:rPr lang="en-US" b="1" i="1" dirty="0"/>
              <a:t> surveillance</a:t>
            </a:r>
            <a:r>
              <a:rPr lang="en-US" dirty="0"/>
              <a:t>, of a person, means the unreasonable monitoring or tracking of the person’s movements, activities or interpersonal associations without the person’s consent, including, for example, by using technology. </a:t>
            </a:r>
          </a:p>
          <a:p>
            <a:pPr marL="36900" indent="0">
              <a:buNone/>
            </a:pPr>
            <a:r>
              <a:rPr lang="en-US" i="1" dirty="0"/>
              <a:t>Examples of surveillance by using technology</a:t>
            </a:r>
            <a:r>
              <a:rPr lang="en-US" dirty="0"/>
              <a:t>— </a:t>
            </a:r>
          </a:p>
          <a:p>
            <a:pPr marL="36900" indent="0">
              <a:buNone/>
            </a:pPr>
            <a:r>
              <a:rPr lang="en-US" dirty="0"/>
              <a:t>• reading a person’s SMS messages </a:t>
            </a:r>
          </a:p>
          <a:p>
            <a:pPr marL="36900" indent="0">
              <a:buNone/>
            </a:pPr>
            <a:r>
              <a:rPr lang="en-US" dirty="0"/>
              <a:t>• monitoring a person’s email account or internet browser history </a:t>
            </a:r>
          </a:p>
          <a:p>
            <a:pPr marL="36900" indent="0">
              <a:buNone/>
            </a:pPr>
            <a:r>
              <a:rPr lang="en-US" dirty="0"/>
              <a:t>• monitoring a person’s account with a social networking internet site </a:t>
            </a:r>
          </a:p>
          <a:p>
            <a:pPr marL="36900" indent="0">
              <a:buNone/>
            </a:pPr>
            <a:r>
              <a:rPr lang="en-US" dirty="0"/>
              <a:t>• using a GPS device to track a person’s movements </a:t>
            </a:r>
          </a:p>
          <a:p>
            <a:pPr marL="36900" indent="0">
              <a:buNone/>
            </a:pPr>
            <a:r>
              <a:rPr lang="en-US" dirty="0"/>
              <a:t>• checking the recorded history in a person’s GPS device </a:t>
            </a:r>
          </a:p>
          <a:p>
            <a:pPr marL="36900" indent="0">
              <a:buNone/>
            </a:pPr>
            <a:r>
              <a:rPr lang="en-US" b="1" i="1" dirty="0"/>
              <a:t>unlawful stalking </a:t>
            </a:r>
            <a:r>
              <a:rPr lang="en-US" dirty="0"/>
              <a:t>see the Criminal Code, section 359B.</a:t>
            </a:r>
            <a:endParaRPr lang="en-AU" dirty="0"/>
          </a:p>
        </p:txBody>
      </p:sp>
    </p:spTree>
    <p:extLst>
      <p:ext uri="{BB962C8B-B14F-4D97-AF65-F5344CB8AC3E}">
        <p14:creationId xmlns:p14="http://schemas.microsoft.com/office/powerpoint/2010/main" val="3103368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2F5086-9008-3404-ED50-73A261252F7E}"/>
              </a:ext>
            </a:extLst>
          </p:cNvPr>
          <p:cNvSpPr>
            <a:spLocks noGrp="1"/>
          </p:cNvSpPr>
          <p:nvPr>
            <p:ph type="title"/>
          </p:nvPr>
        </p:nvSpPr>
        <p:spPr/>
        <p:txBody>
          <a:bodyPr/>
          <a:lstStyle/>
          <a:p>
            <a:r>
              <a:rPr lang="en-US" dirty="0"/>
              <a:t>WHAT IS ‘COERCIVE CONTROL’?</a:t>
            </a:r>
            <a:endParaRPr lang="en-AU" dirty="0"/>
          </a:p>
        </p:txBody>
      </p:sp>
      <p:sp>
        <p:nvSpPr>
          <p:cNvPr id="3" name="Content Placeholder 2">
            <a:extLst>
              <a:ext uri="{FF2B5EF4-FFF2-40B4-BE49-F238E27FC236}">
                <a16:creationId xmlns:a16="http://schemas.microsoft.com/office/drawing/2014/main" id="{1C5EF04B-6645-9F13-9DBF-C27BAA813D50}"/>
              </a:ext>
            </a:extLst>
          </p:cNvPr>
          <p:cNvSpPr>
            <a:spLocks noGrp="1"/>
          </p:cNvSpPr>
          <p:nvPr>
            <p:ph idx="1"/>
          </p:nvPr>
        </p:nvSpPr>
        <p:spPr/>
        <p:txBody>
          <a:bodyPr>
            <a:normAutofit fontScale="62500" lnSpcReduction="20000"/>
          </a:bodyPr>
          <a:lstStyle/>
          <a:p>
            <a:r>
              <a:rPr lang="en-US" sz="2400" b="0" i="0" u="none" strike="noStrike" baseline="0" dirty="0">
                <a:solidFill>
                  <a:schemeClr val="tx1"/>
                </a:solidFill>
              </a:rPr>
              <a:t>There is no single definition of coercive control, but it includes </a:t>
            </a:r>
            <a:r>
              <a:rPr lang="en-US" sz="2400" b="0" i="0" u="none" strike="noStrike" baseline="0" dirty="0" err="1">
                <a:solidFill>
                  <a:schemeClr val="tx1"/>
                </a:solidFill>
              </a:rPr>
              <a:t>behaviours</a:t>
            </a:r>
            <a:r>
              <a:rPr lang="en-US" sz="2400" b="0" i="0" u="none" strike="noStrike" baseline="0" dirty="0">
                <a:solidFill>
                  <a:schemeClr val="tx1"/>
                </a:solidFill>
              </a:rPr>
              <a:t> designed to control another person in a domestic relationship. </a:t>
            </a:r>
          </a:p>
          <a:p>
            <a:r>
              <a:rPr lang="en-US" sz="2400" b="0" i="0" u="none" strike="noStrike" baseline="0" dirty="0">
                <a:solidFill>
                  <a:schemeClr val="tx1"/>
                </a:solidFill>
              </a:rPr>
              <a:t>It is most often carried out against women and children and can include: </a:t>
            </a:r>
          </a:p>
          <a:p>
            <a:pPr marL="36900" indent="0">
              <a:buNone/>
            </a:pPr>
            <a:r>
              <a:rPr lang="en-US" sz="2400" b="0" i="0" u="none" strike="noStrike" baseline="0" dirty="0">
                <a:solidFill>
                  <a:schemeClr val="tx1"/>
                </a:solidFill>
              </a:rPr>
              <a:t>• the gradual isolation of a women from her friends, family and other supports </a:t>
            </a:r>
          </a:p>
          <a:p>
            <a:pPr marL="36900" indent="0">
              <a:buNone/>
            </a:pPr>
            <a:r>
              <a:rPr lang="en-AU" sz="2400" b="0" i="0" u="none" strike="noStrike" baseline="0" dirty="0">
                <a:solidFill>
                  <a:schemeClr val="tx1"/>
                </a:solidFill>
              </a:rPr>
              <a:t>• degrading put downs </a:t>
            </a:r>
          </a:p>
          <a:p>
            <a:pPr marL="36900" indent="0">
              <a:buNone/>
            </a:pPr>
            <a:r>
              <a:rPr lang="en-AU" sz="2400" b="0" i="0" u="none" strike="noStrike" baseline="0" dirty="0">
                <a:solidFill>
                  <a:schemeClr val="tx1"/>
                </a:solidFill>
              </a:rPr>
              <a:t>• humiliation and threats </a:t>
            </a:r>
          </a:p>
          <a:p>
            <a:pPr marL="36900" indent="0">
              <a:buNone/>
            </a:pPr>
            <a:r>
              <a:rPr lang="en-AU" sz="2400" b="0" i="0" u="none" strike="noStrike" baseline="0" dirty="0">
                <a:solidFill>
                  <a:schemeClr val="tx1"/>
                </a:solidFill>
              </a:rPr>
              <a:t>• ‘gaslighting’ </a:t>
            </a:r>
          </a:p>
          <a:p>
            <a:pPr marL="36900" indent="0">
              <a:buNone/>
            </a:pPr>
            <a:r>
              <a:rPr lang="en-US" sz="2400" b="0" i="0" u="none" strike="noStrike" baseline="0" dirty="0">
                <a:solidFill>
                  <a:schemeClr val="tx1"/>
                </a:solidFill>
              </a:rPr>
              <a:t>• monitoring her movements—including through electronic devices </a:t>
            </a:r>
          </a:p>
          <a:p>
            <a:pPr marL="36900" indent="0">
              <a:buNone/>
            </a:pPr>
            <a:r>
              <a:rPr lang="en-US" sz="2400" b="0" i="0" u="none" strike="noStrike" baseline="0" dirty="0">
                <a:solidFill>
                  <a:schemeClr val="tx1"/>
                </a:solidFill>
              </a:rPr>
              <a:t>• use of technology and/or social media to control and manipulate </a:t>
            </a:r>
          </a:p>
          <a:p>
            <a:pPr marL="36900" indent="0">
              <a:buNone/>
            </a:pPr>
            <a:r>
              <a:rPr lang="en-AU" sz="2400" b="0" i="0" u="none" strike="noStrike" baseline="0" dirty="0">
                <a:solidFill>
                  <a:schemeClr val="tx1"/>
                </a:solidFill>
              </a:rPr>
              <a:t>• limiting access to money </a:t>
            </a:r>
          </a:p>
          <a:p>
            <a:pPr marL="36900" indent="0">
              <a:buNone/>
            </a:pPr>
            <a:r>
              <a:rPr lang="en-AU" sz="2400" b="0" i="0" u="none" strike="noStrike" baseline="0" dirty="0">
                <a:solidFill>
                  <a:schemeClr val="tx1"/>
                </a:solidFill>
              </a:rPr>
              <a:t>• removing reproductive control </a:t>
            </a:r>
          </a:p>
          <a:p>
            <a:pPr marL="36900" indent="0">
              <a:buNone/>
            </a:pPr>
            <a:r>
              <a:rPr lang="en-US" sz="2400" b="0" i="0" u="none" strike="noStrike" baseline="0" dirty="0">
                <a:solidFill>
                  <a:schemeClr val="tx1"/>
                </a:solidFill>
              </a:rPr>
              <a:t>• micro-managing every aspect of her life— what she wears, when and what she can cook, eat, sleep, leave the house… </a:t>
            </a:r>
          </a:p>
          <a:p>
            <a:endParaRPr lang="en-AU" dirty="0"/>
          </a:p>
        </p:txBody>
      </p:sp>
    </p:spTree>
    <p:extLst>
      <p:ext uri="{BB962C8B-B14F-4D97-AF65-F5344CB8AC3E}">
        <p14:creationId xmlns:p14="http://schemas.microsoft.com/office/powerpoint/2010/main" val="2026962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A5AC8F4-8154-4BAD-0F67-92A8D61A36EE}"/>
              </a:ext>
            </a:extLst>
          </p:cNvPr>
          <p:cNvSpPr>
            <a:spLocks noGrp="1"/>
          </p:cNvSpPr>
          <p:nvPr>
            <p:ph idx="1"/>
          </p:nvPr>
        </p:nvSpPr>
        <p:spPr>
          <a:xfrm>
            <a:off x="800100" y="228601"/>
            <a:ext cx="10467457" cy="5562600"/>
          </a:xfrm>
        </p:spPr>
        <p:txBody>
          <a:bodyPr>
            <a:noAutofit/>
          </a:bodyPr>
          <a:lstStyle/>
          <a:p>
            <a:r>
              <a:rPr lang="en-US" b="0" i="0" u="none" strike="noStrike" baseline="0" dirty="0">
                <a:solidFill>
                  <a:schemeClr val="tx1"/>
                </a:solidFill>
              </a:rPr>
              <a:t>Abusers may exploit the particular vulnerabilities of victims. Women from culturally and linguistically diverse backgrounds may be prevented from attending English language classes or threatened with deportation (without her children). </a:t>
            </a:r>
          </a:p>
          <a:p>
            <a:r>
              <a:rPr lang="en-US" b="0" i="0" u="none" strike="noStrike" baseline="0" dirty="0">
                <a:solidFill>
                  <a:schemeClr val="tx1"/>
                </a:solidFill>
              </a:rPr>
              <a:t>Women with disability may have their medication withheld or basic care requirements withdrawn. </a:t>
            </a:r>
          </a:p>
          <a:p>
            <a:r>
              <a:rPr lang="en-US" b="0" i="0" u="none" strike="noStrike" baseline="0" dirty="0">
                <a:solidFill>
                  <a:schemeClr val="tx1"/>
                </a:solidFill>
              </a:rPr>
              <a:t>Women who identify as LGBTIQA+ may be threatened with their sexuality or gender identity being ‘outed’ without their consent. </a:t>
            </a:r>
          </a:p>
          <a:p>
            <a:r>
              <a:rPr lang="en-US" b="0" i="0" u="none" strike="noStrike" baseline="0" dirty="0">
                <a:solidFill>
                  <a:schemeClr val="tx1"/>
                </a:solidFill>
              </a:rPr>
              <a:t>Abusers may also use physical or sexual violence, or threats of this violence, as a means of asserting control. </a:t>
            </a:r>
          </a:p>
          <a:p>
            <a:r>
              <a:rPr lang="en-US" b="0" i="0" u="none" strike="noStrike" baseline="0" dirty="0">
                <a:solidFill>
                  <a:schemeClr val="tx1"/>
                </a:solidFill>
              </a:rPr>
              <a:t>No member of a family experiencing coercive control escapes the effects of abuse. Abusers often use threats, assaults, neglect and torture of children and even the family pet as part of their strategy of coercive control. </a:t>
            </a:r>
          </a:p>
          <a:p>
            <a:r>
              <a:rPr lang="en-US" b="0" i="0" u="none" strike="noStrike" baseline="0" dirty="0">
                <a:solidFill>
                  <a:schemeClr val="tx1"/>
                </a:solidFill>
              </a:rPr>
              <a:t>An individual </a:t>
            </a:r>
            <a:r>
              <a:rPr lang="en-US" b="0" i="0" u="none" strike="noStrike" baseline="0" dirty="0" err="1">
                <a:solidFill>
                  <a:schemeClr val="tx1"/>
                </a:solidFill>
              </a:rPr>
              <a:t>behaviour</a:t>
            </a:r>
            <a:r>
              <a:rPr lang="en-US" b="0" i="0" u="none" strike="noStrike" baseline="0" dirty="0">
                <a:solidFill>
                  <a:schemeClr val="tx1"/>
                </a:solidFill>
              </a:rPr>
              <a:t> may appear harmless or trivial. But over time, these </a:t>
            </a:r>
            <a:r>
              <a:rPr lang="en-US" b="0" i="0" u="none" strike="noStrike" baseline="0" dirty="0" err="1">
                <a:solidFill>
                  <a:schemeClr val="tx1"/>
                </a:solidFill>
              </a:rPr>
              <a:t>behaviours</a:t>
            </a:r>
            <a:r>
              <a:rPr lang="en-US" b="0" i="0" u="none" strike="noStrike" baseline="0" dirty="0">
                <a:solidFill>
                  <a:schemeClr val="tx1"/>
                </a:solidFill>
              </a:rPr>
              <a:t> can result in a woman losing the capacity to act according to her own free will, leaving her trapped in a cycle of abuse. </a:t>
            </a:r>
          </a:p>
          <a:p>
            <a:r>
              <a:rPr lang="en-US" b="0" i="0" u="none" strike="noStrike" baseline="0" dirty="0">
                <a:solidFill>
                  <a:schemeClr val="tx1"/>
                </a:solidFill>
              </a:rPr>
              <a:t>Coercive controlling </a:t>
            </a:r>
            <a:r>
              <a:rPr lang="en-US" b="0" i="0" u="none" strike="noStrike" baseline="0" dirty="0" err="1">
                <a:solidFill>
                  <a:schemeClr val="tx1"/>
                </a:solidFill>
              </a:rPr>
              <a:t>behaviours</a:t>
            </a:r>
            <a:r>
              <a:rPr lang="en-US" b="0" i="0" u="none" strike="noStrike" baseline="0" dirty="0">
                <a:solidFill>
                  <a:schemeClr val="tx1"/>
                </a:solidFill>
              </a:rPr>
              <a:t> have been associated with intimate partner homicide. </a:t>
            </a:r>
          </a:p>
          <a:p>
            <a:r>
              <a:rPr lang="en-US" b="0" i="0" u="none" strike="noStrike" baseline="0" dirty="0">
                <a:solidFill>
                  <a:schemeClr val="tx1"/>
                </a:solidFill>
              </a:rPr>
              <a:t>A review of domestic violence-related deaths in NSW found coercive and controlling </a:t>
            </a:r>
            <a:r>
              <a:rPr lang="en-US" b="0" i="0" u="none" strike="noStrike" baseline="0" dirty="0" err="1">
                <a:solidFill>
                  <a:schemeClr val="tx1"/>
                </a:solidFill>
              </a:rPr>
              <a:t>behaviours</a:t>
            </a:r>
            <a:r>
              <a:rPr lang="en-US" b="0" i="0" u="none" strike="noStrike" baseline="0" dirty="0">
                <a:solidFill>
                  <a:schemeClr val="tx1"/>
                </a:solidFill>
              </a:rPr>
              <a:t> were evident in 111 of 112 cases. </a:t>
            </a:r>
            <a:endParaRPr lang="en-AU" dirty="0">
              <a:solidFill>
                <a:schemeClr val="tx1"/>
              </a:solidFill>
            </a:endParaRPr>
          </a:p>
        </p:txBody>
      </p:sp>
    </p:spTree>
    <p:extLst>
      <p:ext uri="{BB962C8B-B14F-4D97-AF65-F5344CB8AC3E}">
        <p14:creationId xmlns:p14="http://schemas.microsoft.com/office/powerpoint/2010/main" val="7103455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Text&#10;&#10;Description automatically generated">
            <a:extLst>
              <a:ext uri="{FF2B5EF4-FFF2-40B4-BE49-F238E27FC236}">
                <a16:creationId xmlns:a16="http://schemas.microsoft.com/office/drawing/2014/main" id="{380824D3-2860-9ADC-3F4E-5F2DED2EA67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30549" y="461599"/>
            <a:ext cx="6531420" cy="5934801"/>
          </a:xfrm>
        </p:spPr>
      </p:pic>
    </p:spTree>
    <p:extLst>
      <p:ext uri="{BB962C8B-B14F-4D97-AF65-F5344CB8AC3E}">
        <p14:creationId xmlns:p14="http://schemas.microsoft.com/office/powerpoint/2010/main" val="1176566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50EB3A-BDC0-3B2E-F27B-E1E157FE550A}"/>
              </a:ext>
            </a:extLst>
          </p:cNvPr>
          <p:cNvSpPr>
            <a:spLocks noGrp="1"/>
          </p:cNvSpPr>
          <p:nvPr>
            <p:ph type="title"/>
          </p:nvPr>
        </p:nvSpPr>
        <p:spPr>
          <a:xfrm>
            <a:off x="102782" y="800986"/>
            <a:ext cx="12089218" cy="970450"/>
          </a:xfrm>
        </p:spPr>
        <p:txBody>
          <a:bodyPr>
            <a:normAutofit fontScale="90000"/>
          </a:bodyPr>
          <a:lstStyle/>
          <a:p>
            <a:r>
              <a:rPr lang="en-US" dirty="0"/>
              <a:t>WOMEN'S SAFETY AND JUSTICE TASKFORCE DISCUSSION PAPER 1</a:t>
            </a:r>
            <a:endParaRPr lang="en-AU" dirty="0"/>
          </a:p>
        </p:txBody>
      </p:sp>
      <p:sp>
        <p:nvSpPr>
          <p:cNvPr id="3" name="Content Placeholder 2">
            <a:extLst>
              <a:ext uri="{FF2B5EF4-FFF2-40B4-BE49-F238E27FC236}">
                <a16:creationId xmlns:a16="http://schemas.microsoft.com/office/drawing/2014/main" id="{4A2F0C01-D4BA-71FD-D607-5CFFEB42190F}"/>
              </a:ext>
            </a:extLst>
          </p:cNvPr>
          <p:cNvSpPr>
            <a:spLocks noGrp="1"/>
          </p:cNvSpPr>
          <p:nvPr>
            <p:ph idx="1"/>
          </p:nvPr>
        </p:nvSpPr>
        <p:spPr>
          <a:xfrm>
            <a:off x="970510" y="2299520"/>
            <a:ext cx="10353762" cy="4058751"/>
          </a:xfrm>
        </p:spPr>
        <p:txBody>
          <a:bodyPr/>
          <a:lstStyle/>
          <a:p>
            <a:r>
              <a:rPr lang="en-US" dirty="0"/>
              <a:t>‘Options for legislating against coercive control and the creation of a standalone domestic violence offence’</a:t>
            </a:r>
          </a:p>
          <a:p>
            <a:r>
              <a:rPr lang="en-US" dirty="0"/>
              <a:t>The Taskforce was established in March 2021 to examine coercive control, review the need for a specific offence of ‘commit domestic violence’ and examine the experience of women across the criminal justice system.</a:t>
            </a:r>
          </a:p>
          <a:p>
            <a:r>
              <a:rPr lang="en-US" b="0" i="1" u="none" strike="noStrike" baseline="0" dirty="0">
                <a:solidFill>
                  <a:schemeClr val="tx1"/>
                </a:solidFill>
              </a:rPr>
              <a:t>In the eyes of the law, how should the Queensland Government address coercive control? And should domestic and family violence be a standalone offence? </a:t>
            </a:r>
          </a:p>
          <a:p>
            <a:r>
              <a:rPr lang="en-US" dirty="0">
                <a:solidFill>
                  <a:schemeClr val="tx1"/>
                </a:solidFill>
              </a:rPr>
              <a:t>The law must reflect the change in view that not all domestic abuse is physical</a:t>
            </a:r>
          </a:p>
        </p:txBody>
      </p:sp>
    </p:spTree>
    <p:extLst>
      <p:ext uri="{BB962C8B-B14F-4D97-AF65-F5344CB8AC3E}">
        <p14:creationId xmlns:p14="http://schemas.microsoft.com/office/powerpoint/2010/main" val="295044089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late">
  <a:themeElements>
    <a:clrScheme name="Slate">
      <a:dk1>
        <a:sysClr val="windowText" lastClr="000000"/>
      </a:dk1>
      <a:lt1>
        <a:sysClr val="window" lastClr="FFFFFF"/>
      </a:lt1>
      <a:dk2>
        <a:srgbClr val="212123"/>
      </a:dk2>
      <a:lt2>
        <a:srgbClr val="DADADA"/>
      </a:lt2>
      <a:accent1>
        <a:srgbClr val="BC451B"/>
      </a:accent1>
      <a:accent2>
        <a:srgbClr val="D3BA68"/>
      </a:accent2>
      <a:accent3>
        <a:srgbClr val="BB8640"/>
      </a:accent3>
      <a:accent4>
        <a:srgbClr val="AD9277"/>
      </a:accent4>
      <a:accent5>
        <a:srgbClr val="A55A43"/>
      </a:accent5>
      <a:accent6>
        <a:srgbClr val="AD9D7B"/>
      </a:accent6>
      <a:hlink>
        <a:srgbClr val="E98052"/>
      </a:hlink>
      <a:folHlink>
        <a:srgbClr val="F4B69B"/>
      </a:folHlink>
    </a:clrScheme>
    <a:fontScheme name="Slate">
      <a:maj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ate">
      <a:fillStyleLst>
        <a:solidFill>
          <a:schemeClr val="phClr"/>
        </a:solidFill>
        <a:gradFill rotWithShape="1">
          <a:gsLst>
            <a:gs pos="0">
              <a:schemeClr val="phClr">
                <a:tint val="60000"/>
                <a:lumMod val="110000"/>
              </a:schemeClr>
            </a:gs>
            <a:gs pos="100000">
              <a:schemeClr val="phClr">
                <a:tint val="88000"/>
              </a:schemeClr>
            </a:gs>
          </a:gsLst>
          <a:lin ang="5400000" scaled="0"/>
        </a:gradFill>
        <a:gradFill rotWithShape="1">
          <a:gsLst>
            <a:gs pos="0">
              <a:schemeClr val="phClr">
                <a:tint val="96000"/>
                <a:lumMod val="104000"/>
              </a:schemeClr>
            </a:gs>
            <a:gs pos="100000">
              <a:schemeClr val="phClr">
                <a:shade val="90000"/>
                <a:lumMod val="90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63500" dist="25400" dir="5400000" rotWithShape="0">
              <a:srgbClr val="000000">
                <a:alpha val="60000"/>
              </a:srgbClr>
            </a:outerShdw>
          </a:effectLst>
        </a:effectStyle>
        <a:effectStyle>
          <a:effectLst>
            <a:outerShdw blurRad="76200" dist="38100" dir="5400000" rotWithShape="0">
              <a:srgbClr val="000000">
                <a:alpha val="75000"/>
              </a:srgbClr>
            </a:outerShdw>
          </a:effectLst>
          <a:scene3d>
            <a:camera prst="orthographicFront">
              <a:rot lat="0" lon="0" rev="0"/>
            </a:camera>
            <a:lightRig rig="threePt" dir="t">
              <a:rot lat="0" lon="0" rev="1200000"/>
            </a:lightRig>
          </a:scene3d>
          <a:sp3d>
            <a:bevelT w="63500" h="25400" prst="hardEdge"/>
          </a:sp3d>
        </a:effectStyle>
      </a:effectStyleLst>
      <a:bgFillStyleLst>
        <a:solidFill>
          <a:schemeClr val="phClr"/>
        </a:solidFill>
        <a:solidFill>
          <a:schemeClr val="phClr"/>
        </a:solidFill>
        <a:blipFill rotWithShape="1">
          <a:blip xmlns:r="http://schemas.openxmlformats.org/officeDocument/2006/relationships" r:embed="rId1">
            <a:duotone>
              <a:schemeClr val="phClr">
                <a:shade val="80000"/>
                <a:lumMod val="80000"/>
              </a:schemeClr>
              <a:schemeClr val="phClr">
                <a:tint val="98000"/>
              </a:schemeClr>
            </a:duotone>
          </a:blip>
          <a:stretch/>
        </a:blipFill>
      </a:bgFillStyleLst>
    </a:fmtScheme>
  </a:themeElements>
  <a:objectDefaults/>
  <a:extraClrSchemeLst/>
  <a:extLst>
    <a:ext uri="{05A4C25C-085E-4340-85A3-A5531E510DB2}">
      <thm15:themeFamily xmlns:thm15="http://schemas.microsoft.com/office/thememl/2012/main" name="Slate" id="{C3F70B94-7CE9-428E-ADC1-3269CC2C3385}" vid="{3F2DE9A5-64E6-437C-A389-CC4477E817E8}"/>
    </a:ext>
  </a:extLst>
</a:theme>
</file>

<file path=docProps/app.xml><?xml version="1.0" encoding="utf-8"?>
<Properties xmlns="http://schemas.openxmlformats.org/officeDocument/2006/extended-properties" xmlns:vt="http://schemas.openxmlformats.org/officeDocument/2006/docPropsVTypes">
  <Template>TM04033929[[fn=Slate]]</Template>
  <TotalTime>114</TotalTime>
  <Words>3240</Words>
  <Application>Microsoft Office PowerPoint</Application>
  <PresentationFormat>Widescreen</PresentationFormat>
  <Paragraphs>171</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Calisto MT</vt:lpstr>
      <vt:lpstr>Wingdings 2</vt:lpstr>
      <vt:lpstr>Slate</vt:lpstr>
      <vt:lpstr>UPDATE….</vt:lpstr>
      <vt:lpstr>‘Coercive control’ in Domestic Violence Hearings and Appeals</vt:lpstr>
      <vt:lpstr>DEFINITION OF ‘DOMESTIC VIOLENCE’ WITHIN THE DFVPA 2012 (QLD)</vt:lpstr>
      <vt:lpstr>PowerPoint Presentation</vt:lpstr>
      <vt:lpstr>PowerPoint Presentation</vt:lpstr>
      <vt:lpstr>WHAT IS ‘COERCIVE CONTROL’?</vt:lpstr>
      <vt:lpstr>PowerPoint Presentation</vt:lpstr>
      <vt:lpstr>PowerPoint Presentation</vt:lpstr>
      <vt:lpstr>WOMEN'S SAFETY AND JUSTICE TASKFORCE DISCUSSION PAPER 1</vt:lpstr>
      <vt:lpstr>COMMUNITY ATTITUDES</vt:lpstr>
      <vt:lpstr>MAINSTREAM SERVICES</vt:lpstr>
      <vt:lpstr>WHAT WOULD BE THE BENEFITS OF LEGISLATING AGAINST COERCIVE CONTROL IN QUEENSLAND?</vt:lpstr>
      <vt:lpstr>WHAT ARE THE RISKS IN LEGISLATING AGAINST COERCIVE CONTROL? </vt:lpstr>
      <vt:lpstr>WHAT ARE THE OPTIONS FOR LEGISLATING AGAINST COERCIVE CONTROL?</vt:lpstr>
      <vt:lpstr>CRIMINAL OFFENCES AND CIRCUMSTANCES OF AGGRAVATION </vt:lpstr>
      <vt:lpstr>DEFENCES AND MITIGATION IN SENTENCING </vt:lpstr>
      <vt:lpstr>IMPROVING THE UNDERSTANDING OF COERCIVE CONTROL IN THE CRIMINAL JUSTICE SYSTEM</vt:lpstr>
      <vt:lpstr>POST-CONVICTION SUPERVISION FOR PERPETRATORS</vt:lpstr>
      <vt:lpstr>IMPLEMENTATION</vt:lpstr>
      <vt:lpstr>‘COERCIVE CONTROL’ IN PRACTICE AND DV HEARINGS</vt:lpstr>
      <vt:lpstr>‘COERCIVE CONTROL’ IN PRACTICE</vt:lpstr>
      <vt:lpstr>May 2022</vt:lpstr>
      <vt:lpstr>July 2022</vt:lpstr>
      <vt:lpstr>September 2022</vt:lpstr>
      <vt:lpstr>October 2022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‘Coercive control’ in Domestic violence hearings and appeals</dc:title>
  <dc:creator>Paris Reeves</dc:creator>
  <cp:lastModifiedBy>Jessica Shuttleworth</cp:lastModifiedBy>
  <cp:revision>5</cp:revision>
  <dcterms:created xsi:type="dcterms:W3CDTF">2022-05-10T01:01:49Z</dcterms:created>
  <dcterms:modified xsi:type="dcterms:W3CDTF">2022-05-25T04:17:12Z</dcterms:modified>
</cp:coreProperties>
</file>