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2" r:id="rId1"/>
  </p:sldMasterIdLst>
  <p:notesMasterIdLst>
    <p:notesMasterId r:id="rId43"/>
  </p:notesMasterIdLst>
  <p:handoutMasterIdLst>
    <p:handoutMasterId r:id="rId44"/>
  </p:handoutMasterIdLst>
  <p:sldIdLst>
    <p:sldId id="268" r:id="rId2"/>
    <p:sldId id="270" r:id="rId3"/>
    <p:sldId id="273" r:id="rId4"/>
    <p:sldId id="306" r:id="rId5"/>
    <p:sldId id="316" r:id="rId6"/>
    <p:sldId id="302" r:id="rId7"/>
    <p:sldId id="303" r:id="rId8"/>
    <p:sldId id="304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05" r:id="rId17"/>
    <p:sldId id="274" r:id="rId18"/>
    <p:sldId id="314" r:id="rId19"/>
    <p:sldId id="315" r:id="rId20"/>
    <p:sldId id="317" r:id="rId21"/>
    <p:sldId id="331" r:id="rId22"/>
    <p:sldId id="318" r:id="rId23"/>
    <p:sldId id="330" r:id="rId24"/>
    <p:sldId id="319" r:id="rId25"/>
    <p:sldId id="320" r:id="rId26"/>
    <p:sldId id="321" r:id="rId27"/>
    <p:sldId id="332" r:id="rId28"/>
    <p:sldId id="322" r:id="rId29"/>
    <p:sldId id="323" r:id="rId30"/>
    <p:sldId id="324" r:id="rId31"/>
    <p:sldId id="325" r:id="rId32"/>
    <p:sldId id="327" r:id="rId33"/>
    <p:sldId id="328" r:id="rId34"/>
    <p:sldId id="333" r:id="rId35"/>
    <p:sldId id="335" r:id="rId36"/>
    <p:sldId id="336" r:id="rId37"/>
    <p:sldId id="337" r:id="rId38"/>
    <p:sldId id="338" r:id="rId39"/>
    <p:sldId id="334" r:id="rId40"/>
    <p:sldId id="329" r:id="rId41"/>
    <p:sldId id="339" r:id="rId4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AEA9BF3-CDF3-4701-BF8C-9B401139DC26}">
          <p14:sldIdLst>
            <p14:sldId id="268"/>
            <p14:sldId id="270"/>
            <p14:sldId id="273"/>
            <p14:sldId id="306"/>
            <p14:sldId id="316"/>
            <p14:sldId id="302"/>
            <p14:sldId id="303"/>
            <p14:sldId id="304"/>
            <p14:sldId id="307"/>
            <p14:sldId id="308"/>
            <p14:sldId id="309"/>
            <p14:sldId id="310"/>
            <p14:sldId id="311"/>
            <p14:sldId id="312"/>
            <p14:sldId id="313"/>
            <p14:sldId id="305"/>
            <p14:sldId id="274"/>
            <p14:sldId id="314"/>
            <p14:sldId id="315"/>
            <p14:sldId id="317"/>
            <p14:sldId id="331"/>
            <p14:sldId id="318"/>
            <p14:sldId id="330"/>
            <p14:sldId id="319"/>
            <p14:sldId id="320"/>
            <p14:sldId id="321"/>
            <p14:sldId id="332"/>
            <p14:sldId id="322"/>
            <p14:sldId id="323"/>
            <p14:sldId id="324"/>
            <p14:sldId id="325"/>
            <p14:sldId id="327"/>
            <p14:sldId id="328"/>
            <p14:sldId id="333"/>
            <p14:sldId id="335"/>
            <p14:sldId id="336"/>
            <p14:sldId id="337"/>
            <p14:sldId id="338"/>
            <p14:sldId id="334"/>
            <p14:sldId id="329"/>
            <p14:sldId id="3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Morris" initials="AM" lastIdx="4" clrIdx="0">
    <p:extLst>
      <p:ext uri="{19B8F6BF-5375-455C-9EA6-DF929625EA0E}">
        <p15:presenceInfo xmlns:p15="http://schemas.microsoft.com/office/powerpoint/2012/main" userId="S-1-5-21-2832669521-1082780478-1243058603-67826" providerId="AD"/>
      </p:ext>
    </p:extLst>
  </p:cmAuthor>
  <p:cmAuthor id="2" name="Flynne Tytherleigh" initials="FT" lastIdx="4" clrIdx="1">
    <p:extLst>
      <p:ext uri="{19B8F6BF-5375-455C-9EA6-DF929625EA0E}">
        <p15:presenceInfo xmlns:p15="http://schemas.microsoft.com/office/powerpoint/2012/main" userId="S-1-5-21-2832669521-1082780478-1243058603-82174" providerId="AD"/>
      </p:ext>
    </p:extLst>
  </p:cmAuthor>
  <p:cmAuthor id="3" name="Janet Carmichael" initials="JC" lastIdx="3" clrIdx="2">
    <p:extLst>
      <p:ext uri="{19B8F6BF-5375-455C-9EA6-DF929625EA0E}">
        <p15:presenceInfo xmlns:p15="http://schemas.microsoft.com/office/powerpoint/2012/main" userId="S-1-5-21-2832669521-1082780478-1243058603-70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9A3"/>
    <a:srgbClr val="1B587C"/>
    <a:srgbClr val="FEA348"/>
    <a:srgbClr val="734090"/>
    <a:srgbClr val="CC0066"/>
    <a:srgbClr val="660033"/>
    <a:srgbClr val="993366"/>
    <a:srgbClr val="A22A2A"/>
    <a:srgbClr val="66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8" autoAdjust="0"/>
    <p:restoredTop sz="90721" autoAdjust="0"/>
  </p:normalViewPr>
  <p:slideViewPr>
    <p:cSldViewPr snapToGrid="0">
      <p:cViewPr varScale="1">
        <p:scale>
          <a:sx n="109" d="100"/>
          <a:sy n="109" d="100"/>
        </p:scale>
        <p:origin x="1026" y="10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5-20T17:59:07.752" idx="3">
    <p:pos x="5364" y="680"/>
    <p:text>Just changed font to light and smaller</p:text>
    <p:extLst>
      <p:ext uri="{C676402C-5697-4E1C-873F-D02D1690AC5C}">
        <p15:threadingInfo xmlns:p15="http://schemas.microsoft.com/office/powerpoint/2012/main" timeZoneBias="-6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32108-6C98-4025-AA98-8ACF79C4C4B8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8C1EA-42C6-486A-A8BE-747D7F134F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9562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3BB13-1033-4B96-BBC1-5AB3D0C794CB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7C241-1EB3-472F-9CB9-A21D8221BF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48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Campaign of denigration</a:t>
            </a:r>
          </a:p>
          <a:p>
            <a:r>
              <a:rPr lang="en-US" dirty="0" smtClean="0"/>
              <a:t>Weak, frivolous, or absurd </a:t>
            </a:r>
            <a:r>
              <a:rPr lang="en-US" dirty="0" err="1" smtClean="0"/>
              <a:t>rationalisations</a:t>
            </a:r>
            <a:r>
              <a:rPr lang="en-US" dirty="0" smtClean="0"/>
              <a:t> for the deprecation</a:t>
            </a:r>
          </a:p>
          <a:p>
            <a:r>
              <a:rPr lang="en-US" dirty="0" smtClean="0"/>
              <a:t>Lack of ambivalence</a:t>
            </a:r>
          </a:p>
          <a:p>
            <a:r>
              <a:rPr lang="en-US" dirty="0" smtClean="0"/>
              <a:t>The “independent thinker” phenomenon</a:t>
            </a:r>
          </a:p>
          <a:p>
            <a:r>
              <a:rPr lang="en-US" dirty="0" smtClean="0"/>
              <a:t>Reflexive support of the alienating parent in the parental conflict</a:t>
            </a:r>
          </a:p>
          <a:p>
            <a:r>
              <a:rPr lang="en-US" dirty="0" smtClean="0"/>
              <a:t>Absence of guilt over cruelty to and/or exploitation of the alienated parent</a:t>
            </a:r>
          </a:p>
          <a:p>
            <a:r>
              <a:rPr lang="en-US" dirty="0" smtClean="0"/>
              <a:t>Presence of borrowed scenarios</a:t>
            </a:r>
          </a:p>
          <a:p>
            <a:r>
              <a:rPr lang="en-US" dirty="0" smtClean="0"/>
              <a:t>Spread of the animosity to the friends and/or extended family of the alienated parent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7C241-1EB3-472F-9CB9-A21D8221BF2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091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age, cognitive capacity, temperament, vulnerability, special needs and resilience;</a:t>
            </a:r>
          </a:p>
          <a:p>
            <a:r>
              <a:rPr lang="en-US" dirty="0" smtClean="0"/>
              <a:t>(parenting style and capacity, negative beliefs and behaviors, mental health, and personality, including responsiveness and willingness to change);</a:t>
            </a:r>
          </a:p>
          <a:p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7C241-1EB3-472F-9CB9-A21D8221BF2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083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portraying the other parent as dangerous;</a:t>
            </a:r>
          </a:p>
          <a:p>
            <a:r>
              <a:rPr lang="en-US" dirty="0" smtClean="0"/>
              <a:t>exaggerating and exploiting the other parent’s behavior, negative attributes and challenges;</a:t>
            </a:r>
          </a:p>
          <a:p>
            <a:r>
              <a:rPr lang="en-US" dirty="0" smtClean="0"/>
              <a:t>undermining;</a:t>
            </a:r>
          </a:p>
          <a:p>
            <a:r>
              <a:rPr lang="en-US" dirty="0" err="1" smtClean="0"/>
              <a:t>parentifying</a:t>
            </a:r>
            <a:r>
              <a:rPr lang="en-US" dirty="0" smtClean="0"/>
              <a:t> the child;</a:t>
            </a:r>
          </a:p>
          <a:p>
            <a:r>
              <a:rPr lang="en-US" dirty="0" smtClean="0"/>
              <a:t>oversharing legal and other inappropriate information with children;</a:t>
            </a:r>
          </a:p>
          <a:p>
            <a:r>
              <a:rPr lang="en-US" dirty="0" smtClean="0"/>
              <a:t>co-opting children as messengers, spies and confidants;</a:t>
            </a:r>
          </a:p>
          <a:p>
            <a:r>
              <a:rPr lang="en-US" dirty="0" smtClean="0"/>
              <a:t> conspiring with children to withhold information, keep secrets and mislead the other parent;</a:t>
            </a:r>
          </a:p>
          <a:p>
            <a:r>
              <a:rPr lang="en-US" dirty="0" err="1" smtClean="0"/>
              <a:t>serreptiously</a:t>
            </a:r>
            <a:r>
              <a:rPr lang="en-US" dirty="0" smtClean="0"/>
              <a:t> contacting the children when they are with the other parent;</a:t>
            </a:r>
          </a:p>
          <a:p>
            <a:r>
              <a:rPr lang="en-US" dirty="0" smtClean="0"/>
              <a:t>withholding parenting time and being inflexible around scheduling;</a:t>
            </a:r>
          </a:p>
          <a:p>
            <a:r>
              <a:rPr lang="en-US" dirty="0" smtClean="0"/>
              <a:t>withholding love and affection from the child if they do not share and act on the parent’s views;</a:t>
            </a:r>
          </a:p>
          <a:p>
            <a:r>
              <a:rPr lang="en-US" dirty="0" smtClean="0"/>
              <a:t>disparaging the other parent’s family members;</a:t>
            </a:r>
          </a:p>
          <a:p>
            <a:r>
              <a:rPr lang="en-US" dirty="0" smtClean="0"/>
              <a:t>co-opting </a:t>
            </a:r>
            <a:r>
              <a:rPr lang="en-US" dirty="0" err="1" smtClean="0"/>
              <a:t>neighbours</a:t>
            </a:r>
            <a:r>
              <a:rPr lang="en-US" dirty="0" smtClean="0"/>
              <a:t>, therapists, school personnel and others in an effort to garner support and turn them against the other parent; and</a:t>
            </a:r>
          </a:p>
          <a:p>
            <a:r>
              <a:rPr lang="en-US" dirty="0" smtClean="0"/>
              <a:t>believing it is their right, supporting or permitting a child or adolescent to make a life altering decision to never see a parent again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7C241-1EB3-472F-9CB9-A21D8221BF2E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91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4E59-B964-428C-8B94-1AB7255D8E17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51D-25A1-43AF-83E4-BA127F721B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87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4E59-B964-428C-8B94-1AB7255D8E17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51D-25A1-43AF-83E4-BA127F721B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014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4E59-B964-428C-8B94-1AB7255D8E17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51D-25A1-43AF-83E4-BA127F721B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717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9405"/>
            <a:ext cx="7886700" cy="7493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10683"/>
            <a:ext cx="7886700" cy="40662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4E59-B964-428C-8B94-1AB7255D8E17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51D-25A1-43AF-83E4-BA127F721B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56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686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4E59-B964-428C-8B94-1AB7255D8E17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51D-25A1-43AF-83E4-BA127F721B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305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4E59-B964-428C-8B94-1AB7255D8E17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51D-25A1-43AF-83E4-BA127F721B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326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4E59-B964-428C-8B94-1AB7255D8E17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51D-25A1-43AF-83E4-BA127F721B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9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4E59-B964-428C-8B94-1AB7255D8E17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51D-25A1-43AF-83E4-BA127F721B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982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4E59-B964-428C-8B94-1AB7255D8E17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51D-25A1-43AF-83E4-BA127F721B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075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4E59-B964-428C-8B94-1AB7255D8E17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51D-25A1-43AF-83E4-BA127F721B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669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4E59-B964-428C-8B94-1AB7255D8E17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351D-25A1-43AF-83E4-BA127F721B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596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64E59-B964-428C-8B94-1AB7255D8E17}" type="datetimeFigureOut">
              <a:rPr lang="en-AU" smtClean="0"/>
              <a:t>23/05/2022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5351D-25A1-43AF-83E4-BA127F721B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375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726" y="1357401"/>
            <a:ext cx="8574157" cy="1226773"/>
          </a:xfrm>
        </p:spPr>
        <p:txBody>
          <a:bodyPr>
            <a:normAutofit fontScale="90000"/>
          </a:bodyPr>
          <a:lstStyle/>
          <a:p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   </a:t>
            </a:r>
            <a:br>
              <a:rPr lang="en-AU" sz="3200" dirty="0" smtClean="0"/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b="1" dirty="0" smtClean="0"/>
              <a:t/>
            </a:r>
            <a:br>
              <a:rPr lang="en-AU" sz="3200" b="1" dirty="0" smtClean="0"/>
            </a:br>
            <a:r>
              <a:rPr lang="en-AU" sz="3200" b="1" dirty="0" smtClean="0"/>
              <a:t> </a:t>
            </a:r>
            <a:r>
              <a:rPr lang="en-US" sz="2200" b="1" dirty="0"/>
              <a:t>Presentation to the North QLD Law Association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AU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937" y="2369234"/>
            <a:ext cx="7898296" cy="3242996"/>
          </a:xfrm>
        </p:spPr>
        <p:txBody>
          <a:bodyPr>
            <a:normAutofit/>
          </a:bodyPr>
          <a:lstStyle/>
          <a:p>
            <a:r>
              <a:rPr lang="en-US" b="1" dirty="0" smtClean="0"/>
              <a:t>Alignment</a:t>
            </a:r>
            <a:r>
              <a:rPr lang="en-US" b="1" dirty="0"/>
              <a:t>, Alienation and Estrangement</a:t>
            </a:r>
            <a:br>
              <a:rPr lang="en-US" b="1" dirty="0"/>
            </a:br>
            <a:r>
              <a:rPr lang="en-US" b="1" dirty="0"/>
              <a:t>Children who Resist Contact with a Parent Post Separation</a:t>
            </a:r>
            <a:endParaRPr lang="en-AU" b="1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Erylin Rees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Director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Court </a:t>
            </a:r>
            <a:r>
              <a:rPr lang="en-US" sz="2000" dirty="0"/>
              <a:t>Children’s Services </a:t>
            </a:r>
            <a:r>
              <a:rPr lang="en-US" sz="2000" dirty="0" err="1" smtClean="0"/>
              <a:t>Qld|SA|NT</a:t>
            </a:r>
            <a:endParaRPr lang="en-US" sz="2000" dirty="0" smtClean="0"/>
          </a:p>
          <a:p>
            <a:endParaRPr lang="en-AU" dirty="0" smtClean="0"/>
          </a:p>
          <a:p>
            <a:r>
              <a:rPr lang="en-AU" dirty="0" smtClean="0"/>
              <a:t>27 May 2022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90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EC9A3"/>
                </a:solidFill>
              </a:rPr>
              <a:t>Non – Aligned children  / Affinity to one Parent</a:t>
            </a:r>
            <a:endParaRPr lang="en-AU" sz="3200" b="1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15544"/>
            <a:ext cx="4342595" cy="433528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>
                <a:latin typeface="+mj-lt"/>
              </a:rPr>
              <a:t>Positive relationships with both parents and  child able to see some negatives about each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latin typeface="+mj-lt"/>
              </a:rPr>
              <a:t>Differences in the child’s attachments and relationships with each parent, dependent on  personalities and family roles.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latin typeface="+mj-lt"/>
              </a:rPr>
              <a:t>Affinity towards a parent is flexible and can change over time with child’s expected  development and changes in family. (</a:t>
            </a:r>
            <a:r>
              <a:rPr lang="en-US" sz="2600" dirty="0" smtClean="0">
                <a:latin typeface="+mj-lt"/>
              </a:rPr>
              <a:t>e.g</a:t>
            </a:r>
            <a:r>
              <a:rPr lang="en-US" sz="2600" dirty="0">
                <a:latin typeface="+mj-lt"/>
              </a:rPr>
              <a:t>. younger children often prefer primary caregiver, middle childhood affinity for same gender while adolescence prefer least restrictive)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4819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EC9A3"/>
                </a:solidFill>
              </a:rPr>
              <a:t>Aligned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latin typeface="+mj-lt"/>
              </a:rPr>
              <a:t>Children can be aligned with one parent for a range of different reasons relating to parenting style, gender, age,  personality and interests. </a:t>
            </a:r>
          </a:p>
          <a:p>
            <a:r>
              <a:rPr lang="en-US" sz="2400" dirty="0">
                <a:latin typeface="+mj-lt"/>
              </a:rPr>
              <a:t>Mild to moderate alignment with one parent is not uncommon in functional families and can vary depending on parenting roles, children’s ages and other  variable factors</a:t>
            </a:r>
          </a:p>
          <a:p>
            <a:r>
              <a:rPr lang="en-US" sz="2400" dirty="0">
                <a:latin typeface="+mj-lt"/>
              </a:rPr>
              <a:t>Siblings may each have different alignments</a:t>
            </a:r>
          </a:p>
          <a:p>
            <a:r>
              <a:rPr lang="en-US" sz="2400" dirty="0">
                <a:latin typeface="+mj-lt"/>
              </a:rPr>
              <a:t>Aligned children do not completely reject the </a:t>
            </a:r>
            <a:r>
              <a:rPr lang="en-US" sz="2400" dirty="0" err="1">
                <a:latin typeface="+mj-lt"/>
              </a:rPr>
              <a:t>nonpreferred</a:t>
            </a:r>
            <a:r>
              <a:rPr lang="en-US" sz="2400" dirty="0">
                <a:latin typeface="+mj-lt"/>
              </a:rPr>
              <a:t> parent but are ambivalent about time</a:t>
            </a:r>
          </a:p>
          <a:p>
            <a:r>
              <a:rPr lang="en-US" sz="2400" dirty="0">
                <a:latin typeface="+mj-lt"/>
              </a:rPr>
              <a:t>May be the result of one parent insensitivity and poor parenting skills, absence sense of moral indignation at separation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069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EC9A3"/>
                </a:solidFill>
              </a:rPr>
              <a:t>High conflict splitting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+mj-lt"/>
              </a:rPr>
              <a:t>In high conflict separations children can be triangulated into the conflict and need to “pick a side” as an emotional survival mechanism. Children aged 9-11 are particularly vulnerable to this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+mj-lt"/>
              </a:rPr>
              <a:t>Younger children can split their experiences with both parents and appear to each parent to be rejecting of the other parent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dolescence tend to </a:t>
            </a:r>
            <a:r>
              <a:rPr lang="en-US" dirty="0">
                <a:latin typeface="+mj-lt"/>
              </a:rPr>
              <a:t>be reflective of both sides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7429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EC9A3"/>
                </a:solidFill>
              </a:rPr>
              <a:t>Rejecting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Children can reject a parent due to their direct experience of mistreatment, assault or abuse of themselves or someone else by that parent.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This can include emotional abuse and be related to separated associated conflict or violence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The parent’s willingness, or lack thereof,  to acknowledge their violence or mistreatment and it’s effect on the victim(s) can also be a significant factor in the child’s rejection.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A parent’s negative, critical or rejecting responses to a child’s alignment to the other parent can contribute to rejection of that parent.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Conditional love can lead to alignment and rejection: e.g. </a:t>
            </a:r>
            <a:r>
              <a:rPr lang="en-US" dirty="0" smtClean="0">
                <a:latin typeface="+mj-lt"/>
              </a:rPr>
              <a:t>‘I </a:t>
            </a:r>
            <a:r>
              <a:rPr lang="en-US" dirty="0">
                <a:latin typeface="+mj-lt"/>
              </a:rPr>
              <a:t>love you if you only love </a:t>
            </a:r>
            <a:r>
              <a:rPr lang="en-US" dirty="0" smtClean="0">
                <a:latin typeface="+mj-lt"/>
              </a:rPr>
              <a:t>me’.</a:t>
            </a:r>
            <a:endParaRPr lang="en-US" dirty="0">
              <a:latin typeface="+mj-lt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1834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EC9A3"/>
                </a:solidFill>
              </a:rPr>
              <a:t>Realistically estranged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latin typeface="+mj-lt"/>
              </a:rPr>
              <a:t>Realistic estrangement is a justified, </a:t>
            </a:r>
            <a:r>
              <a:rPr lang="en-US" dirty="0" smtClean="0">
                <a:latin typeface="+mj-lt"/>
              </a:rPr>
              <a:t>protective, </a:t>
            </a:r>
            <a:r>
              <a:rPr lang="en-US" dirty="0">
                <a:latin typeface="+mj-lt"/>
              </a:rPr>
              <a:t>and adaptive response to experience of trauma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latin typeface="+mj-lt"/>
              </a:rPr>
              <a:t>Rejection of one parent due to child’s experience of the actions of that parent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latin typeface="+mj-lt"/>
              </a:rPr>
              <a:t>Emotional distress experienced is congruent to their actual experience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latin typeface="+mj-lt"/>
              </a:rPr>
              <a:t>May include emotional or physical trauma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latin typeface="+mj-lt"/>
              </a:rPr>
              <a:t>Child may have some emotional ambivalence about the rejected parent, but unequivocal about no contact.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err="1">
                <a:latin typeface="+mj-lt"/>
              </a:rPr>
              <a:t>Favoured</a:t>
            </a:r>
            <a:r>
              <a:rPr lang="en-US" dirty="0">
                <a:latin typeface="+mj-lt"/>
              </a:rPr>
              <a:t> parent’s behavior may reinforce child’s position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latin typeface="+mj-lt"/>
              </a:rPr>
              <a:t>Risk of re-</a:t>
            </a:r>
            <a:r>
              <a:rPr lang="en-US" dirty="0" err="1">
                <a:latin typeface="+mj-lt"/>
              </a:rPr>
              <a:t>traumatisation</a:t>
            </a:r>
            <a:r>
              <a:rPr lang="en-US" dirty="0">
                <a:latin typeface="+mj-lt"/>
              </a:rPr>
              <a:t> if forced contact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0288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EC9A3"/>
                </a:solidFill>
              </a:rPr>
              <a:t>Alienated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4816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Child’s resistance primarily result of alienating parent’s conduct.</a:t>
            </a:r>
          </a:p>
          <a:p>
            <a:pPr>
              <a:lnSpc>
                <a:spcPct val="120000"/>
              </a:lnSpc>
            </a:pPr>
            <a:r>
              <a:rPr lang="en-US" dirty="0"/>
              <a:t>Prior to the separation the children had a “good enough” relationship with the parent</a:t>
            </a:r>
          </a:p>
          <a:p>
            <a:pPr>
              <a:lnSpc>
                <a:spcPct val="120000"/>
              </a:lnSpc>
            </a:pPr>
            <a:r>
              <a:rPr lang="en-US" dirty="0"/>
              <a:t>Near or complete rejection of one parent by the child –  with little or no ambivalence about the rejected parent or the loss of a relationship with them. </a:t>
            </a:r>
          </a:p>
          <a:p>
            <a:pPr>
              <a:lnSpc>
                <a:spcPct val="120000"/>
              </a:lnSpc>
            </a:pPr>
            <a:r>
              <a:rPr lang="en-US" dirty="0"/>
              <a:t>Tend to use same language or complaints as the aligned parent.</a:t>
            </a:r>
          </a:p>
          <a:p>
            <a:pPr>
              <a:lnSpc>
                <a:spcPct val="120000"/>
              </a:lnSpc>
            </a:pPr>
            <a:r>
              <a:rPr lang="en-US" dirty="0"/>
              <a:t>Fusion or enmeshment in the thinking of the child and the parent they are aligned with.</a:t>
            </a:r>
          </a:p>
          <a:p>
            <a:pPr>
              <a:lnSpc>
                <a:spcPct val="120000"/>
              </a:lnSpc>
            </a:pPr>
            <a:r>
              <a:rPr lang="en-US" dirty="0"/>
              <a:t>Vague, false or exaggerated claims against rejected parent.</a:t>
            </a:r>
          </a:p>
          <a:p>
            <a:pPr>
              <a:lnSpc>
                <a:spcPct val="120000"/>
              </a:lnSpc>
            </a:pPr>
            <a:r>
              <a:rPr lang="en-US" dirty="0"/>
              <a:t>Tendency to become over involved in adult matters and disputes and have strong views on adult issues such as financial matters.</a:t>
            </a:r>
          </a:p>
          <a:p>
            <a:pPr>
              <a:lnSpc>
                <a:spcPct val="120000"/>
              </a:lnSpc>
            </a:pPr>
            <a:r>
              <a:rPr lang="en-US" dirty="0"/>
              <a:t>Act as a spy for aligned parent if visiting rejected parent</a:t>
            </a:r>
          </a:p>
          <a:p>
            <a:pPr>
              <a:lnSpc>
                <a:spcPct val="120000"/>
              </a:lnSpc>
            </a:pPr>
            <a:r>
              <a:rPr lang="en-US" dirty="0"/>
              <a:t>Most obvious and entrenched in older children: 8 – 16 years</a:t>
            </a:r>
          </a:p>
          <a:p>
            <a:pPr>
              <a:lnSpc>
                <a:spcPct val="120000"/>
              </a:lnSpc>
            </a:pPr>
            <a:r>
              <a:rPr lang="en-US" dirty="0"/>
              <a:t>Younger children can still be aligned but are less likely to maintain a strong rejection when they spend time with the rejected parent.</a:t>
            </a:r>
          </a:p>
          <a:p>
            <a:pPr>
              <a:lnSpc>
                <a:spcPct val="120000"/>
              </a:lnSpc>
            </a:pPr>
            <a:r>
              <a:rPr lang="en-US" dirty="0"/>
              <a:t>Rejection of the parent tends to increase with less time spent with that parent.</a:t>
            </a:r>
          </a:p>
          <a:p>
            <a:pPr>
              <a:lnSpc>
                <a:spcPct val="12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519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EC9A3"/>
                </a:solidFill>
              </a:rPr>
              <a:t>Parental Alienating Behaviours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Johnston and Sullivan (2020) have defined PAB </a:t>
            </a:r>
            <a:r>
              <a:rPr lang="en-US" dirty="0" smtClean="0"/>
              <a:t>as: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‘an </a:t>
            </a:r>
            <a:r>
              <a:rPr lang="en-US" dirty="0">
                <a:latin typeface="+mj-lt"/>
              </a:rPr>
              <a:t>ongoing pattern of observable negative attitudes, beliefs and behaviors of one parent (or agent) that denigrate, demean, vilify, malign, ridicule, or dismiss the child’s other </a:t>
            </a:r>
            <a:r>
              <a:rPr lang="en-US" dirty="0" smtClean="0">
                <a:latin typeface="+mj-lt"/>
              </a:rPr>
              <a:t>parent’ </a:t>
            </a:r>
            <a:endParaRPr lang="en-US" dirty="0">
              <a:latin typeface="+mj-lt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1074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20" y="1231805"/>
            <a:ext cx="8091373" cy="482455"/>
          </a:xfrm>
        </p:spPr>
        <p:txBody>
          <a:bodyPr>
            <a:normAutofit fontScale="90000"/>
          </a:bodyPr>
          <a:lstStyle/>
          <a:p>
            <a:r>
              <a:rPr lang="en-AU" sz="3600" dirty="0" smtClean="0"/>
              <a:t>Post separation child-parent </a:t>
            </a:r>
            <a:r>
              <a:rPr lang="en-AU" sz="3600" dirty="0" err="1" smtClean="0"/>
              <a:t>rel’ship</a:t>
            </a:r>
            <a:r>
              <a:rPr lang="en-AU" sz="3600" dirty="0" smtClean="0"/>
              <a:t> continuum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686" y="2110683"/>
            <a:ext cx="7375663" cy="4066280"/>
          </a:xfrm>
        </p:spPr>
        <p:txBody>
          <a:bodyPr>
            <a:normAutofit/>
          </a:bodyPr>
          <a:lstStyle/>
          <a:p>
            <a:pPr marL="285750" lvl="0" indent="-285750"/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/>
            <a:endParaRPr lang="en-AU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77" y="1649866"/>
            <a:ext cx="7394331" cy="460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9405"/>
            <a:ext cx="7886700" cy="468041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7EC9A3"/>
                </a:solidFill>
              </a:rPr>
              <a:t>Aligned </a:t>
            </a:r>
            <a:r>
              <a:rPr lang="en-AU" b="1" dirty="0" smtClean="0">
                <a:solidFill>
                  <a:srgbClr val="7EC9A3"/>
                </a:solidFill>
              </a:rPr>
              <a:t>Parent </a:t>
            </a:r>
            <a:endParaRPr lang="en-AU" b="1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8462"/>
            <a:ext cx="7886700" cy="441850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/>
              <a:t>Naïve</a:t>
            </a:r>
          </a:p>
          <a:p>
            <a:r>
              <a:rPr lang="en-US" dirty="0"/>
              <a:t>Passive about the child’s relationship with other parent</a:t>
            </a:r>
          </a:p>
          <a:p>
            <a:r>
              <a:rPr lang="en-US" dirty="0"/>
              <a:t>Critical of other parent,  including to child</a:t>
            </a:r>
          </a:p>
          <a:p>
            <a:r>
              <a:rPr lang="en-US" dirty="0"/>
              <a:t>Accepts time with other parent where it is not problematic</a:t>
            </a:r>
          </a:p>
          <a:p>
            <a:r>
              <a:rPr lang="en-US" dirty="0"/>
              <a:t>Unaware of the influence they have on the child’s views/ feelings</a:t>
            </a:r>
          </a:p>
          <a:p>
            <a:r>
              <a:rPr lang="en-US" dirty="0"/>
              <a:t>Exposes child to their perspectives on parent conflict.</a:t>
            </a:r>
          </a:p>
          <a:p>
            <a:pPr marL="0" indent="0">
              <a:buNone/>
            </a:pPr>
            <a:r>
              <a:rPr lang="en-US" b="1" dirty="0"/>
              <a:t>Active</a:t>
            </a:r>
          </a:p>
          <a:p>
            <a:r>
              <a:rPr lang="en-US" dirty="0"/>
              <a:t>knowingly attempts to influence the child to reject other parent</a:t>
            </a:r>
          </a:p>
          <a:p>
            <a:r>
              <a:rPr lang="en-US" dirty="0"/>
              <a:t>Has own motives based in their experience of or attitudes to the relationship/separation</a:t>
            </a:r>
          </a:p>
          <a:p>
            <a:r>
              <a:rPr lang="en-US" dirty="0"/>
              <a:t>Is aware their actions are seen as wrong and attempts to conceal their actions and motives</a:t>
            </a:r>
          </a:p>
          <a:p>
            <a:r>
              <a:rPr lang="en-US" dirty="0"/>
              <a:t>Escalates conflict </a:t>
            </a:r>
          </a:p>
          <a:p>
            <a:pPr marL="0" indent="0">
              <a:buNone/>
            </a:pPr>
            <a:r>
              <a:rPr lang="en-US" b="1" dirty="0"/>
              <a:t>Obsessive</a:t>
            </a:r>
          </a:p>
          <a:p>
            <a:r>
              <a:rPr lang="en-US" dirty="0"/>
              <a:t>Denigration of other parent – open and directly to the children </a:t>
            </a:r>
          </a:p>
          <a:p>
            <a:r>
              <a:rPr lang="en-US" dirty="0"/>
              <a:t>Rarely has insight  or self control</a:t>
            </a:r>
          </a:p>
          <a:p>
            <a:r>
              <a:rPr lang="en-US" dirty="0"/>
              <a:t>Determination to destroy child’s relationship with other parent and exclude them from their own and the child’s life</a:t>
            </a:r>
          </a:p>
          <a:p>
            <a:r>
              <a:rPr lang="en-US" dirty="0"/>
              <a:t>May be a perpetrator of family violence/child abuse – various types and degrees</a:t>
            </a:r>
          </a:p>
          <a:p>
            <a:r>
              <a:rPr lang="en-US" dirty="0"/>
              <a:t>May have personality disorder or psychiatric illness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1267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304" y="742393"/>
            <a:ext cx="5561135" cy="1292469"/>
          </a:xfrm>
        </p:spPr>
        <p:txBody>
          <a:bodyPr/>
          <a:lstStyle/>
          <a:p>
            <a:r>
              <a:rPr lang="en-AU" b="1" dirty="0">
                <a:solidFill>
                  <a:srgbClr val="7EC9A3"/>
                </a:solidFill>
              </a:rPr>
              <a:t>Rejected Parent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9138"/>
            <a:ext cx="7886700" cy="42778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Positive</a:t>
            </a:r>
          </a:p>
          <a:p>
            <a:r>
              <a:rPr lang="en-US" dirty="0"/>
              <a:t>Maintains a positive stance in relation to both the children and the other parent.</a:t>
            </a:r>
          </a:p>
          <a:p>
            <a:r>
              <a:rPr lang="en-US" dirty="0"/>
              <a:t>Wants to </a:t>
            </a:r>
            <a:r>
              <a:rPr lang="en-US" dirty="0" err="1"/>
              <a:t>minimise</a:t>
            </a:r>
            <a:r>
              <a:rPr lang="en-US" dirty="0"/>
              <a:t> conflict and maintain their relationship with the children.</a:t>
            </a:r>
          </a:p>
          <a:p>
            <a:r>
              <a:rPr lang="en-US" dirty="0"/>
              <a:t>Often confused and saddened by rejection.</a:t>
            </a:r>
          </a:p>
          <a:p>
            <a:r>
              <a:rPr lang="en-US" dirty="0"/>
              <a:t>Engages well with the  children when with them, working through resistance in positive ways.</a:t>
            </a:r>
          </a:p>
          <a:p>
            <a:pPr marL="0" indent="0">
              <a:buNone/>
            </a:pPr>
            <a:r>
              <a:rPr lang="en-US" b="1" dirty="0"/>
              <a:t>Reactive</a:t>
            </a:r>
          </a:p>
          <a:p>
            <a:r>
              <a:rPr lang="en-US" dirty="0"/>
              <a:t>Reacts angrily to rejection, both to children and other parent. </a:t>
            </a:r>
          </a:p>
          <a:p>
            <a:r>
              <a:rPr lang="en-US" dirty="0"/>
              <a:t>Escalates conflict.</a:t>
            </a:r>
          </a:p>
          <a:p>
            <a:r>
              <a:rPr lang="en-US" dirty="0"/>
              <a:t>Critical of other parent – sometimes to children.</a:t>
            </a:r>
          </a:p>
          <a:p>
            <a:r>
              <a:rPr lang="en-US" dirty="0"/>
              <a:t>Can be positive with children if they are not difficult or resistant.</a:t>
            </a:r>
          </a:p>
          <a:p>
            <a:pPr marL="0" indent="0">
              <a:buNone/>
            </a:pPr>
            <a:r>
              <a:rPr lang="en-US" b="1" dirty="0"/>
              <a:t>Abusive</a:t>
            </a:r>
          </a:p>
          <a:p>
            <a:r>
              <a:rPr lang="en-US" dirty="0"/>
              <a:t>Denigration of other parent – open and directly to the children. </a:t>
            </a:r>
          </a:p>
          <a:p>
            <a:r>
              <a:rPr lang="en-US" dirty="0"/>
              <a:t>Angry and blaming. </a:t>
            </a:r>
          </a:p>
          <a:p>
            <a:r>
              <a:rPr lang="en-US" dirty="0"/>
              <a:t>Perpetrator of family violence/child abuse – various types and degrees.</a:t>
            </a:r>
          </a:p>
          <a:p>
            <a:r>
              <a:rPr lang="en-US" dirty="0"/>
              <a:t>May be causing realistic estrangement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008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6" y="1361289"/>
            <a:ext cx="8091280" cy="217614"/>
          </a:xfrm>
        </p:spPr>
        <p:txBody>
          <a:bodyPr>
            <a:noAutofit/>
          </a:bodyPr>
          <a:lstStyle/>
          <a:p>
            <a:r>
              <a:rPr lang="en-AU" sz="3600" b="1" dirty="0" smtClean="0">
                <a:solidFill>
                  <a:srgbClr val="7EC9A3"/>
                </a:solidFill>
              </a:rPr>
              <a:t>Introduction</a:t>
            </a:r>
            <a:endParaRPr lang="en-AU" sz="3600" b="1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452" y="1936711"/>
            <a:ext cx="7296150" cy="46908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Part 1   </a:t>
            </a:r>
            <a:br>
              <a:rPr lang="en-US" dirty="0"/>
            </a:br>
            <a:r>
              <a:rPr lang="en-US" dirty="0">
                <a:latin typeface="+mj-lt"/>
              </a:rPr>
              <a:t>Understanding alignment and rejection</a:t>
            </a:r>
            <a:br>
              <a:rPr lang="en-US" dirty="0">
                <a:latin typeface="+mj-lt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Part 2 </a:t>
            </a:r>
            <a:br>
              <a:rPr lang="en-US" dirty="0"/>
            </a:br>
            <a:r>
              <a:rPr lang="en-US" dirty="0">
                <a:latin typeface="+mj-lt"/>
              </a:rPr>
              <a:t>Assessing alignment and </a:t>
            </a:r>
            <a:r>
              <a:rPr lang="en-US" dirty="0" smtClean="0">
                <a:latin typeface="+mj-lt"/>
              </a:rPr>
              <a:t>rejection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Part 3 </a:t>
            </a:r>
            <a:br>
              <a:rPr lang="en-US" dirty="0"/>
            </a:br>
            <a:r>
              <a:rPr lang="en-US" dirty="0">
                <a:latin typeface="+mj-lt"/>
              </a:rPr>
              <a:t>Therapeutic interventions with alignment and rejection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99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EC9A3"/>
                </a:solidFill>
              </a:rPr>
              <a:t>Impact on children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10683"/>
            <a:ext cx="4722522" cy="406628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+mj-lt"/>
              </a:rPr>
              <a:t>Extensive research shows children of separated parents show better outcomes, emotionally, socially and academically when they maintain a relationship with both parents</a:t>
            </a:r>
          </a:p>
          <a:p>
            <a:r>
              <a:rPr lang="en-US" sz="2400" dirty="0">
                <a:latin typeface="+mj-lt"/>
              </a:rPr>
              <a:t>Relationship problems </a:t>
            </a:r>
          </a:p>
          <a:p>
            <a:r>
              <a:rPr lang="en-US" sz="2400" dirty="0">
                <a:latin typeface="+mj-lt"/>
              </a:rPr>
              <a:t>Lack of empirical research on long term impact of strained relationships between children and parents</a:t>
            </a:r>
          </a:p>
          <a:p>
            <a:r>
              <a:rPr lang="en-US" sz="2400" dirty="0">
                <a:latin typeface="+mj-lt"/>
              </a:rPr>
              <a:t>Depends on severity, intensity of alienation and vulnerability of child</a:t>
            </a:r>
          </a:p>
          <a:p>
            <a:r>
              <a:rPr lang="en-US" sz="2400" dirty="0">
                <a:latin typeface="+mj-lt"/>
              </a:rPr>
              <a:t>Age of the child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726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7EC9A3"/>
                </a:solidFill>
              </a:rPr>
              <a:t>Assessment</a:t>
            </a:r>
            <a:endParaRPr lang="en-AU" b="1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9701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27" y="1079405"/>
            <a:ext cx="7886700" cy="872487"/>
          </a:xfrm>
        </p:spPr>
        <p:txBody>
          <a:bodyPr>
            <a:normAutofit fontScale="90000"/>
          </a:bodyPr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b="1" dirty="0" smtClean="0">
                <a:solidFill>
                  <a:srgbClr val="7EC9A3"/>
                </a:solidFill>
              </a:rPr>
              <a:t>Risks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+mj-lt"/>
              </a:rPr>
              <a:t>Bias; </a:t>
            </a:r>
            <a:r>
              <a:rPr lang="en-US" dirty="0" err="1" smtClean="0">
                <a:latin typeface="+mj-lt"/>
              </a:rPr>
              <a:t>Polarised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and only focus on </a:t>
            </a:r>
            <a:r>
              <a:rPr lang="en-US" dirty="0" err="1">
                <a:latin typeface="+mj-lt"/>
              </a:rPr>
              <a:t>favoured</a:t>
            </a:r>
            <a:r>
              <a:rPr lang="en-US" dirty="0">
                <a:latin typeface="+mj-lt"/>
              </a:rPr>
              <a:t> or rejected </a:t>
            </a:r>
            <a:r>
              <a:rPr lang="en-US" dirty="0" smtClean="0">
                <a:latin typeface="+mj-lt"/>
              </a:rPr>
              <a:t>parent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j-lt"/>
              </a:rPr>
              <a:t>Not </a:t>
            </a:r>
            <a:r>
              <a:rPr lang="en-US" dirty="0">
                <a:latin typeface="+mj-lt"/>
              </a:rPr>
              <a:t>screening for </a:t>
            </a:r>
            <a:r>
              <a:rPr lang="en-US" dirty="0" err="1">
                <a:latin typeface="+mj-lt"/>
              </a:rPr>
              <a:t>fv</a:t>
            </a:r>
            <a:r>
              <a:rPr lang="en-US" dirty="0">
                <a:latin typeface="+mj-lt"/>
              </a:rPr>
              <a:t>, child abuse/neglect, substance abuse, mental </a:t>
            </a:r>
            <a:r>
              <a:rPr lang="en-US" dirty="0" smtClean="0">
                <a:latin typeface="+mj-lt"/>
              </a:rPr>
              <a:t>illness</a:t>
            </a:r>
            <a:endParaRPr lang="en-US" dirty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+mj-lt"/>
              </a:rPr>
              <a:t>Only focus on child/ information from child’s therapist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7884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7EC9A3"/>
                </a:solidFill>
              </a:rPr>
              <a:t>Abuse allegations</a:t>
            </a:r>
            <a:endParaRPr lang="en-AU" b="1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AU" dirty="0" smtClean="0">
                <a:latin typeface="+mj-lt"/>
              </a:rPr>
              <a:t>Need to be assessed by Child Protection Authorities</a:t>
            </a:r>
          </a:p>
          <a:p>
            <a:pPr>
              <a:spcAft>
                <a:spcPts val="1200"/>
              </a:spcAft>
            </a:pPr>
            <a:r>
              <a:rPr lang="en-AU" dirty="0" smtClean="0">
                <a:latin typeface="+mj-lt"/>
              </a:rPr>
              <a:t>Danger of system abuse to child of multiple interviews</a:t>
            </a:r>
          </a:p>
          <a:p>
            <a:pPr>
              <a:spcAft>
                <a:spcPts val="1200"/>
              </a:spcAft>
            </a:pPr>
            <a:r>
              <a:rPr lang="en-AU" dirty="0" smtClean="0">
                <a:latin typeface="+mj-lt"/>
              </a:rPr>
              <a:t>Bias (occurred or is fabricated)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0836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EC9A3"/>
                </a:solidFill>
              </a:rPr>
              <a:t>Assessment of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Parents; attitude, beliefs, </a:t>
            </a:r>
            <a:r>
              <a:rPr lang="en-US" dirty="0" err="1">
                <a:latin typeface="+mj-lt"/>
              </a:rPr>
              <a:t>behaviours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Capacity to support relationship</a:t>
            </a:r>
          </a:p>
          <a:p>
            <a:r>
              <a:rPr lang="en-US" dirty="0">
                <a:latin typeface="+mj-lt"/>
              </a:rPr>
              <a:t>History of family relationships</a:t>
            </a:r>
          </a:p>
          <a:p>
            <a:r>
              <a:rPr lang="en-US" dirty="0">
                <a:latin typeface="+mj-lt"/>
              </a:rPr>
              <a:t>Capacity to be child </a:t>
            </a:r>
            <a:r>
              <a:rPr lang="en-US" dirty="0" err="1">
                <a:latin typeface="+mj-lt"/>
              </a:rPr>
              <a:t>focussed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Capacity of rejected parent to be a caregiver</a:t>
            </a:r>
          </a:p>
          <a:p>
            <a:r>
              <a:rPr lang="en-US" dirty="0">
                <a:latin typeface="+mj-lt"/>
              </a:rPr>
              <a:t>Allegations of </a:t>
            </a:r>
            <a:r>
              <a:rPr lang="en-US" dirty="0" err="1">
                <a:latin typeface="+mj-lt"/>
              </a:rPr>
              <a:t>fv</a:t>
            </a:r>
            <a:r>
              <a:rPr lang="en-US" dirty="0">
                <a:latin typeface="+mj-lt"/>
              </a:rPr>
              <a:t>, child abuse;</a:t>
            </a:r>
          </a:p>
          <a:p>
            <a:r>
              <a:rPr lang="en-US" dirty="0">
                <a:latin typeface="+mj-lt"/>
              </a:rPr>
              <a:t>Impact of ongoing court proceedings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6213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EC9A3"/>
                </a:solidFill>
              </a:rPr>
              <a:t>Assessment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Child; temperament, resilience, overall functioning</a:t>
            </a:r>
          </a:p>
          <a:p>
            <a:pPr>
              <a:lnSpc>
                <a:spcPct val="120000"/>
              </a:lnSpc>
            </a:pPr>
            <a:r>
              <a:rPr lang="en-US" dirty="0"/>
              <a:t>Experience of abuse or neglect, direct/indirect</a:t>
            </a:r>
          </a:p>
          <a:p>
            <a:pPr>
              <a:lnSpc>
                <a:spcPct val="120000"/>
              </a:lnSpc>
            </a:pPr>
            <a:r>
              <a:rPr lang="en-US" dirty="0"/>
              <a:t>Understanding of separation and conflict</a:t>
            </a:r>
          </a:p>
          <a:p>
            <a:pPr>
              <a:lnSpc>
                <a:spcPct val="120000"/>
              </a:lnSpc>
            </a:pPr>
            <a:r>
              <a:rPr lang="en-US" dirty="0"/>
              <a:t>Experience of the rejected parent</a:t>
            </a:r>
          </a:p>
          <a:p>
            <a:pPr>
              <a:lnSpc>
                <a:spcPct val="120000"/>
              </a:lnSpc>
            </a:pPr>
            <a:r>
              <a:rPr lang="en-US" dirty="0"/>
              <a:t>How the child has formed their views, have these views changed over time of not spending time with the rejected parent</a:t>
            </a:r>
          </a:p>
          <a:p>
            <a:pPr>
              <a:lnSpc>
                <a:spcPct val="120000"/>
              </a:lnSpc>
            </a:pPr>
            <a:r>
              <a:rPr lang="en-US" dirty="0"/>
              <a:t>Willingness to engage with parent, (how observations relate to interview responses)</a:t>
            </a:r>
          </a:p>
          <a:p>
            <a:pPr>
              <a:lnSpc>
                <a:spcPct val="120000"/>
              </a:lnSpc>
            </a:pPr>
            <a:r>
              <a:rPr lang="en-US" dirty="0"/>
              <a:t> How would child react if Ordered to spend time with a rejected parent</a:t>
            </a:r>
          </a:p>
          <a:p>
            <a:pPr>
              <a:lnSpc>
                <a:spcPct val="120000"/>
              </a:lnSpc>
            </a:pPr>
            <a:r>
              <a:rPr lang="en-US" dirty="0"/>
              <a:t>Impact of ongoing court proceedings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2447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7EC9A3"/>
                </a:solidFill>
              </a:rPr>
              <a:t>Interventions</a:t>
            </a:r>
            <a:endParaRPr lang="en-AU" b="1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+mj-lt"/>
              </a:rPr>
              <a:t>Forensic assessment goal to provide information for Court processes, relies on neutral stance.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+mj-lt"/>
              </a:rPr>
              <a:t>Therapeutic work relies on a therapeutic alliance involving building trust, providing a safe environment to explore and be vulnerable to expose self and try new </a:t>
            </a:r>
            <a:r>
              <a:rPr lang="en-US" dirty="0" err="1">
                <a:latin typeface="+mj-lt"/>
              </a:rPr>
              <a:t>behaviours</a:t>
            </a:r>
            <a:r>
              <a:rPr lang="en-US" dirty="0">
                <a:latin typeface="+mj-lt"/>
              </a:rPr>
              <a:t>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+mj-lt"/>
              </a:rPr>
              <a:t>When boundaries are crossed people will not be as open to the impact of therapy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latin typeface="+mj-lt"/>
              </a:rPr>
              <a:t>Therapy can be effective after Orders change situation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3733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>
                <a:solidFill>
                  <a:srgbClr val="7EC9A3"/>
                </a:solidFill>
              </a:rPr>
              <a:t>I</a:t>
            </a:r>
            <a:r>
              <a:rPr lang="en-AU" b="1" dirty="0" smtClean="0">
                <a:solidFill>
                  <a:srgbClr val="7EC9A3"/>
                </a:solidFill>
              </a:rPr>
              <a:t>nterventions</a:t>
            </a:r>
            <a:endParaRPr lang="en-AU" b="1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7526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Development of resistance to contact is complex and multi-determined.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It is important court processes do not contribute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Need to be move beyond </a:t>
            </a:r>
            <a:r>
              <a:rPr lang="en-US" dirty="0" err="1">
                <a:latin typeface="+mj-lt"/>
              </a:rPr>
              <a:t>polarised</a:t>
            </a:r>
            <a:r>
              <a:rPr lang="en-US" dirty="0">
                <a:latin typeface="+mj-lt"/>
              </a:rPr>
              <a:t> responses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Multiple interventions including psychoeducation, </a:t>
            </a:r>
            <a:r>
              <a:rPr lang="en-US" dirty="0" smtClean="0">
                <a:latin typeface="+mj-lt"/>
              </a:rPr>
              <a:t>CBT, </a:t>
            </a:r>
            <a:r>
              <a:rPr lang="en-US" dirty="0" err="1">
                <a:latin typeface="+mj-lt"/>
              </a:rPr>
              <a:t>behavioural</a:t>
            </a:r>
            <a:r>
              <a:rPr lang="en-US" dirty="0">
                <a:latin typeface="+mj-lt"/>
              </a:rPr>
              <a:t> skills training, family therapy depending on individual assessment of family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2368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9028"/>
            <a:ext cx="7886700" cy="749395"/>
          </a:xfrm>
        </p:spPr>
        <p:txBody>
          <a:bodyPr/>
          <a:lstStyle/>
          <a:p>
            <a:r>
              <a:rPr lang="en-AU" b="1" dirty="0">
                <a:solidFill>
                  <a:srgbClr val="7EC9A3"/>
                </a:solidFill>
              </a:rPr>
              <a:t>Progression of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10683"/>
            <a:ext cx="4355474" cy="4066280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Information to </a:t>
            </a:r>
            <a:r>
              <a:rPr lang="en-US" sz="2800" dirty="0" smtClean="0"/>
              <a:t>parents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 smtClean="0"/>
              <a:t>Therapy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 err="1" smtClean="0"/>
              <a:t>Focussed</a:t>
            </a:r>
            <a:r>
              <a:rPr lang="en-US" sz="2800" dirty="0" smtClean="0"/>
              <a:t> </a:t>
            </a:r>
            <a:r>
              <a:rPr lang="en-US" sz="2800" dirty="0"/>
              <a:t>Intervention/ </a:t>
            </a:r>
            <a:r>
              <a:rPr lang="en-US" sz="2800" dirty="0" smtClean="0"/>
              <a:t>Reunification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 smtClean="0"/>
              <a:t>Change of caregiver (risks)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 smtClean="0"/>
              <a:t>Court Orders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 dirty="0" smtClean="0"/>
              <a:t>Consequences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208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87" y="1178796"/>
            <a:ext cx="8177420" cy="749395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rgbClr val="7EC9A3"/>
                </a:solidFill>
              </a:rPr>
              <a:t>Parental  Alignment and Rejection</a:t>
            </a:r>
            <a:endParaRPr lang="en-AU" sz="3600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06" y="2110683"/>
            <a:ext cx="7694543" cy="406628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latin typeface="+mj-lt"/>
              </a:rPr>
              <a:t>The concept of children’s minds being “poisoned” dates back 100 years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latin typeface="+mj-lt"/>
              </a:rPr>
              <a:t>Term of PAS coined by Gardner in 1985.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latin typeface="+mj-lt"/>
              </a:rPr>
              <a:t>PAS described common patterns of </a:t>
            </a:r>
            <a:r>
              <a:rPr lang="en-US" dirty="0" err="1">
                <a:latin typeface="+mj-lt"/>
              </a:rPr>
              <a:t>behaviour</a:t>
            </a:r>
            <a:r>
              <a:rPr lang="en-US" dirty="0">
                <a:latin typeface="+mj-lt"/>
              </a:rPr>
              <a:t> of aligned parent to promote rejection of other parent leading to the child refusing visits and rejecting a </a:t>
            </a:r>
            <a:r>
              <a:rPr lang="en-US" dirty="0" smtClean="0">
                <a:latin typeface="+mj-lt"/>
              </a:rPr>
              <a:t>parent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94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3951"/>
            <a:ext cx="7886700" cy="749395"/>
          </a:xfrm>
        </p:spPr>
        <p:txBody>
          <a:bodyPr/>
          <a:lstStyle/>
          <a:p>
            <a:r>
              <a:rPr lang="en-AU" b="1" dirty="0" smtClean="0">
                <a:solidFill>
                  <a:srgbClr val="7EC9A3"/>
                </a:solidFill>
              </a:rPr>
              <a:t>When rejection is mild</a:t>
            </a:r>
            <a:endParaRPr lang="en-AU" b="1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+mj-lt"/>
              </a:rPr>
              <a:t>Therapeutic input; with child  </a:t>
            </a:r>
            <a:r>
              <a:rPr lang="en-US" dirty="0">
                <a:latin typeface="+mj-lt"/>
              </a:rPr>
              <a:t>to develop strengths, resilience </a:t>
            </a:r>
            <a:r>
              <a:rPr lang="en-US" dirty="0" smtClean="0">
                <a:latin typeface="+mj-lt"/>
              </a:rPr>
              <a:t>and </a:t>
            </a:r>
            <a:r>
              <a:rPr lang="en-US" dirty="0">
                <a:latin typeface="+mj-lt"/>
              </a:rPr>
              <a:t>healthier attachments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with rejected parent : to develop empathy for the child’s emotions and needs and understanding of the children’s perspective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with </a:t>
            </a:r>
            <a:r>
              <a:rPr lang="en-US" dirty="0" err="1">
                <a:latin typeface="+mj-lt"/>
              </a:rPr>
              <a:t>favoured</a:t>
            </a:r>
            <a:r>
              <a:rPr lang="en-US" dirty="0">
                <a:latin typeface="+mj-lt"/>
              </a:rPr>
              <a:t> parent: to appreciate advantages for children to have a relationship with both parents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Education for parents, </a:t>
            </a:r>
            <a:r>
              <a:rPr lang="en-US" dirty="0" err="1">
                <a:latin typeface="+mj-lt"/>
              </a:rPr>
              <a:t>eg</a:t>
            </a:r>
            <a:r>
              <a:rPr lang="en-US" dirty="0">
                <a:latin typeface="+mj-lt"/>
              </a:rPr>
              <a:t> POP </a:t>
            </a:r>
            <a:r>
              <a:rPr lang="en-US" dirty="0" err="1">
                <a:latin typeface="+mj-lt"/>
              </a:rPr>
              <a:t>programmes</a:t>
            </a:r>
            <a:r>
              <a:rPr lang="en-US" dirty="0">
                <a:latin typeface="+mj-lt"/>
              </a:rPr>
              <a:t> and parenting capacity </a:t>
            </a:r>
            <a:r>
              <a:rPr lang="en-US" dirty="0" err="1">
                <a:latin typeface="+mj-lt"/>
              </a:rPr>
              <a:t>programmes</a:t>
            </a:r>
            <a:endParaRPr lang="en-US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Supervised third party handover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Gradual increase in time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2504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8346"/>
            <a:ext cx="7886700" cy="74939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EC9A3"/>
                </a:solidFill>
              </a:rPr>
              <a:t>When rejection of a parent is moderate</a:t>
            </a:r>
            <a:endParaRPr lang="en-AU" sz="3600" b="1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Have assessment of individual family situation child’s previous relationships and current views</a:t>
            </a:r>
          </a:p>
          <a:p>
            <a:r>
              <a:rPr lang="en-US" dirty="0">
                <a:latin typeface="+mj-lt"/>
              </a:rPr>
              <a:t>Reunification therapy</a:t>
            </a:r>
          </a:p>
          <a:p>
            <a:r>
              <a:rPr lang="en-US" dirty="0">
                <a:latin typeface="+mj-lt"/>
              </a:rPr>
              <a:t>Clear orders</a:t>
            </a:r>
          </a:p>
          <a:p>
            <a:r>
              <a:rPr lang="en-US" dirty="0">
                <a:latin typeface="+mj-lt"/>
              </a:rPr>
              <a:t>Counselling for parents to develop parallel rather than cooperative parenting practices</a:t>
            </a:r>
          </a:p>
          <a:p>
            <a:r>
              <a:rPr lang="en-US" dirty="0">
                <a:latin typeface="+mj-lt"/>
              </a:rPr>
              <a:t>Supervised time </a:t>
            </a:r>
          </a:p>
          <a:p>
            <a:r>
              <a:rPr lang="en-US" dirty="0">
                <a:latin typeface="+mj-lt"/>
              </a:rPr>
              <a:t>Orders for extended time with rejected parent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8860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EC9A3"/>
                </a:solidFill>
              </a:rPr>
              <a:t>When rejection of a parent is absolute</a:t>
            </a:r>
            <a:endParaRPr lang="en-AU" b="1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Looking for the least detrimental solution short and long term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Assessment of risk to stay with </a:t>
            </a:r>
            <a:r>
              <a:rPr lang="en-US" dirty="0" err="1">
                <a:latin typeface="+mj-lt"/>
              </a:rPr>
              <a:t>favoured</a:t>
            </a:r>
            <a:r>
              <a:rPr lang="en-US" dirty="0">
                <a:latin typeface="+mj-lt"/>
              </a:rPr>
              <a:t> parent.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Clear and specific Orders (involuntary participants in treatment)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Can rejected parent care for the child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No research on change of residence success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Weigh up competing risks </a:t>
            </a:r>
            <a:r>
              <a:rPr lang="en-US" dirty="0" err="1">
                <a:latin typeface="+mj-lt"/>
              </a:rPr>
              <a:t>eg</a:t>
            </a:r>
            <a:r>
              <a:rPr lang="en-US" dirty="0">
                <a:latin typeface="+mj-lt"/>
              </a:rPr>
              <a:t>; Consider how child will react/ running away/ self harm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+mj-lt"/>
              </a:rPr>
              <a:t>If </a:t>
            </a:r>
            <a:r>
              <a:rPr lang="en-US" dirty="0">
                <a:latin typeface="+mj-lt"/>
              </a:rPr>
              <a:t>rejected parent is to walk away assistance with ways to keep the “door open” for future contact 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latin typeface="+mj-lt"/>
              </a:rPr>
              <a:t>Favoured</a:t>
            </a:r>
            <a:r>
              <a:rPr lang="en-US" dirty="0">
                <a:latin typeface="+mj-lt"/>
              </a:rPr>
              <a:t> parent to keep rejected parent informed of child’s progress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3044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2588"/>
            <a:ext cx="7886700" cy="749395"/>
          </a:xfrm>
        </p:spPr>
        <p:txBody>
          <a:bodyPr/>
          <a:lstStyle/>
          <a:p>
            <a:r>
              <a:rPr lang="en-AU" b="1" dirty="0">
                <a:solidFill>
                  <a:srgbClr val="7EC9A3"/>
                </a:solidFill>
              </a:rPr>
              <a:t>Factors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>
                <a:latin typeface="+mj-lt"/>
              </a:rPr>
              <a:t>Early intervention</a:t>
            </a:r>
          </a:p>
          <a:p>
            <a:r>
              <a:rPr lang="en-US" sz="2600" dirty="0">
                <a:latin typeface="+mj-lt"/>
              </a:rPr>
              <a:t>Younger age of the child</a:t>
            </a:r>
          </a:p>
          <a:p>
            <a:r>
              <a:rPr lang="en-US" sz="2600" dirty="0">
                <a:latin typeface="+mj-lt"/>
              </a:rPr>
              <a:t>Realistic expectations/ connections not </a:t>
            </a:r>
            <a:r>
              <a:rPr lang="en-US" sz="2600" dirty="0" err="1">
                <a:latin typeface="+mj-lt"/>
              </a:rPr>
              <a:t>nec</a:t>
            </a:r>
            <a:r>
              <a:rPr lang="en-US" sz="2600" dirty="0">
                <a:latin typeface="+mj-lt"/>
              </a:rPr>
              <a:t> contact</a:t>
            </a:r>
          </a:p>
          <a:p>
            <a:r>
              <a:rPr lang="en-US" sz="2600" dirty="0">
                <a:latin typeface="+mj-lt"/>
              </a:rPr>
              <a:t>Capacity of parents to communicate</a:t>
            </a:r>
          </a:p>
          <a:p>
            <a:r>
              <a:rPr lang="en-US" sz="2600" dirty="0" smtClean="0">
                <a:latin typeface="+mj-lt"/>
              </a:rPr>
              <a:t>Co-parenting </a:t>
            </a:r>
            <a:r>
              <a:rPr lang="en-US" sz="2600" dirty="0">
                <a:latin typeface="+mj-lt"/>
              </a:rPr>
              <a:t>dynamics</a:t>
            </a:r>
          </a:p>
          <a:p>
            <a:r>
              <a:rPr lang="en-US" sz="2600" dirty="0">
                <a:latin typeface="+mj-lt"/>
              </a:rPr>
              <a:t>Ability of parent to have good experiences with the child</a:t>
            </a:r>
          </a:p>
          <a:p>
            <a:r>
              <a:rPr lang="en-US" sz="2600" dirty="0">
                <a:latin typeface="+mj-lt"/>
              </a:rPr>
              <a:t>Absence of abuse</a:t>
            </a:r>
          </a:p>
          <a:p>
            <a:r>
              <a:rPr lang="en-US" sz="2600" dirty="0">
                <a:latin typeface="+mj-lt"/>
              </a:rPr>
              <a:t>Clear court orders to the protect the child’s relationship with both parents.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4688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560" y="358188"/>
            <a:ext cx="7886700" cy="749395"/>
          </a:xfrm>
        </p:spPr>
        <p:txBody>
          <a:bodyPr/>
          <a:lstStyle/>
          <a:p>
            <a:r>
              <a:rPr lang="en-AU" b="1" dirty="0" smtClean="0">
                <a:solidFill>
                  <a:srgbClr val="7EC9A3"/>
                </a:solidFill>
              </a:rPr>
              <a:t>Case Example</a:t>
            </a:r>
            <a:endParaRPr lang="en-AU" b="1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7206"/>
            <a:ext cx="5115327" cy="486975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AU" sz="8000" dirty="0" smtClean="0">
                <a:latin typeface="+mj-lt"/>
              </a:rPr>
              <a:t>Oscar’s parents separated when he was 6 years old</a:t>
            </a:r>
          </a:p>
          <a:p>
            <a:pPr>
              <a:lnSpc>
                <a:spcPct val="110000"/>
              </a:lnSpc>
            </a:pPr>
            <a:r>
              <a:rPr lang="en-AU" sz="8000" dirty="0" smtClean="0">
                <a:latin typeface="+mj-lt"/>
              </a:rPr>
              <a:t>Prior to the separation the mother was the primary caregiver while the father was a FIFO worker spending 4 weeks away and 2 weeks at home</a:t>
            </a:r>
          </a:p>
          <a:p>
            <a:pPr>
              <a:lnSpc>
                <a:spcPct val="110000"/>
              </a:lnSpc>
            </a:pPr>
            <a:r>
              <a:rPr lang="en-AU" sz="8000" dirty="0" err="1" smtClean="0">
                <a:latin typeface="+mj-lt"/>
              </a:rPr>
              <a:t>Rel’ship</a:t>
            </a:r>
            <a:r>
              <a:rPr lang="en-AU" sz="8000" dirty="0" smtClean="0">
                <a:latin typeface="+mj-lt"/>
              </a:rPr>
              <a:t> before </a:t>
            </a:r>
            <a:r>
              <a:rPr lang="en-AU" sz="8000" dirty="0" err="1" smtClean="0">
                <a:latin typeface="+mj-lt"/>
              </a:rPr>
              <a:t>sep</a:t>
            </a:r>
            <a:r>
              <a:rPr lang="en-AU" sz="8000" dirty="0" smtClean="0">
                <a:latin typeface="+mj-lt"/>
              </a:rPr>
              <a:t> is described differently by parents with the </a:t>
            </a:r>
            <a:r>
              <a:rPr lang="en-AU" sz="8000" dirty="0" err="1" smtClean="0">
                <a:latin typeface="+mj-lt"/>
              </a:rPr>
              <a:t>mo</a:t>
            </a:r>
            <a:r>
              <a:rPr lang="en-AU" sz="8000" dirty="0" smtClean="0">
                <a:latin typeface="+mj-lt"/>
              </a:rPr>
              <a:t> describing the fa as being controlling and the fa describing verbal conflict</a:t>
            </a:r>
          </a:p>
          <a:p>
            <a:pPr>
              <a:lnSpc>
                <a:spcPct val="110000"/>
              </a:lnSpc>
            </a:pPr>
            <a:r>
              <a:rPr lang="en-AU" sz="8000" dirty="0" smtClean="0">
                <a:latin typeface="+mj-lt"/>
              </a:rPr>
              <a:t>At </a:t>
            </a:r>
            <a:r>
              <a:rPr lang="en-AU" sz="8000" dirty="0" err="1" smtClean="0">
                <a:latin typeface="+mj-lt"/>
              </a:rPr>
              <a:t>sep</a:t>
            </a:r>
            <a:r>
              <a:rPr lang="en-AU" sz="8000" dirty="0" smtClean="0">
                <a:latin typeface="+mj-lt"/>
              </a:rPr>
              <a:t> Oscar continued to live with </a:t>
            </a:r>
            <a:r>
              <a:rPr lang="en-AU" sz="8000" dirty="0" err="1" smtClean="0">
                <a:latin typeface="+mj-lt"/>
              </a:rPr>
              <a:t>mo</a:t>
            </a:r>
            <a:r>
              <a:rPr lang="en-AU" sz="8000" dirty="0" smtClean="0">
                <a:latin typeface="+mj-lt"/>
              </a:rPr>
              <a:t> and spend time with his father when he was in town</a:t>
            </a:r>
          </a:p>
          <a:p>
            <a:pPr>
              <a:lnSpc>
                <a:spcPct val="110000"/>
              </a:lnSpc>
            </a:pPr>
            <a:r>
              <a:rPr lang="en-AU" sz="8000" dirty="0" smtClean="0">
                <a:latin typeface="+mj-lt"/>
              </a:rPr>
              <a:t>Oscar became increasingly reluctant to spend time and by the age of 8 refused to spend time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179928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>
                <a:latin typeface="+mj-lt"/>
              </a:rPr>
              <a:t>Mo says Oscar experienced fa being abusive to her and that he had physically disciplined Oscar</a:t>
            </a:r>
          </a:p>
          <a:p>
            <a:r>
              <a:rPr lang="en-AU" sz="2400" dirty="0" smtClean="0">
                <a:latin typeface="+mj-lt"/>
              </a:rPr>
              <a:t>Fa says time was fine before he </a:t>
            </a:r>
            <a:r>
              <a:rPr lang="en-AU" sz="2400" dirty="0" err="1" smtClean="0">
                <a:latin typeface="+mj-lt"/>
              </a:rPr>
              <a:t>repartnered</a:t>
            </a:r>
            <a:r>
              <a:rPr lang="en-AU" sz="2400" dirty="0" smtClean="0">
                <a:latin typeface="+mj-lt"/>
              </a:rPr>
              <a:t>.</a:t>
            </a:r>
          </a:p>
          <a:p>
            <a:r>
              <a:rPr lang="en-AU" sz="2400" dirty="0" smtClean="0">
                <a:latin typeface="+mj-lt"/>
              </a:rPr>
              <a:t>Fa also says while Oscar initially protested at </a:t>
            </a:r>
            <a:r>
              <a:rPr lang="en-AU" sz="2400" dirty="0" err="1" smtClean="0">
                <a:latin typeface="+mj-lt"/>
              </a:rPr>
              <a:t>sep</a:t>
            </a:r>
            <a:r>
              <a:rPr lang="en-AU" sz="2400" dirty="0" smtClean="0">
                <a:latin typeface="+mj-lt"/>
              </a:rPr>
              <a:t> from </a:t>
            </a:r>
            <a:r>
              <a:rPr lang="en-AU" sz="2400" dirty="0" err="1" smtClean="0">
                <a:latin typeface="+mj-lt"/>
              </a:rPr>
              <a:t>mo</a:t>
            </a:r>
            <a:r>
              <a:rPr lang="en-AU" sz="2400" dirty="0" smtClean="0">
                <a:latin typeface="+mj-lt"/>
              </a:rPr>
              <a:t> he would settle once in his care</a:t>
            </a:r>
          </a:p>
          <a:p>
            <a:r>
              <a:rPr lang="en-AU" sz="2400" dirty="0" smtClean="0">
                <a:latin typeface="+mj-lt"/>
              </a:rPr>
              <a:t>Mediation was attempted with no success</a:t>
            </a:r>
          </a:p>
          <a:p>
            <a:r>
              <a:rPr lang="en-AU" sz="2400" dirty="0" smtClean="0">
                <a:latin typeface="+mj-lt"/>
              </a:rPr>
              <a:t>A counsellor has interviewed Oscar and his </a:t>
            </a:r>
            <a:r>
              <a:rPr lang="en-AU" sz="2400" dirty="0" err="1" smtClean="0">
                <a:latin typeface="+mj-lt"/>
              </a:rPr>
              <a:t>mo</a:t>
            </a:r>
            <a:r>
              <a:rPr lang="en-AU" sz="2400" dirty="0" smtClean="0">
                <a:latin typeface="+mj-lt"/>
              </a:rPr>
              <a:t> and is concerned Oscar might have experienced more abuse at his fa’s hands</a:t>
            </a:r>
            <a:endParaRPr lang="en-A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4530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40391"/>
            <a:ext cx="7886700" cy="749395"/>
          </a:xfrm>
        </p:spPr>
        <p:txBody>
          <a:bodyPr/>
          <a:lstStyle/>
          <a:p>
            <a:r>
              <a:rPr lang="en-AU" b="1" dirty="0" smtClean="0">
                <a:solidFill>
                  <a:srgbClr val="7EC9A3"/>
                </a:solidFill>
              </a:rPr>
              <a:t>Child Factors</a:t>
            </a:r>
            <a:endParaRPr lang="en-AU" b="1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+mj-lt"/>
              </a:rPr>
              <a:t>Oscar is a boy who has learning difficulties and struggles with his peer group at school</a:t>
            </a:r>
          </a:p>
          <a:p>
            <a:r>
              <a:rPr lang="en-AU" dirty="0" smtClean="0">
                <a:latin typeface="+mj-lt"/>
              </a:rPr>
              <a:t>He has missed a significant amount of time at school</a:t>
            </a:r>
          </a:p>
          <a:p>
            <a:r>
              <a:rPr lang="en-AU" dirty="0" smtClean="0">
                <a:latin typeface="+mj-lt"/>
              </a:rPr>
              <a:t>He identified that he is close to his </a:t>
            </a:r>
            <a:r>
              <a:rPr lang="en-AU" dirty="0" err="1" smtClean="0">
                <a:latin typeface="+mj-lt"/>
              </a:rPr>
              <a:t>mo</a:t>
            </a:r>
            <a:r>
              <a:rPr lang="en-AU" dirty="0" smtClean="0">
                <a:latin typeface="+mj-lt"/>
              </a:rPr>
              <a:t> who provides for his needs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4743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605" y="1233951"/>
            <a:ext cx="7886700" cy="749395"/>
          </a:xfrm>
        </p:spPr>
        <p:txBody>
          <a:bodyPr/>
          <a:lstStyle/>
          <a:p>
            <a:r>
              <a:rPr lang="en-AU" b="1" dirty="0" smtClean="0">
                <a:solidFill>
                  <a:srgbClr val="7EC9A3"/>
                </a:solidFill>
              </a:rPr>
              <a:t>Aligned mother</a:t>
            </a:r>
            <a:endParaRPr lang="en-AU" b="1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+mj-lt"/>
              </a:rPr>
              <a:t>Described the fa as being absent in first years and only having a </a:t>
            </a:r>
            <a:r>
              <a:rPr lang="en-AU" dirty="0" err="1" smtClean="0">
                <a:latin typeface="+mj-lt"/>
              </a:rPr>
              <a:t>rel</a:t>
            </a:r>
            <a:r>
              <a:rPr lang="en-AU" dirty="0" smtClean="0">
                <a:latin typeface="+mj-lt"/>
              </a:rPr>
              <a:t> with Oscar because she supported it</a:t>
            </a:r>
          </a:p>
          <a:p>
            <a:r>
              <a:rPr lang="en-AU" dirty="0" smtClean="0">
                <a:latin typeface="+mj-lt"/>
              </a:rPr>
              <a:t>Grief at the end of the marital </a:t>
            </a:r>
            <a:r>
              <a:rPr lang="en-AU" dirty="0" err="1" smtClean="0">
                <a:latin typeface="+mj-lt"/>
              </a:rPr>
              <a:t>rel</a:t>
            </a:r>
            <a:r>
              <a:rPr lang="en-AU" dirty="0" smtClean="0">
                <a:latin typeface="+mj-lt"/>
              </a:rPr>
              <a:t> </a:t>
            </a:r>
          </a:p>
          <a:p>
            <a:r>
              <a:rPr lang="en-AU" dirty="0" smtClean="0">
                <a:latin typeface="+mj-lt"/>
              </a:rPr>
              <a:t>Fear that the fa would let down Oscar in the future</a:t>
            </a:r>
          </a:p>
          <a:p>
            <a:r>
              <a:rPr lang="en-AU" dirty="0" smtClean="0">
                <a:latin typeface="+mj-lt"/>
              </a:rPr>
              <a:t>Powerless to force Oscar to go against his will to his fa</a:t>
            </a:r>
            <a:endParaRPr lang="en-A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9613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7EC9A3"/>
                </a:solidFill>
              </a:rPr>
              <a:t>Rejected father</a:t>
            </a:r>
            <a:endParaRPr lang="en-AU" b="1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+mj-lt"/>
              </a:rPr>
              <a:t>Agreed Oscar has a good </a:t>
            </a:r>
            <a:r>
              <a:rPr lang="en-AU" dirty="0" err="1" smtClean="0">
                <a:latin typeface="+mj-lt"/>
              </a:rPr>
              <a:t>rel</a:t>
            </a:r>
            <a:r>
              <a:rPr lang="en-AU" dirty="0" smtClean="0">
                <a:latin typeface="+mj-lt"/>
              </a:rPr>
              <a:t> with his </a:t>
            </a:r>
            <a:r>
              <a:rPr lang="en-AU" dirty="0" err="1" smtClean="0">
                <a:latin typeface="+mj-lt"/>
              </a:rPr>
              <a:t>mo</a:t>
            </a:r>
            <a:r>
              <a:rPr lang="en-AU" dirty="0" smtClean="0">
                <a:latin typeface="+mj-lt"/>
              </a:rPr>
              <a:t> and that she has met the majority of his needs</a:t>
            </a:r>
          </a:p>
          <a:p>
            <a:r>
              <a:rPr lang="en-AU" dirty="0" smtClean="0">
                <a:latin typeface="+mj-lt"/>
              </a:rPr>
              <a:t>Thought the </a:t>
            </a:r>
            <a:r>
              <a:rPr lang="en-AU" dirty="0" err="1" smtClean="0">
                <a:latin typeface="+mj-lt"/>
              </a:rPr>
              <a:t>mo</a:t>
            </a:r>
            <a:r>
              <a:rPr lang="en-AU" dirty="0" smtClean="0">
                <a:latin typeface="+mj-lt"/>
              </a:rPr>
              <a:t> was refusing to allow Oscar to have a </a:t>
            </a:r>
            <a:r>
              <a:rPr lang="en-AU" dirty="0" err="1" smtClean="0">
                <a:latin typeface="+mj-lt"/>
              </a:rPr>
              <a:t>rel</a:t>
            </a:r>
            <a:r>
              <a:rPr lang="en-AU" dirty="0" smtClean="0">
                <a:latin typeface="+mj-lt"/>
              </a:rPr>
              <a:t> with him due his new </a:t>
            </a:r>
            <a:r>
              <a:rPr lang="en-AU" dirty="0" err="1" smtClean="0">
                <a:latin typeface="+mj-lt"/>
              </a:rPr>
              <a:t>rel</a:t>
            </a:r>
            <a:r>
              <a:rPr lang="en-AU" dirty="0" smtClean="0">
                <a:latin typeface="+mj-lt"/>
              </a:rPr>
              <a:t> and </a:t>
            </a:r>
            <a:r>
              <a:rPr lang="en-AU" dirty="0" err="1" smtClean="0">
                <a:latin typeface="+mj-lt"/>
              </a:rPr>
              <a:t>mo</a:t>
            </a:r>
            <a:r>
              <a:rPr lang="en-AU" dirty="0" smtClean="0">
                <a:latin typeface="+mj-lt"/>
              </a:rPr>
              <a:t> and her family are denigrating him to Oscar</a:t>
            </a:r>
          </a:p>
          <a:p>
            <a:r>
              <a:rPr lang="en-AU" dirty="0" smtClean="0">
                <a:latin typeface="+mj-lt"/>
              </a:rPr>
              <a:t>Agreed the marriage had been conflictual although mutualised the conflict</a:t>
            </a:r>
            <a:endParaRPr lang="en-A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4141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59709"/>
            <a:ext cx="7886700" cy="749395"/>
          </a:xfrm>
        </p:spPr>
        <p:txBody>
          <a:bodyPr/>
          <a:lstStyle/>
          <a:p>
            <a:r>
              <a:rPr lang="en-AU" b="1" dirty="0" smtClean="0">
                <a:solidFill>
                  <a:srgbClr val="7EC9A3"/>
                </a:solidFill>
              </a:rPr>
              <a:t>Issues to explore</a:t>
            </a:r>
            <a:endParaRPr lang="en-AU" b="1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>
                <a:latin typeface="+mj-lt"/>
              </a:rPr>
              <a:t>How can Oscar’s individual characteristics/ vulnerabilities be explored? What might be looking for?</a:t>
            </a:r>
          </a:p>
          <a:p>
            <a:r>
              <a:rPr lang="en-AU" dirty="0" smtClean="0">
                <a:latin typeface="+mj-lt"/>
              </a:rPr>
              <a:t>What further information would be useful to know from outside agencies?</a:t>
            </a:r>
          </a:p>
          <a:p>
            <a:r>
              <a:rPr lang="en-AU" dirty="0" smtClean="0">
                <a:latin typeface="+mj-lt"/>
              </a:rPr>
              <a:t>What weight should be placed on the counsellor’s opinion?</a:t>
            </a:r>
          </a:p>
          <a:p>
            <a:r>
              <a:rPr lang="en-AU" dirty="0" smtClean="0">
                <a:latin typeface="+mj-lt"/>
              </a:rPr>
              <a:t>What parental factors need to be taken into account?</a:t>
            </a:r>
          </a:p>
          <a:p>
            <a:r>
              <a:rPr lang="en-AU" dirty="0" smtClean="0">
                <a:latin typeface="+mj-lt"/>
              </a:rPr>
              <a:t>What could assist Oscar and his parents in this situation?</a:t>
            </a:r>
            <a:endParaRPr lang="en-A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210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2740"/>
            <a:ext cx="7886700" cy="459249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7EC9A3"/>
                </a:solidFill>
              </a:rPr>
              <a:t>Reformulation</a:t>
            </a:r>
            <a:endParaRPr lang="en-AU" b="1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>
                <a:latin typeface="+mj-lt"/>
              </a:rPr>
              <a:t>PAS is a simplistic approach</a:t>
            </a:r>
          </a:p>
          <a:p>
            <a:r>
              <a:rPr lang="en-US" dirty="0">
                <a:latin typeface="+mj-lt"/>
              </a:rPr>
              <a:t>Few, if any, cases </a:t>
            </a:r>
            <a:r>
              <a:rPr lang="en-US" dirty="0" smtClean="0">
                <a:latin typeface="+mj-lt"/>
              </a:rPr>
              <a:t>‘pure’ </a:t>
            </a:r>
            <a:r>
              <a:rPr lang="en-US" dirty="0">
                <a:latin typeface="+mj-lt"/>
              </a:rPr>
              <a:t>alienation – Irrational rejection of a parent by child due to campaign of denigration.</a:t>
            </a:r>
          </a:p>
          <a:p>
            <a:r>
              <a:rPr lang="en-US" dirty="0">
                <a:latin typeface="+mj-lt"/>
              </a:rPr>
              <a:t>Differentiation of  </a:t>
            </a:r>
            <a:r>
              <a:rPr lang="en-US" dirty="0" smtClean="0">
                <a:latin typeface="+mj-lt"/>
              </a:rPr>
              <a:t>‘child alienation’ </a:t>
            </a:r>
            <a:r>
              <a:rPr lang="en-US" dirty="0">
                <a:latin typeface="+mj-lt"/>
              </a:rPr>
              <a:t>and </a:t>
            </a:r>
            <a:r>
              <a:rPr lang="en-US" dirty="0" smtClean="0">
                <a:latin typeface="+mj-lt"/>
              </a:rPr>
              <a:t>‘realistic estrangement’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Naïve , active and obsessive </a:t>
            </a:r>
            <a:r>
              <a:rPr lang="en-US" dirty="0" smtClean="0">
                <a:latin typeface="+mj-lt"/>
              </a:rPr>
              <a:t>‘alienating’ </a:t>
            </a:r>
            <a:r>
              <a:rPr lang="en-US" dirty="0">
                <a:latin typeface="+mj-lt"/>
              </a:rPr>
              <a:t>parents</a:t>
            </a:r>
          </a:p>
          <a:p>
            <a:r>
              <a:rPr lang="en-US" dirty="0">
                <a:latin typeface="+mj-lt"/>
              </a:rPr>
              <a:t>Even children who have experienced abuse can have attachment to and desire to see the abusive parent .</a:t>
            </a:r>
          </a:p>
          <a:p>
            <a:r>
              <a:rPr lang="en-US" dirty="0">
                <a:latin typeface="+mj-lt"/>
              </a:rPr>
              <a:t>Witnessing family violence can turn the child against the abuser or against the victim</a:t>
            </a:r>
            <a:endParaRPr lang="en-AU" dirty="0" smtClean="0">
              <a:latin typeface="+mj-lt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3255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1907"/>
            <a:ext cx="7886700" cy="749395"/>
          </a:xfrm>
        </p:spPr>
        <p:txBody>
          <a:bodyPr/>
          <a:lstStyle/>
          <a:p>
            <a:r>
              <a:rPr lang="en-AU" b="1" dirty="0" smtClean="0">
                <a:solidFill>
                  <a:srgbClr val="7EC9A3"/>
                </a:solidFill>
              </a:rPr>
              <a:t>Challenges</a:t>
            </a:r>
            <a:endParaRPr lang="en-AU" b="1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Can alienating parents be good enough parents?</a:t>
            </a:r>
          </a:p>
          <a:p>
            <a:r>
              <a:rPr lang="en-US" sz="2400" dirty="0">
                <a:latin typeface="+mj-lt"/>
              </a:rPr>
              <a:t>At what age is it “too late”?</a:t>
            </a:r>
          </a:p>
          <a:p>
            <a:r>
              <a:rPr lang="en-US" sz="2400" dirty="0">
                <a:latin typeface="+mj-lt"/>
              </a:rPr>
              <a:t>Early intervention is most likely to succeed, but is more likely to be based on incomplete assessment.</a:t>
            </a:r>
          </a:p>
          <a:p>
            <a:r>
              <a:rPr lang="en-US" sz="2400" dirty="0">
                <a:latin typeface="+mj-lt"/>
              </a:rPr>
              <a:t>The use of court processes increases pre existing negative feelings of children towards a rejected parent.</a:t>
            </a:r>
          </a:p>
          <a:p>
            <a:r>
              <a:rPr lang="en-US" sz="2400" dirty="0">
                <a:latin typeface="+mj-lt"/>
              </a:rPr>
              <a:t>Is the emotional and relationship damage associated with court action worse for the child than the long term harm of the alienation?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3723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7EC9A3"/>
                </a:solidFill>
              </a:rPr>
              <a:t>Questions</a:t>
            </a:r>
            <a:endParaRPr lang="en-AU" b="1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661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058" y="1272588"/>
            <a:ext cx="7886700" cy="749395"/>
          </a:xfrm>
        </p:spPr>
        <p:txBody>
          <a:bodyPr/>
          <a:lstStyle/>
          <a:p>
            <a:r>
              <a:rPr lang="en-AU" b="1" dirty="0" smtClean="0">
                <a:solidFill>
                  <a:srgbClr val="7EC9A3"/>
                </a:solidFill>
              </a:rPr>
              <a:t>Dynamic factors</a:t>
            </a:r>
            <a:endParaRPr lang="en-AU" b="1" dirty="0">
              <a:solidFill>
                <a:srgbClr val="7EC9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Children resisting time with a parent is dependent on a number of factors including </a:t>
            </a:r>
          </a:p>
          <a:p>
            <a:pPr lvl="1"/>
            <a:r>
              <a:rPr lang="en-US" dirty="0">
                <a:latin typeface="+mj-lt"/>
              </a:rPr>
              <a:t>each parent, 	</a:t>
            </a:r>
          </a:p>
          <a:p>
            <a:pPr lvl="1"/>
            <a:r>
              <a:rPr lang="en-US" dirty="0">
                <a:latin typeface="+mj-lt"/>
              </a:rPr>
              <a:t>extended family, </a:t>
            </a:r>
          </a:p>
          <a:p>
            <a:pPr lvl="1"/>
            <a:r>
              <a:rPr lang="en-US" dirty="0">
                <a:latin typeface="+mj-lt"/>
              </a:rPr>
              <a:t>siblings, </a:t>
            </a:r>
          </a:p>
          <a:p>
            <a:pPr lvl="1"/>
            <a:r>
              <a:rPr lang="en-US" dirty="0">
                <a:latin typeface="+mj-lt"/>
              </a:rPr>
              <a:t>aligned professionals </a:t>
            </a:r>
          </a:p>
          <a:p>
            <a:pPr lvl="1"/>
            <a:r>
              <a:rPr lang="en-US" dirty="0">
                <a:latin typeface="+mj-lt"/>
              </a:rPr>
              <a:t>importantly the child’s experiences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151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20" y="1081825"/>
            <a:ext cx="7886700" cy="1365161"/>
          </a:xfrm>
        </p:spPr>
        <p:txBody>
          <a:bodyPr>
            <a:noAutofit/>
          </a:bodyPr>
          <a:lstStyle/>
          <a:p>
            <a:r>
              <a:rPr lang="en-AU" sz="2800" b="1" dirty="0" smtClean="0">
                <a:solidFill>
                  <a:srgbClr val="7EC9A3"/>
                </a:solidFill>
                <a:cs typeface="Calibri" panose="020F0502020204030204" pitchFamily="34" charset="0"/>
              </a:rPr>
              <a:t>Reformulation of parental alignment and rejection </a:t>
            </a:r>
            <a:r>
              <a:rPr lang="en-AU" sz="2400" b="1" dirty="0" smtClean="0"/>
              <a:t/>
            </a:r>
            <a:br>
              <a:rPr lang="en-AU" sz="2400" b="1" dirty="0" smtClean="0"/>
            </a:br>
            <a:r>
              <a:rPr lang="en-AU" sz="2400" b="1" dirty="0" smtClean="0"/>
              <a:t/>
            </a:r>
            <a:br>
              <a:rPr lang="en-AU" sz="2400" b="1" dirty="0" smtClean="0"/>
            </a:br>
            <a:r>
              <a:rPr lang="en-US" sz="2000" b="1" dirty="0" smtClean="0"/>
              <a:t>Kelly </a:t>
            </a:r>
            <a:r>
              <a:rPr lang="en-US" sz="2000" b="1" dirty="0"/>
              <a:t>and Johnson (2001) </a:t>
            </a:r>
            <a:r>
              <a:rPr lang="en-US" sz="2000" dirty="0"/>
              <a:t>“The alienated child” </a:t>
            </a:r>
            <a:r>
              <a:rPr lang="en-US" sz="1400" dirty="0" smtClean="0"/>
              <a:t>(</a:t>
            </a:r>
            <a:r>
              <a:rPr lang="en-US" sz="1400" dirty="0"/>
              <a:t>refined Johnston and Sullivan 2020)</a:t>
            </a:r>
            <a:r>
              <a:rPr lang="en-US" sz="2000" dirty="0"/>
              <a:t/>
            </a:r>
            <a:br>
              <a:rPr lang="en-US" sz="2000" dirty="0"/>
            </a:b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68" y="2336063"/>
            <a:ext cx="7886700" cy="406628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+mj-lt"/>
              </a:rPr>
              <a:t>A </a:t>
            </a:r>
            <a:r>
              <a:rPr lang="en-US" sz="2200" dirty="0">
                <a:latin typeface="+mj-lt"/>
              </a:rPr>
              <a:t>child who expresses strong negative feelings and beliefs about a parent that do not reflect the child’s prior experience of that parent.</a:t>
            </a:r>
          </a:p>
          <a:p>
            <a:r>
              <a:rPr lang="en-US" sz="2200" dirty="0">
                <a:latin typeface="+mj-lt"/>
              </a:rPr>
              <a:t>The alienated child demonstrates contemptuous and aggressive </a:t>
            </a:r>
            <a:r>
              <a:rPr lang="en-US" sz="2200" dirty="0" err="1">
                <a:latin typeface="+mj-lt"/>
              </a:rPr>
              <a:t>behaviours</a:t>
            </a:r>
            <a:r>
              <a:rPr lang="en-US" sz="2200" dirty="0">
                <a:latin typeface="+mj-lt"/>
              </a:rPr>
              <a:t> towards the rejected parent that are developmentally inappropriate.</a:t>
            </a:r>
          </a:p>
          <a:p>
            <a:r>
              <a:rPr lang="en-US" sz="2200" dirty="0">
                <a:latin typeface="+mj-lt"/>
              </a:rPr>
              <a:t>The alienated child’s beliefs can be irrational or exaggerated, and are significantly disproportionate to their actual experience.</a:t>
            </a:r>
          </a:p>
          <a:p>
            <a:r>
              <a:rPr lang="en-US" sz="2200" b="1" dirty="0">
                <a:latin typeface="+mj-lt"/>
              </a:rPr>
              <a:t>Does not include children who have experienced child abuse or family violence perpetrated by the parent they are rejecting</a:t>
            </a:r>
            <a:r>
              <a:rPr lang="en-US" b="1" dirty="0"/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991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5" y="1272588"/>
            <a:ext cx="7886700" cy="1777385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Johnston and Sullivan/ Parental Alienation: In Search of Common Ground For a More Differentiated Theory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1600" dirty="0"/>
              <a:t>Family Court Review, Volume: 58, Issue: 2, Pages: 270-292, First published: 28 April 2020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431" y="2239004"/>
            <a:ext cx="5377138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8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EC9A3"/>
                </a:solidFill>
              </a:rPr>
              <a:t>Dynamic and facilitating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Child factors </a:t>
            </a:r>
          </a:p>
          <a:p>
            <a:r>
              <a:rPr lang="en-US" dirty="0" smtClean="0">
                <a:latin typeface="+mj-lt"/>
              </a:rPr>
              <a:t>Parent </a:t>
            </a:r>
            <a:r>
              <a:rPr lang="en-US" dirty="0">
                <a:latin typeface="+mj-lt"/>
              </a:rPr>
              <a:t>conflict before and after the separation;</a:t>
            </a:r>
          </a:p>
          <a:p>
            <a:r>
              <a:rPr lang="en-US" dirty="0">
                <a:latin typeface="+mj-lt"/>
              </a:rPr>
              <a:t>Sibling relationships;</a:t>
            </a:r>
          </a:p>
          <a:p>
            <a:r>
              <a:rPr lang="en-US" dirty="0">
                <a:latin typeface="+mj-lt"/>
              </a:rPr>
              <a:t>Parent factors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Adversarial </a:t>
            </a:r>
            <a:r>
              <a:rPr lang="en-US" dirty="0">
                <a:latin typeface="+mj-lt"/>
              </a:rPr>
              <a:t>process/litigation;</a:t>
            </a:r>
          </a:p>
          <a:p>
            <a:r>
              <a:rPr lang="en-US" dirty="0">
                <a:latin typeface="+mj-lt"/>
              </a:rPr>
              <a:t>Aligned professionals and extended family; and</a:t>
            </a:r>
          </a:p>
          <a:p>
            <a:r>
              <a:rPr lang="en-US" dirty="0" err="1">
                <a:latin typeface="+mj-lt"/>
              </a:rPr>
              <a:t>Coparenting</a:t>
            </a:r>
            <a:r>
              <a:rPr lang="en-US" dirty="0">
                <a:latin typeface="+mj-lt"/>
              </a:rPr>
              <a:t> hostility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835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27" y="1079405"/>
            <a:ext cx="7886700" cy="749395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Adapted continuum of strained parent-child relationships 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400" dirty="0" smtClean="0"/>
              <a:t>Polack </a:t>
            </a:r>
            <a:r>
              <a:rPr lang="en-US" sz="1400" dirty="0"/>
              <a:t>and Saini 2015</a:t>
            </a:r>
            <a:endParaRPr lang="en-AU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731" y="1661746"/>
            <a:ext cx="5961184" cy="451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7131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6674</TotalTime>
  <Words>2731</Words>
  <Application>Microsoft Office PowerPoint</Application>
  <PresentationFormat>On-screen Show (4:3)</PresentationFormat>
  <Paragraphs>267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1_Custom Design</vt:lpstr>
      <vt:lpstr>          Presentation to the North QLD Law Association </vt:lpstr>
      <vt:lpstr>Introduction</vt:lpstr>
      <vt:lpstr>Parental  Alignment and Rejection</vt:lpstr>
      <vt:lpstr>Reformulation</vt:lpstr>
      <vt:lpstr>Dynamic factors</vt:lpstr>
      <vt:lpstr>Reformulation of parental alignment and rejection   Kelly and Johnson (2001) “The alienated child” (refined Johnston and Sullivan 2020) </vt:lpstr>
      <vt:lpstr>Johnston and Sullivan/ Parental Alienation: In Search of Common Ground For a More Differentiated Theory Family Court Review, Volume: 58, Issue: 2, Pages: 270-292, First published: 28 April 2020  </vt:lpstr>
      <vt:lpstr>Dynamic and facilitating factors</vt:lpstr>
      <vt:lpstr>Adapted continuum of strained parent-child relationships   Polack and Saini 2015</vt:lpstr>
      <vt:lpstr>Non – Aligned children  / Affinity to one Parent</vt:lpstr>
      <vt:lpstr>Aligned children</vt:lpstr>
      <vt:lpstr>High conflict splitting</vt:lpstr>
      <vt:lpstr>Rejecting children</vt:lpstr>
      <vt:lpstr>Realistically estranged children</vt:lpstr>
      <vt:lpstr>Alienated children</vt:lpstr>
      <vt:lpstr>Parental Alienating Behaviours</vt:lpstr>
      <vt:lpstr>Post separation child-parent rel’ship continuum</vt:lpstr>
      <vt:lpstr>Aligned Parent </vt:lpstr>
      <vt:lpstr>Rejected Parent </vt:lpstr>
      <vt:lpstr>Impact on children </vt:lpstr>
      <vt:lpstr>Assessment</vt:lpstr>
      <vt:lpstr> Risks </vt:lpstr>
      <vt:lpstr>Abuse allegations</vt:lpstr>
      <vt:lpstr>Assessment of Parents</vt:lpstr>
      <vt:lpstr>Assessment children</vt:lpstr>
      <vt:lpstr>Interventions</vt:lpstr>
      <vt:lpstr>Interventions</vt:lpstr>
      <vt:lpstr>PowerPoint Presentation</vt:lpstr>
      <vt:lpstr>Progression of interventions</vt:lpstr>
      <vt:lpstr>When rejection is mild</vt:lpstr>
      <vt:lpstr>When rejection of a parent is moderate</vt:lpstr>
      <vt:lpstr>When rejection of a parent is absolute</vt:lpstr>
      <vt:lpstr>Factors for success</vt:lpstr>
      <vt:lpstr>Case Example</vt:lpstr>
      <vt:lpstr>PowerPoint Presentation</vt:lpstr>
      <vt:lpstr>Child Factors</vt:lpstr>
      <vt:lpstr>Aligned mother</vt:lpstr>
      <vt:lpstr>Rejected father</vt:lpstr>
      <vt:lpstr>Issues to explore</vt:lpstr>
      <vt:lpstr>Challenges</vt:lpstr>
      <vt:lpstr>Questions</vt:lpstr>
    </vt:vector>
  </TitlesOfParts>
  <Company>Federal Court of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update</dc:title>
  <dc:creator>Federal Circuit and Family Court of Australia</dc:creator>
  <cp:lastModifiedBy>Erylin Rees</cp:lastModifiedBy>
  <cp:revision>343</cp:revision>
  <cp:lastPrinted>2021-07-01T07:32:28Z</cp:lastPrinted>
  <dcterms:created xsi:type="dcterms:W3CDTF">2019-11-19T23:54:31Z</dcterms:created>
  <dcterms:modified xsi:type="dcterms:W3CDTF">2022-05-22T22:48:19Z</dcterms:modified>
</cp:coreProperties>
</file>