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snapToObjects="1">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44B36B-4CF3-4E4D-AD26-E9FDE3794F1B}"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F2E9545B-5B54-4653-BE34-E5610A9CFB18}">
      <dgm:prSet/>
      <dgm:spPr/>
      <dgm:t>
        <a:bodyPr/>
        <a:lstStyle/>
        <a:p>
          <a:r>
            <a:rPr lang="en-US"/>
            <a:t>It is easy to divide $13M when there is no bank debt, or is it?</a:t>
          </a:r>
        </a:p>
      </dgm:t>
    </dgm:pt>
    <dgm:pt modelId="{B2E2584F-980D-416C-82EA-F66D0E43D052}" type="parTrans" cxnId="{F263DF4A-B751-422B-99EC-B31A206A833C}">
      <dgm:prSet/>
      <dgm:spPr/>
      <dgm:t>
        <a:bodyPr/>
        <a:lstStyle/>
        <a:p>
          <a:endParaRPr lang="en-US"/>
        </a:p>
      </dgm:t>
    </dgm:pt>
    <dgm:pt modelId="{96C85C5C-4FDC-4646-AB48-7F445C825710}" type="sibTrans" cxnId="{F263DF4A-B751-422B-99EC-B31A206A833C}">
      <dgm:prSet/>
      <dgm:spPr/>
      <dgm:t>
        <a:bodyPr/>
        <a:lstStyle/>
        <a:p>
          <a:endParaRPr lang="en-US"/>
        </a:p>
      </dgm:t>
    </dgm:pt>
    <dgm:pt modelId="{A7B30F80-CA64-40B2-85F0-BBA85120A5E7}">
      <dgm:prSet/>
      <dgm:spPr/>
      <dgm:t>
        <a:bodyPr/>
        <a:lstStyle/>
        <a:p>
          <a:r>
            <a:rPr lang="en-US"/>
            <a:t>What are the pitfalls, issues or things you need to think about from those facts?</a:t>
          </a:r>
        </a:p>
      </dgm:t>
    </dgm:pt>
    <dgm:pt modelId="{660293F7-90E9-46CB-B445-B6A11DDAE95E}" type="parTrans" cxnId="{F529B0A5-B255-43C1-84D2-9E23259F0EF5}">
      <dgm:prSet/>
      <dgm:spPr/>
      <dgm:t>
        <a:bodyPr/>
        <a:lstStyle/>
        <a:p>
          <a:endParaRPr lang="en-US"/>
        </a:p>
      </dgm:t>
    </dgm:pt>
    <dgm:pt modelId="{5120BF8E-16F6-46FA-A0C6-4C9DBA7FAEEA}" type="sibTrans" cxnId="{F529B0A5-B255-43C1-84D2-9E23259F0EF5}">
      <dgm:prSet/>
      <dgm:spPr/>
      <dgm:t>
        <a:bodyPr/>
        <a:lstStyle/>
        <a:p>
          <a:endParaRPr lang="en-US"/>
        </a:p>
      </dgm:t>
    </dgm:pt>
    <dgm:pt modelId="{F93AD2A2-24E5-724A-BFD8-64F798971A99}" type="pres">
      <dgm:prSet presAssocID="{5444B36B-4CF3-4E4D-AD26-E9FDE3794F1B}" presName="hierChild1" presStyleCnt="0">
        <dgm:presLayoutVars>
          <dgm:chPref val="1"/>
          <dgm:dir/>
          <dgm:animOne val="branch"/>
          <dgm:animLvl val="lvl"/>
          <dgm:resizeHandles/>
        </dgm:presLayoutVars>
      </dgm:prSet>
      <dgm:spPr/>
      <dgm:t>
        <a:bodyPr/>
        <a:lstStyle/>
        <a:p>
          <a:endParaRPr lang="en-US"/>
        </a:p>
      </dgm:t>
    </dgm:pt>
    <dgm:pt modelId="{E85525D0-5CFB-E447-8E06-A01AB843F916}" type="pres">
      <dgm:prSet presAssocID="{F2E9545B-5B54-4653-BE34-E5610A9CFB18}" presName="hierRoot1" presStyleCnt="0"/>
      <dgm:spPr/>
    </dgm:pt>
    <dgm:pt modelId="{7AEDDECA-113B-1347-98A7-89D72393F664}" type="pres">
      <dgm:prSet presAssocID="{F2E9545B-5B54-4653-BE34-E5610A9CFB18}" presName="composite" presStyleCnt="0"/>
      <dgm:spPr/>
    </dgm:pt>
    <dgm:pt modelId="{7C890383-CFDC-B34C-A564-0A23C0878A95}" type="pres">
      <dgm:prSet presAssocID="{F2E9545B-5B54-4653-BE34-E5610A9CFB18}" presName="background" presStyleLbl="node0" presStyleIdx="0" presStyleCnt="2"/>
      <dgm:spPr/>
    </dgm:pt>
    <dgm:pt modelId="{373C4957-BC86-2444-99D2-4E2501B00667}" type="pres">
      <dgm:prSet presAssocID="{F2E9545B-5B54-4653-BE34-E5610A9CFB18}" presName="text" presStyleLbl="fgAcc0" presStyleIdx="0" presStyleCnt="2">
        <dgm:presLayoutVars>
          <dgm:chPref val="3"/>
        </dgm:presLayoutVars>
      </dgm:prSet>
      <dgm:spPr/>
      <dgm:t>
        <a:bodyPr/>
        <a:lstStyle/>
        <a:p>
          <a:endParaRPr lang="en-US"/>
        </a:p>
      </dgm:t>
    </dgm:pt>
    <dgm:pt modelId="{53F7666F-1E97-C848-8DFD-C9292EE78E9B}" type="pres">
      <dgm:prSet presAssocID="{F2E9545B-5B54-4653-BE34-E5610A9CFB18}" presName="hierChild2" presStyleCnt="0"/>
      <dgm:spPr/>
    </dgm:pt>
    <dgm:pt modelId="{302CA537-80FD-2C49-892D-A278B7C8B1EF}" type="pres">
      <dgm:prSet presAssocID="{A7B30F80-CA64-40B2-85F0-BBA85120A5E7}" presName="hierRoot1" presStyleCnt="0"/>
      <dgm:spPr/>
    </dgm:pt>
    <dgm:pt modelId="{51DDCDFA-135F-0542-BCE9-D5F89A6E1082}" type="pres">
      <dgm:prSet presAssocID="{A7B30F80-CA64-40B2-85F0-BBA85120A5E7}" presName="composite" presStyleCnt="0"/>
      <dgm:spPr/>
    </dgm:pt>
    <dgm:pt modelId="{1B26B0D7-2AE3-704D-9CD0-498F0A0F3BF5}" type="pres">
      <dgm:prSet presAssocID="{A7B30F80-CA64-40B2-85F0-BBA85120A5E7}" presName="background" presStyleLbl="node0" presStyleIdx="1" presStyleCnt="2"/>
      <dgm:spPr/>
    </dgm:pt>
    <dgm:pt modelId="{1DA81029-3272-9C43-947F-5C30F874725C}" type="pres">
      <dgm:prSet presAssocID="{A7B30F80-CA64-40B2-85F0-BBA85120A5E7}" presName="text" presStyleLbl="fgAcc0" presStyleIdx="1" presStyleCnt="2">
        <dgm:presLayoutVars>
          <dgm:chPref val="3"/>
        </dgm:presLayoutVars>
      </dgm:prSet>
      <dgm:spPr/>
      <dgm:t>
        <a:bodyPr/>
        <a:lstStyle/>
        <a:p>
          <a:endParaRPr lang="en-US"/>
        </a:p>
      </dgm:t>
    </dgm:pt>
    <dgm:pt modelId="{D146BCFA-C7F6-0B4C-B8DE-590B96EBE005}" type="pres">
      <dgm:prSet presAssocID="{A7B30F80-CA64-40B2-85F0-BBA85120A5E7}" presName="hierChild2" presStyleCnt="0"/>
      <dgm:spPr/>
    </dgm:pt>
  </dgm:ptLst>
  <dgm:cxnLst>
    <dgm:cxn modelId="{2E8C7A18-7FA0-A14F-B7C6-0F59AA6B4451}" type="presOf" srcId="{A7B30F80-CA64-40B2-85F0-BBA85120A5E7}" destId="{1DA81029-3272-9C43-947F-5C30F874725C}" srcOrd="0" destOrd="0" presId="urn:microsoft.com/office/officeart/2005/8/layout/hierarchy1"/>
    <dgm:cxn modelId="{E6B1E256-5499-234A-97A3-43B5E7B2E36A}" type="presOf" srcId="{5444B36B-4CF3-4E4D-AD26-E9FDE3794F1B}" destId="{F93AD2A2-24E5-724A-BFD8-64F798971A99}" srcOrd="0" destOrd="0" presId="urn:microsoft.com/office/officeart/2005/8/layout/hierarchy1"/>
    <dgm:cxn modelId="{F263DF4A-B751-422B-99EC-B31A206A833C}" srcId="{5444B36B-4CF3-4E4D-AD26-E9FDE3794F1B}" destId="{F2E9545B-5B54-4653-BE34-E5610A9CFB18}" srcOrd="0" destOrd="0" parTransId="{B2E2584F-980D-416C-82EA-F66D0E43D052}" sibTransId="{96C85C5C-4FDC-4646-AB48-7F445C825710}"/>
    <dgm:cxn modelId="{F529B0A5-B255-43C1-84D2-9E23259F0EF5}" srcId="{5444B36B-4CF3-4E4D-AD26-E9FDE3794F1B}" destId="{A7B30F80-CA64-40B2-85F0-BBA85120A5E7}" srcOrd="1" destOrd="0" parTransId="{660293F7-90E9-46CB-B445-B6A11DDAE95E}" sibTransId="{5120BF8E-16F6-46FA-A0C6-4C9DBA7FAEEA}"/>
    <dgm:cxn modelId="{3823B2A8-B0E4-CA45-A4C5-F4749BC5CD8E}" type="presOf" srcId="{F2E9545B-5B54-4653-BE34-E5610A9CFB18}" destId="{373C4957-BC86-2444-99D2-4E2501B00667}" srcOrd="0" destOrd="0" presId="urn:microsoft.com/office/officeart/2005/8/layout/hierarchy1"/>
    <dgm:cxn modelId="{FB1C1EF6-FC24-2F43-BFC8-29458CDE5A7C}" type="presParOf" srcId="{F93AD2A2-24E5-724A-BFD8-64F798971A99}" destId="{E85525D0-5CFB-E447-8E06-A01AB843F916}" srcOrd="0" destOrd="0" presId="urn:microsoft.com/office/officeart/2005/8/layout/hierarchy1"/>
    <dgm:cxn modelId="{59206AC1-58AD-AD4D-B005-8759B58C024D}" type="presParOf" srcId="{E85525D0-5CFB-E447-8E06-A01AB843F916}" destId="{7AEDDECA-113B-1347-98A7-89D72393F664}" srcOrd="0" destOrd="0" presId="urn:microsoft.com/office/officeart/2005/8/layout/hierarchy1"/>
    <dgm:cxn modelId="{84DA0225-BB39-7440-9204-F88BDAE2295F}" type="presParOf" srcId="{7AEDDECA-113B-1347-98A7-89D72393F664}" destId="{7C890383-CFDC-B34C-A564-0A23C0878A95}" srcOrd="0" destOrd="0" presId="urn:microsoft.com/office/officeart/2005/8/layout/hierarchy1"/>
    <dgm:cxn modelId="{9DA6235D-8FE2-5B48-9118-724C4281C725}" type="presParOf" srcId="{7AEDDECA-113B-1347-98A7-89D72393F664}" destId="{373C4957-BC86-2444-99D2-4E2501B00667}" srcOrd="1" destOrd="0" presId="urn:microsoft.com/office/officeart/2005/8/layout/hierarchy1"/>
    <dgm:cxn modelId="{AE2DF4FC-A788-4140-9296-C436A339C99C}" type="presParOf" srcId="{E85525D0-5CFB-E447-8E06-A01AB843F916}" destId="{53F7666F-1E97-C848-8DFD-C9292EE78E9B}" srcOrd="1" destOrd="0" presId="urn:microsoft.com/office/officeart/2005/8/layout/hierarchy1"/>
    <dgm:cxn modelId="{36479BA1-5939-044A-A2A8-0713DBBE3007}" type="presParOf" srcId="{F93AD2A2-24E5-724A-BFD8-64F798971A99}" destId="{302CA537-80FD-2C49-892D-A278B7C8B1EF}" srcOrd="1" destOrd="0" presId="urn:microsoft.com/office/officeart/2005/8/layout/hierarchy1"/>
    <dgm:cxn modelId="{8B7BDFED-B42F-E749-846A-A2CA2E04632E}" type="presParOf" srcId="{302CA537-80FD-2C49-892D-A278B7C8B1EF}" destId="{51DDCDFA-135F-0542-BCE9-D5F89A6E1082}" srcOrd="0" destOrd="0" presId="urn:microsoft.com/office/officeart/2005/8/layout/hierarchy1"/>
    <dgm:cxn modelId="{AA23C67C-8009-2342-9199-50AA51C3A680}" type="presParOf" srcId="{51DDCDFA-135F-0542-BCE9-D5F89A6E1082}" destId="{1B26B0D7-2AE3-704D-9CD0-498F0A0F3BF5}" srcOrd="0" destOrd="0" presId="urn:microsoft.com/office/officeart/2005/8/layout/hierarchy1"/>
    <dgm:cxn modelId="{52E4F6C6-C12E-2D49-849C-4BF3B6F23B0B}" type="presParOf" srcId="{51DDCDFA-135F-0542-BCE9-D5F89A6E1082}" destId="{1DA81029-3272-9C43-947F-5C30F874725C}" srcOrd="1" destOrd="0" presId="urn:microsoft.com/office/officeart/2005/8/layout/hierarchy1"/>
    <dgm:cxn modelId="{DAF36475-EC6F-0F4C-9F2E-FEDD8C9C6183}" type="presParOf" srcId="{302CA537-80FD-2C49-892D-A278B7C8B1EF}" destId="{D146BCFA-C7F6-0B4C-B8DE-590B96EBE00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890383-CFDC-B34C-A564-0A23C0878A95}">
      <dsp:nvSpPr>
        <dsp:cNvPr id="0" name=""/>
        <dsp:cNvSpPr/>
      </dsp:nvSpPr>
      <dsp:spPr>
        <a:xfrm>
          <a:off x="134291"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3C4957-BC86-2444-99D2-4E2501B00667}">
      <dsp:nvSpPr>
        <dsp:cNvPr id="0" name=""/>
        <dsp:cNvSpPr/>
      </dsp:nvSpPr>
      <dsp:spPr>
        <a:xfrm>
          <a:off x="615713"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a:t>It is easy to divide $13M when there is no bank debt, or is it?</a:t>
          </a:r>
        </a:p>
      </dsp:txBody>
      <dsp:txXfrm>
        <a:off x="696297" y="538547"/>
        <a:ext cx="4171627" cy="2590157"/>
      </dsp:txXfrm>
    </dsp:sp>
    <dsp:sp modelId="{1B26B0D7-2AE3-704D-9CD0-498F0A0F3BF5}">
      <dsp:nvSpPr>
        <dsp:cNvPr id="0" name=""/>
        <dsp:cNvSpPr/>
      </dsp:nvSpPr>
      <dsp:spPr>
        <a:xfrm>
          <a:off x="5429930"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A81029-3272-9C43-947F-5C30F874725C}">
      <dsp:nvSpPr>
        <dsp:cNvPr id="0" name=""/>
        <dsp:cNvSpPr/>
      </dsp:nvSpPr>
      <dsp:spPr>
        <a:xfrm>
          <a:off x="5911352"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a:t>What are the pitfalls, issues or things you need to think about from those facts?</a:t>
          </a:r>
        </a:p>
      </dsp:txBody>
      <dsp:txXfrm>
        <a:off x="5991936" y="538547"/>
        <a:ext cx="4171627" cy="259015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F2C82-57F4-6A30-A527-99D1ADC11C3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325ACFC-5DB2-40EA-6581-F123433A6B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9BB6061-EEA0-4E50-8FB6-214E7BB287C0}"/>
              </a:ext>
            </a:extLst>
          </p:cNvPr>
          <p:cNvSpPr>
            <a:spLocks noGrp="1"/>
          </p:cNvSpPr>
          <p:nvPr>
            <p:ph type="dt" sz="half" idx="10"/>
          </p:nvPr>
        </p:nvSpPr>
        <p:spPr/>
        <p:txBody>
          <a:bodyPr/>
          <a:lstStyle/>
          <a:p>
            <a:fld id="{37354D99-02F8-4749-84FE-1EF68D2F67EC}" type="datetimeFigureOut">
              <a:rPr lang="en-US" smtClean="0"/>
              <a:t>5/27/2022</a:t>
            </a:fld>
            <a:endParaRPr lang="en-US"/>
          </a:p>
        </p:txBody>
      </p:sp>
      <p:sp>
        <p:nvSpPr>
          <p:cNvPr id="5" name="Footer Placeholder 4">
            <a:extLst>
              <a:ext uri="{FF2B5EF4-FFF2-40B4-BE49-F238E27FC236}">
                <a16:creationId xmlns:a16="http://schemas.microsoft.com/office/drawing/2014/main" id="{3ACB2D35-6264-1ECE-82CF-51A113057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45F222-264D-5BF0-8612-06A46FC87891}"/>
              </a:ext>
            </a:extLst>
          </p:cNvPr>
          <p:cNvSpPr>
            <a:spLocks noGrp="1"/>
          </p:cNvSpPr>
          <p:nvPr>
            <p:ph type="sldNum" sz="quarter" idx="12"/>
          </p:nvPr>
        </p:nvSpPr>
        <p:spPr/>
        <p:txBody>
          <a:bodyPr/>
          <a:lstStyle/>
          <a:p>
            <a:fld id="{F2CC68E9-28C4-5244-B87A-996D79381563}" type="slidenum">
              <a:rPr lang="en-US" smtClean="0"/>
              <a:t>‹#›</a:t>
            </a:fld>
            <a:endParaRPr lang="en-US"/>
          </a:p>
        </p:txBody>
      </p:sp>
    </p:spTree>
    <p:extLst>
      <p:ext uri="{BB962C8B-B14F-4D97-AF65-F5344CB8AC3E}">
        <p14:creationId xmlns:p14="http://schemas.microsoft.com/office/powerpoint/2010/main" val="2381822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AD16E-AC32-B8A9-00AF-D4FE8EA77E9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249C5A5-4C33-D47C-FBC6-380FC093AF7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CA875D9-C286-DC6C-880C-6FCA51D3FB44}"/>
              </a:ext>
            </a:extLst>
          </p:cNvPr>
          <p:cNvSpPr>
            <a:spLocks noGrp="1"/>
          </p:cNvSpPr>
          <p:nvPr>
            <p:ph type="dt" sz="half" idx="10"/>
          </p:nvPr>
        </p:nvSpPr>
        <p:spPr/>
        <p:txBody>
          <a:bodyPr/>
          <a:lstStyle/>
          <a:p>
            <a:fld id="{37354D99-02F8-4749-84FE-1EF68D2F67EC}" type="datetimeFigureOut">
              <a:rPr lang="en-US" smtClean="0"/>
              <a:t>5/27/2022</a:t>
            </a:fld>
            <a:endParaRPr lang="en-US"/>
          </a:p>
        </p:txBody>
      </p:sp>
      <p:sp>
        <p:nvSpPr>
          <p:cNvPr id="5" name="Footer Placeholder 4">
            <a:extLst>
              <a:ext uri="{FF2B5EF4-FFF2-40B4-BE49-F238E27FC236}">
                <a16:creationId xmlns:a16="http://schemas.microsoft.com/office/drawing/2014/main" id="{63F8C5FA-B57C-B93C-4973-BEE8B65720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6F9B15-88AF-BE67-2AEC-11B16685B368}"/>
              </a:ext>
            </a:extLst>
          </p:cNvPr>
          <p:cNvSpPr>
            <a:spLocks noGrp="1"/>
          </p:cNvSpPr>
          <p:nvPr>
            <p:ph type="sldNum" sz="quarter" idx="12"/>
          </p:nvPr>
        </p:nvSpPr>
        <p:spPr/>
        <p:txBody>
          <a:bodyPr/>
          <a:lstStyle/>
          <a:p>
            <a:fld id="{F2CC68E9-28C4-5244-B87A-996D79381563}" type="slidenum">
              <a:rPr lang="en-US" smtClean="0"/>
              <a:t>‹#›</a:t>
            </a:fld>
            <a:endParaRPr lang="en-US"/>
          </a:p>
        </p:txBody>
      </p:sp>
    </p:spTree>
    <p:extLst>
      <p:ext uri="{BB962C8B-B14F-4D97-AF65-F5344CB8AC3E}">
        <p14:creationId xmlns:p14="http://schemas.microsoft.com/office/powerpoint/2010/main" val="1133056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686CD3-9C50-4C65-0E36-ABA91D3704E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0F85037-A228-3F62-8CEF-C3A24913DED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F17A466-8A31-F63B-6287-E186DC9C1478}"/>
              </a:ext>
            </a:extLst>
          </p:cNvPr>
          <p:cNvSpPr>
            <a:spLocks noGrp="1"/>
          </p:cNvSpPr>
          <p:nvPr>
            <p:ph type="dt" sz="half" idx="10"/>
          </p:nvPr>
        </p:nvSpPr>
        <p:spPr/>
        <p:txBody>
          <a:bodyPr/>
          <a:lstStyle/>
          <a:p>
            <a:fld id="{37354D99-02F8-4749-84FE-1EF68D2F67EC}" type="datetimeFigureOut">
              <a:rPr lang="en-US" smtClean="0"/>
              <a:t>5/27/2022</a:t>
            </a:fld>
            <a:endParaRPr lang="en-US"/>
          </a:p>
        </p:txBody>
      </p:sp>
      <p:sp>
        <p:nvSpPr>
          <p:cNvPr id="5" name="Footer Placeholder 4">
            <a:extLst>
              <a:ext uri="{FF2B5EF4-FFF2-40B4-BE49-F238E27FC236}">
                <a16:creationId xmlns:a16="http://schemas.microsoft.com/office/drawing/2014/main" id="{B7AED9CC-7D24-CCAC-CEF7-3753C0887B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44304F-9F8D-791A-3389-2CD8F0D8F0F0}"/>
              </a:ext>
            </a:extLst>
          </p:cNvPr>
          <p:cNvSpPr>
            <a:spLocks noGrp="1"/>
          </p:cNvSpPr>
          <p:nvPr>
            <p:ph type="sldNum" sz="quarter" idx="12"/>
          </p:nvPr>
        </p:nvSpPr>
        <p:spPr/>
        <p:txBody>
          <a:bodyPr/>
          <a:lstStyle/>
          <a:p>
            <a:fld id="{F2CC68E9-28C4-5244-B87A-996D79381563}" type="slidenum">
              <a:rPr lang="en-US" smtClean="0"/>
              <a:t>‹#›</a:t>
            </a:fld>
            <a:endParaRPr lang="en-US"/>
          </a:p>
        </p:txBody>
      </p:sp>
    </p:spTree>
    <p:extLst>
      <p:ext uri="{BB962C8B-B14F-4D97-AF65-F5344CB8AC3E}">
        <p14:creationId xmlns:p14="http://schemas.microsoft.com/office/powerpoint/2010/main" val="1153608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p:cNvSpPr>
            <a:spLocks noGrp="1"/>
          </p:cNvSpPr>
          <p:nvPr>
            <p:ph type="body" sz="quarter" idx="12"/>
          </p:nvPr>
        </p:nvSpPr>
        <p:spPr>
          <a:xfrm>
            <a:off x="2152991" y="3285216"/>
            <a:ext cx="7886017" cy="572347"/>
          </a:xfrm>
          <a:prstGeom prst="rect">
            <a:avLst/>
          </a:prstGeom>
        </p:spPr>
        <p:txBody>
          <a:bodyPr/>
          <a:lstStyle>
            <a:lvl1pPr marL="0" indent="0" algn="ctr">
              <a:buNone/>
              <a:defRPr sz="4000" b="0" i="0">
                <a:solidFill>
                  <a:srgbClr val="E8E8E3"/>
                </a:solidFill>
                <a:latin typeface="Calibri Light" panose="020F0302020204030204" pitchFamily="34" charset="0"/>
                <a:cs typeface="Calibri Light" panose="020F03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553611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5124450" y="6059488"/>
            <a:ext cx="1897063" cy="307975"/>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fld id="{7677728D-41C0-4DD5-AECD-29DD9EE67A17}" type="slidenum">
              <a:rPr lang="en-US" altLang="en-US" sz="1400" b="1" smtClean="0">
                <a:solidFill>
                  <a:srgbClr val="A11D26"/>
                </a:solidFill>
                <a:cs typeface="Calibri" panose="020F0502020204030204" pitchFamily="34" charset="0"/>
              </a:rPr>
              <a:pPr algn="ctr" eaLnBrk="1" hangingPunct="1">
                <a:defRPr/>
              </a:pPr>
              <a:t>‹#›</a:t>
            </a:fld>
            <a:endParaRPr lang="en-US" altLang="en-US" sz="1400" b="1" smtClean="0">
              <a:solidFill>
                <a:srgbClr val="A11D26"/>
              </a:solidFill>
              <a:cs typeface="Calibri" panose="020F0502020204030204" pitchFamily="34" charset="0"/>
            </a:endParaRPr>
          </a:p>
        </p:txBody>
      </p:sp>
      <p:pic>
        <p:nvPicPr>
          <p:cNvPr id="7" name="Picture 4"/>
          <p:cNvPicPr>
            <a:picLocks noChangeAspect="1"/>
          </p:cNvPicPr>
          <p:nvPr userDrawn="1"/>
        </p:nvPicPr>
        <p:blipFill>
          <a:blip r:embed="rId3">
            <a:extLst>
              <a:ext uri="{28A0092B-C50C-407E-A947-70E740481C1C}">
                <a14:useLocalDpi xmlns:a14="http://schemas.microsoft.com/office/drawing/2010/main" val="0"/>
              </a:ext>
            </a:extLst>
          </a:blip>
          <a:srcRect t="-2" r="19321" b="10291"/>
          <a:stretch>
            <a:fillRect/>
          </a:stretch>
        </p:blipFill>
        <p:spPr bwMode="auto">
          <a:xfrm>
            <a:off x="10385425" y="6021388"/>
            <a:ext cx="11049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9"/>
          <p:cNvSpPr>
            <a:spLocks noGrp="1"/>
          </p:cNvSpPr>
          <p:nvPr>
            <p:ph type="body" sz="quarter" idx="11"/>
          </p:nvPr>
        </p:nvSpPr>
        <p:spPr>
          <a:xfrm>
            <a:off x="957242" y="2418505"/>
            <a:ext cx="10246088" cy="1325563"/>
          </a:xfrm>
          <a:prstGeom prst="rect">
            <a:avLst/>
          </a:prstGeom>
        </p:spPr>
        <p:txBody>
          <a:bodyPr/>
          <a:lstStyle>
            <a:lvl1pPr marL="0" indent="0">
              <a:buNone/>
              <a:defRPr sz="2800" b="0" i="0">
                <a:solidFill>
                  <a:srgbClr val="414042"/>
                </a:solidFill>
                <a:latin typeface="Calibri Light" panose="020F0302020204030204" pitchFamily="34" charset="0"/>
                <a:cs typeface="Calibri Light" panose="020F03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13" name="Title 12"/>
          <p:cNvSpPr>
            <a:spLocks noGrp="1"/>
          </p:cNvSpPr>
          <p:nvPr>
            <p:ph type="title"/>
          </p:nvPr>
        </p:nvSpPr>
        <p:spPr>
          <a:xfrm>
            <a:off x="942372" y="909136"/>
            <a:ext cx="10260958" cy="1325563"/>
          </a:xfrm>
          <a:prstGeom prst="rect">
            <a:avLst/>
          </a:prstGeom>
        </p:spPr>
        <p:txBody>
          <a:bodyPr/>
          <a:lstStyle>
            <a:lvl1pPr>
              <a:defRPr sz="5400">
                <a:solidFill>
                  <a:srgbClr val="F4753D"/>
                </a:solidFill>
              </a:defRPr>
            </a:lvl1pPr>
          </a:lstStyle>
          <a:p>
            <a:r>
              <a:rPr lang="en-US"/>
              <a:t>Click to edit Master title style</a:t>
            </a:r>
            <a:endParaRPr lang="en-US" dirty="0"/>
          </a:p>
        </p:txBody>
      </p:sp>
      <p:sp>
        <p:nvSpPr>
          <p:cNvPr id="14" name="Text Placeholder 9"/>
          <p:cNvSpPr>
            <a:spLocks noGrp="1"/>
          </p:cNvSpPr>
          <p:nvPr>
            <p:ph type="body" sz="quarter" idx="12"/>
          </p:nvPr>
        </p:nvSpPr>
        <p:spPr>
          <a:xfrm>
            <a:off x="957242" y="3759698"/>
            <a:ext cx="10246088" cy="1551612"/>
          </a:xfrm>
          <a:prstGeom prst="rect">
            <a:avLst/>
          </a:prstGeom>
        </p:spPr>
        <p:txBody>
          <a:bodyPr/>
          <a:lstStyle>
            <a:lvl1pPr marL="514350" indent="-514350">
              <a:lnSpc>
                <a:spcPts val="2760"/>
              </a:lnSpc>
              <a:buClr>
                <a:srgbClr val="F4753D"/>
              </a:buClr>
              <a:buFont typeface="Arial" panose="020B0604020202020204" pitchFamily="34" charset="0"/>
              <a:buChar char="•"/>
              <a:defRPr sz="2800" b="0" i="0">
                <a:solidFill>
                  <a:srgbClr val="414042"/>
                </a:solidFill>
                <a:latin typeface="Calibri Light" panose="020F0302020204030204" pitchFamily="34" charset="0"/>
                <a:cs typeface="Calibri Light" panose="020F03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52216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EB89-15A1-1D11-2B9E-4D9E1D200DC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42252B4-28EE-4E9D-2F89-D3C1D30B4C7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04A0ACD-265A-193D-E332-354C8D3275C6}"/>
              </a:ext>
            </a:extLst>
          </p:cNvPr>
          <p:cNvSpPr>
            <a:spLocks noGrp="1"/>
          </p:cNvSpPr>
          <p:nvPr>
            <p:ph type="dt" sz="half" idx="10"/>
          </p:nvPr>
        </p:nvSpPr>
        <p:spPr/>
        <p:txBody>
          <a:bodyPr/>
          <a:lstStyle/>
          <a:p>
            <a:fld id="{37354D99-02F8-4749-84FE-1EF68D2F67EC}" type="datetimeFigureOut">
              <a:rPr lang="en-US" smtClean="0"/>
              <a:t>5/27/2022</a:t>
            </a:fld>
            <a:endParaRPr lang="en-US"/>
          </a:p>
        </p:txBody>
      </p:sp>
      <p:sp>
        <p:nvSpPr>
          <p:cNvPr id="5" name="Footer Placeholder 4">
            <a:extLst>
              <a:ext uri="{FF2B5EF4-FFF2-40B4-BE49-F238E27FC236}">
                <a16:creationId xmlns:a16="http://schemas.microsoft.com/office/drawing/2014/main" id="{D4E653CF-3B34-BFA8-80F3-1CFB7AFA19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E1FBED-C00B-8905-C69C-E9F7F65957FD}"/>
              </a:ext>
            </a:extLst>
          </p:cNvPr>
          <p:cNvSpPr>
            <a:spLocks noGrp="1"/>
          </p:cNvSpPr>
          <p:nvPr>
            <p:ph type="sldNum" sz="quarter" idx="12"/>
          </p:nvPr>
        </p:nvSpPr>
        <p:spPr/>
        <p:txBody>
          <a:bodyPr/>
          <a:lstStyle/>
          <a:p>
            <a:fld id="{F2CC68E9-28C4-5244-B87A-996D79381563}" type="slidenum">
              <a:rPr lang="en-US" smtClean="0"/>
              <a:t>‹#›</a:t>
            </a:fld>
            <a:endParaRPr lang="en-US"/>
          </a:p>
        </p:txBody>
      </p:sp>
    </p:spTree>
    <p:extLst>
      <p:ext uri="{BB962C8B-B14F-4D97-AF65-F5344CB8AC3E}">
        <p14:creationId xmlns:p14="http://schemas.microsoft.com/office/powerpoint/2010/main" val="3666961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7BA54-641F-9C12-C29C-5CAE4F81801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44D389B-8DA0-E0A8-B45E-FECD286E45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47CA15D-1FA6-0081-40CC-2592E6A957CB}"/>
              </a:ext>
            </a:extLst>
          </p:cNvPr>
          <p:cNvSpPr>
            <a:spLocks noGrp="1"/>
          </p:cNvSpPr>
          <p:nvPr>
            <p:ph type="dt" sz="half" idx="10"/>
          </p:nvPr>
        </p:nvSpPr>
        <p:spPr/>
        <p:txBody>
          <a:bodyPr/>
          <a:lstStyle/>
          <a:p>
            <a:fld id="{37354D99-02F8-4749-84FE-1EF68D2F67EC}" type="datetimeFigureOut">
              <a:rPr lang="en-US" smtClean="0"/>
              <a:t>5/27/2022</a:t>
            </a:fld>
            <a:endParaRPr lang="en-US"/>
          </a:p>
        </p:txBody>
      </p:sp>
      <p:sp>
        <p:nvSpPr>
          <p:cNvPr id="5" name="Footer Placeholder 4">
            <a:extLst>
              <a:ext uri="{FF2B5EF4-FFF2-40B4-BE49-F238E27FC236}">
                <a16:creationId xmlns:a16="http://schemas.microsoft.com/office/drawing/2014/main" id="{48DCB659-E0DB-07DF-5172-B1BE5E14C0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F33455-92A0-B832-95C5-8706BE15BE2F}"/>
              </a:ext>
            </a:extLst>
          </p:cNvPr>
          <p:cNvSpPr>
            <a:spLocks noGrp="1"/>
          </p:cNvSpPr>
          <p:nvPr>
            <p:ph type="sldNum" sz="quarter" idx="12"/>
          </p:nvPr>
        </p:nvSpPr>
        <p:spPr/>
        <p:txBody>
          <a:bodyPr/>
          <a:lstStyle/>
          <a:p>
            <a:fld id="{F2CC68E9-28C4-5244-B87A-996D79381563}" type="slidenum">
              <a:rPr lang="en-US" smtClean="0"/>
              <a:t>‹#›</a:t>
            </a:fld>
            <a:endParaRPr lang="en-US"/>
          </a:p>
        </p:txBody>
      </p:sp>
    </p:spTree>
    <p:extLst>
      <p:ext uri="{BB962C8B-B14F-4D97-AF65-F5344CB8AC3E}">
        <p14:creationId xmlns:p14="http://schemas.microsoft.com/office/powerpoint/2010/main" val="2887874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8D3DC-CE2E-5BB7-3613-CC59AC7D2F4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11798BB-1292-A438-1C2D-B238783A4A0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F0B93BF-1FB2-C533-92F3-9D600B007EA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43B242A-94FB-993F-D76A-EAD8E22C5D4C}"/>
              </a:ext>
            </a:extLst>
          </p:cNvPr>
          <p:cNvSpPr>
            <a:spLocks noGrp="1"/>
          </p:cNvSpPr>
          <p:nvPr>
            <p:ph type="dt" sz="half" idx="10"/>
          </p:nvPr>
        </p:nvSpPr>
        <p:spPr/>
        <p:txBody>
          <a:bodyPr/>
          <a:lstStyle/>
          <a:p>
            <a:fld id="{37354D99-02F8-4749-84FE-1EF68D2F67EC}" type="datetimeFigureOut">
              <a:rPr lang="en-US" smtClean="0"/>
              <a:t>5/27/2022</a:t>
            </a:fld>
            <a:endParaRPr lang="en-US"/>
          </a:p>
        </p:txBody>
      </p:sp>
      <p:sp>
        <p:nvSpPr>
          <p:cNvPr id="6" name="Footer Placeholder 5">
            <a:extLst>
              <a:ext uri="{FF2B5EF4-FFF2-40B4-BE49-F238E27FC236}">
                <a16:creationId xmlns:a16="http://schemas.microsoft.com/office/drawing/2014/main" id="{AC08E04C-CB31-D85D-7DD9-1DE183AF46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91926C-885A-A25E-8E48-4A6CB5E4AA6B}"/>
              </a:ext>
            </a:extLst>
          </p:cNvPr>
          <p:cNvSpPr>
            <a:spLocks noGrp="1"/>
          </p:cNvSpPr>
          <p:nvPr>
            <p:ph type="sldNum" sz="quarter" idx="12"/>
          </p:nvPr>
        </p:nvSpPr>
        <p:spPr/>
        <p:txBody>
          <a:bodyPr/>
          <a:lstStyle/>
          <a:p>
            <a:fld id="{F2CC68E9-28C4-5244-B87A-996D79381563}" type="slidenum">
              <a:rPr lang="en-US" smtClean="0"/>
              <a:t>‹#›</a:t>
            </a:fld>
            <a:endParaRPr lang="en-US"/>
          </a:p>
        </p:txBody>
      </p:sp>
    </p:spTree>
    <p:extLst>
      <p:ext uri="{BB962C8B-B14F-4D97-AF65-F5344CB8AC3E}">
        <p14:creationId xmlns:p14="http://schemas.microsoft.com/office/powerpoint/2010/main" val="1442228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A1908-44C8-111C-F4F7-2721AA77748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024EB4D-407B-E376-20C3-3D45806B95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6F2B4D5-0190-FDE4-381E-8B41F59B797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75EE35A-765A-F752-B0A6-1A1DF5B01C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DA1EF62-E085-0FEC-1976-591EF2F082A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9E7605B-77EE-CF41-8585-3E03819B55B5}"/>
              </a:ext>
            </a:extLst>
          </p:cNvPr>
          <p:cNvSpPr>
            <a:spLocks noGrp="1"/>
          </p:cNvSpPr>
          <p:nvPr>
            <p:ph type="dt" sz="half" idx="10"/>
          </p:nvPr>
        </p:nvSpPr>
        <p:spPr/>
        <p:txBody>
          <a:bodyPr/>
          <a:lstStyle/>
          <a:p>
            <a:fld id="{37354D99-02F8-4749-84FE-1EF68D2F67EC}" type="datetimeFigureOut">
              <a:rPr lang="en-US" smtClean="0"/>
              <a:t>5/27/2022</a:t>
            </a:fld>
            <a:endParaRPr lang="en-US"/>
          </a:p>
        </p:txBody>
      </p:sp>
      <p:sp>
        <p:nvSpPr>
          <p:cNvPr id="8" name="Footer Placeholder 7">
            <a:extLst>
              <a:ext uri="{FF2B5EF4-FFF2-40B4-BE49-F238E27FC236}">
                <a16:creationId xmlns:a16="http://schemas.microsoft.com/office/drawing/2014/main" id="{E3A43416-DC09-866A-7E01-5EE157FF04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CCE5D9-D44C-1E2B-467C-CEB90121ABFD}"/>
              </a:ext>
            </a:extLst>
          </p:cNvPr>
          <p:cNvSpPr>
            <a:spLocks noGrp="1"/>
          </p:cNvSpPr>
          <p:nvPr>
            <p:ph type="sldNum" sz="quarter" idx="12"/>
          </p:nvPr>
        </p:nvSpPr>
        <p:spPr/>
        <p:txBody>
          <a:bodyPr/>
          <a:lstStyle/>
          <a:p>
            <a:fld id="{F2CC68E9-28C4-5244-B87A-996D79381563}" type="slidenum">
              <a:rPr lang="en-US" smtClean="0"/>
              <a:t>‹#›</a:t>
            </a:fld>
            <a:endParaRPr lang="en-US"/>
          </a:p>
        </p:txBody>
      </p:sp>
    </p:spTree>
    <p:extLst>
      <p:ext uri="{BB962C8B-B14F-4D97-AF65-F5344CB8AC3E}">
        <p14:creationId xmlns:p14="http://schemas.microsoft.com/office/powerpoint/2010/main" val="69687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39834-50A0-6D73-C9DB-8D06FDD19BD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4B27749-DAB2-CED9-6140-A3B00B5A1C5E}"/>
              </a:ext>
            </a:extLst>
          </p:cNvPr>
          <p:cNvSpPr>
            <a:spLocks noGrp="1"/>
          </p:cNvSpPr>
          <p:nvPr>
            <p:ph type="dt" sz="half" idx="10"/>
          </p:nvPr>
        </p:nvSpPr>
        <p:spPr/>
        <p:txBody>
          <a:bodyPr/>
          <a:lstStyle/>
          <a:p>
            <a:fld id="{37354D99-02F8-4749-84FE-1EF68D2F67EC}" type="datetimeFigureOut">
              <a:rPr lang="en-US" smtClean="0"/>
              <a:t>5/27/2022</a:t>
            </a:fld>
            <a:endParaRPr lang="en-US"/>
          </a:p>
        </p:txBody>
      </p:sp>
      <p:sp>
        <p:nvSpPr>
          <p:cNvPr id="4" name="Footer Placeholder 3">
            <a:extLst>
              <a:ext uri="{FF2B5EF4-FFF2-40B4-BE49-F238E27FC236}">
                <a16:creationId xmlns:a16="http://schemas.microsoft.com/office/drawing/2014/main" id="{26DA4C1E-5405-8EB7-D8D9-196B461CA6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5A7A22-33A8-0341-0954-C26D921B7DE9}"/>
              </a:ext>
            </a:extLst>
          </p:cNvPr>
          <p:cNvSpPr>
            <a:spLocks noGrp="1"/>
          </p:cNvSpPr>
          <p:nvPr>
            <p:ph type="sldNum" sz="quarter" idx="12"/>
          </p:nvPr>
        </p:nvSpPr>
        <p:spPr/>
        <p:txBody>
          <a:bodyPr/>
          <a:lstStyle/>
          <a:p>
            <a:fld id="{F2CC68E9-28C4-5244-B87A-996D79381563}" type="slidenum">
              <a:rPr lang="en-US" smtClean="0"/>
              <a:t>‹#›</a:t>
            </a:fld>
            <a:endParaRPr lang="en-US"/>
          </a:p>
        </p:txBody>
      </p:sp>
    </p:spTree>
    <p:extLst>
      <p:ext uri="{BB962C8B-B14F-4D97-AF65-F5344CB8AC3E}">
        <p14:creationId xmlns:p14="http://schemas.microsoft.com/office/powerpoint/2010/main" val="3357014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289DE3-5C97-CF65-E7F9-986C2932AEE9}"/>
              </a:ext>
            </a:extLst>
          </p:cNvPr>
          <p:cNvSpPr>
            <a:spLocks noGrp="1"/>
          </p:cNvSpPr>
          <p:nvPr>
            <p:ph type="dt" sz="half" idx="10"/>
          </p:nvPr>
        </p:nvSpPr>
        <p:spPr/>
        <p:txBody>
          <a:bodyPr/>
          <a:lstStyle/>
          <a:p>
            <a:fld id="{37354D99-02F8-4749-84FE-1EF68D2F67EC}" type="datetimeFigureOut">
              <a:rPr lang="en-US" smtClean="0"/>
              <a:t>5/27/2022</a:t>
            </a:fld>
            <a:endParaRPr lang="en-US"/>
          </a:p>
        </p:txBody>
      </p:sp>
      <p:sp>
        <p:nvSpPr>
          <p:cNvPr id="3" name="Footer Placeholder 2">
            <a:extLst>
              <a:ext uri="{FF2B5EF4-FFF2-40B4-BE49-F238E27FC236}">
                <a16:creationId xmlns:a16="http://schemas.microsoft.com/office/drawing/2014/main" id="{F647FB28-1AB5-B24A-706D-F63DEEEA6E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913849-B9AC-5FFF-CBEF-6E681A27D6B5}"/>
              </a:ext>
            </a:extLst>
          </p:cNvPr>
          <p:cNvSpPr>
            <a:spLocks noGrp="1"/>
          </p:cNvSpPr>
          <p:nvPr>
            <p:ph type="sldNum" sz="quarter" idx="12"/>
          </p:nvPr>
        </p:nvSpPr>
        <p:spPr/>
        <p:txBody>
          <a:bodyPr/>
          <a:lstStyle/>
          <a:p>
            <a:fld id="{F2CC68E9-28C4-5244-B87A-996D79381563}" type="slidenum">
              <a:rPr lang="en-US" smtClean="0"/>
              <a:t>‹#›</a:t>
            </a:fld>
            <a:endParaRPr lang="en-US"/>
          </a:p>
        </p:txBody>
      </p:sp>
    </p:spTree>
    <p:extLst>
      <p:ext uri="{BB962C8B-B14F-4D97-AF65-F5344CB8AC3E}">
        <p14:creationId xmlns:p14="http://schemas.microsoft.com/office/powerpoint/2010/main" val="3785937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295D9-A9EC-FCB7-C69D-AB668D2A206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7978918-CFFA-D1C0-CD11-491534AF6C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5D28B44-2A81-9859-816F-0661D45B1B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A37C0A1-424C-92EF-6600-9F847C9069C3}"/>
              </a:ext>
            </a:extLst>
          </p:cNvPr>
          <p:cNvSpPr>
            <a:spLocks noGrp="1"/>
          </p:cNvSpPr>
          <p:nvPr>
            <p:ph type="dt" sz="half" idx="10"/>
          </p:nvPr>
        </p:nvSpPr>
        <p:spPr/>
        <p:txBody>
          <a:bodyPr/>
          <a:lstStyle/>
          <a:p>
            <a:fld id="{37354D99-02F8-4749-84FE-1EF68D2F67EC}" type="datetimeFigureOut">
              <a:rPr lang="en-US" smtClean="0"/>
              <a:t>5/27/2022</a:t>
            </a:fld>
            <a:endParaRPr lang="en-US"/>
          </a:p>
        </p:txBody>
      </p:sp>
      <p:sp>
        <p:nvSpPr>
          <p:cNvPr id="6" name="Footer Placeholder 5">
            <a:extLst>
              <a:ext uri="{FF2B5EF4-FFF2-40B4-BE49-F238E27FC236}">
                <a16:creationId xmlns:a16="http://schemas.microsoft.com/office/drawing/2014/main" id="{C83A11A2-D625-2DD3-6225-35601D5745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058806-EAA3-03F2-04EA-1D553F900F68}"/>
              </a:ext>
            </a:extLst>
          </p:cNvPr>
          <p:cNvSpPr>
            <a:spLocks noGrp="1"/>
          </p:cNvSpPr>
          <p:nvPr>
            <p:ph type="sldNum" sz="quarter" idx="12"/>
          </p:nvPr>
        </p:nvSpPr>
        <p:spPr/>
        <p:txBody>
          <a:bodyPr/>
          <a:lstStyle/>
          <a:p>
            <a:fld id="{F2CC68E9-28C4-5244-B87A-996D79381563}" type="slidenum">
              <a:rPr lang="en-US" smtClean="0"/>
              <a:t>‹#›</a:t>
            </a:fld>
            <a:endParaRPr lang="en-US"/>
          </a:p>
        </p:txBody>
      </p:sp>
    </p:spTree>
    <p:extLst>
      <p:ext uri="{BB962C8B-B14F-4D97-AF65-F5344CB8AC3E}">
        <p14:creationId xmlns:p14="http://schemas.microsoft.com/office/powerpoint/2010/main" val="16081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6ABC5-FAA1-B3EC-DF8E-800D0DD78C1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FEB2D9A-5592-C59D-4B0F-F61E8C3369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52042B-A72A-19A4-2A32-726EFD605E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C80D9D7-2009-1174-0CB0-1824810C87EA}"/>
              </a:ext>
            </a:extLst>
          </p:cNvPr>
          <p:cNvSpPr>
            <a:spLocks noGrp="1"/>
          </p:cNvSpPr>
          <p:nvPr>
            <p:ph type="dt" sz="half" idx="10"/>
          </p:nvPr>
        </p:nvSpPr>
        <p:spPr/>
        <p:txBody>
          <a:bodyPr/>
          <a:lstStyle/>
          <a:p>
            <a:fld id="{37354D99-02F8-4749-84FE-1EF68D2F67EC}" type="datetimeFigureOut">
              <a:rPr lang="en-US" smtClean="0"/>
              <a:t>5/27/2022</a:t>
            </a:fld>
            <a:endParaRPr lang="en-US"/>
          </a:p>
        </p:txBody>
      </p:sp>
      <p:sp>
        <p:nvSpPr>
          <p:cNvPr id="6" name="Footer Placeholder 5">
            <a:extLst>
              <a:ext uri="{FF2B5EF4-FFF2-40B4-BE49-F238E27FC236}">
                <a16:creationId xmlns:a16="http://schemas.microsoft.com/office/drawing/2014/main" id="{4942142E-0C30-2E47-3504-A90429B753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71C09B-F77D-584C-1AA6-C49D3C499205}"/>
              </a:ext>
            </a:extLst>
          </p:cNvPr>
          <p:cNvSpPr>
            <a:spLocks noGrp="1"/>
          </p:cNvSpPr>
          <p:nvPr>
            <p:ph type="sldNum" sz="quarter" idx="12"/>
          </p:nvPr>
        </p:nvSpPr>
        <p:spPr/>
        <p:txBody>
          <a:bodyPr/>
          <a:lstStyle/>
          <a:p>
            <a:fld id="{F2CC68E9-28C4-5244-B87A-996D79381563}" type="slidenum">
              <a:rPr lang="en-US" smtClean="0"/>
              <a:t>‹#›</a:t>
            </a:fld>
            <a:endParaRPr lang="en-US"/>
          </a:p>
        </p:txBody>
      </p:sp>
    </p:spTree>
    <p:extLst>
      <p:ext uri="{BB962C8B-B14F-4D97-AF65-F5344CB8AC3E}">
        <p14:creationId xmlns:p14="http://schemas.microsoft.com/office/powerpoint/2010/main" val="399590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AEEB3D-E21F-DA63-EA95-713E9AB0B6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C2AEDB3-7520-D466-C771-F8FF401668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1B57CA8-1763-3027-BDC6-8F2FCC84DE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354D99-02F8-4749-84FE-1EF68D2F67EC}" type="datetimeFigureOut">
              <a:rPr lang="en-US" smtClean="0"/>
              <a:t>5/27/2022</a:t>
            </a:fld>
            <a:endParaRPr lang="en-US"/>
          </a:p>
        </p:txBody>
      </p:sp>
      <p:sp>
        <p:nvSpPr>
          <p:cNvPr id="5" name="Footer Placeholder 4">
            <a:extLst>
              <a:ext uri="{FF2B5EF4-FFF2-40B4-BE49-F238E27FC236}">
                <a16:creationId xmlns:a16="http://schemas.microsoft.com/office/drawing/2014/main" id="{C721165A-0BE9-6F3A-F778-C1CC1A0DBD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CBCEEA-D890-0480-5051-9105DDEEA9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CC68E9-28C4-5244-B87A-996D79381563}" type="slidenum">
              <a:rPr lang="en-US" smtClean="0"/>
              <a:t>‹#›</a:t>
            </a:fld>
            <a:endParaRPr lang="en-US"/>
          </a:p>
        </p:txBody>
      </p:sp>
    </p:spTree>
    <p:extLst>
      <p:ext uri="{BB962C8B-B14F-4D97-AF65-F5344CB8AC3E}">
        <p14:creationId xmlns:p14="http://schemas.microsoft.com/office/powerpoint/2010/main" val="986027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www.austlii.edu.au/cgi-bin/viewdoc/au/legis/cth/consol_act/fla1975114/s74.html" TargetMode="External"/><Relationship Id="rId2" Type="http://schemas.openxmlformats.org/officeDocument/2006/relationships/hyperlink" Target="http://www.austlii.edu.au/cgi-bin/viewdoc/au/legis/cth/consol_act/fla1975114/s79.html" TargetMode="External"/><Relationship Id="rId1" Type="http://schemas.openxmlformats.org/officeDocument/2006/relationships/slideLayout" Target="../slideLayouts/slideLayout13.xml"/><Relationship Id="rId4" Type="http://schemas.openxmlformats.org/officeDocument/2006/relationships/hyperlink" Target="http://www.austlii.edu.au/cgi-bin/viewdoc/au/legis/cth/consol_act/fla1975114/"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1709B38-6ECA-623D-8D63-97D98C41693E}"/>
              </a:ext>
            </a:extLst>
          </p:cNvPr>
          <p:cNvSpPr>
            <a:spLocks noGrp="1"/>
          </p:cNvSpPr>
          <p:nvPr>
            <p:ph type="ctrTitle"/>
          </p:nvPr>
        </p:nvSpPr>
        <p:spPr>
          <a:xfrm>
            <a:off x="1524003" y="1999615"/>
            <a:ext cx="9144000" cy="2764028"/>
          </a:xfrm>
        </p:spPr>
        <p:txBody>
          <a:bodyPr anchor="ctr">
            <a:normAutofit/>
          </a:bodyPr>
          <a:lstStyle/>
          <a:p>
            <a:r>
              <a:rPr lang="en-US" sz="7200"/>
              <a:t>Workshop:  property and financial settlement</a:t>
            </a:r>
          </a:p>
        </p:txBody>
      </p:sp>
      <p:sp>
        <p:nvSpPr>
          <p:cNvPr id="3" name="Subtitle 2">
            <a:extLst>
              <a:ext uri="{FF2B5EF4-FFF2-40B4-BE49-F238E27FC236}">
                <a16:creationId xmlns:a16="http://schemas.microsoft.com/office/drawing/2014/main" id="{8479DA5F-046B-03D8-4F28-1F325527C72B}"/>
              </a:ext>
            </a:extLst>
          </p:cNvPr>
          <p:cNvSpPr>
            <a:spLocks noGrp="1"/>
          </p:cNvSpPr>
          <p:nvPr>
            <p:ph type="subTitle" idx="1"/>
          </p:nvPr>
        </p:nvSpPr>
        <p:spPr>
          <a:xfrm>
            <a:off x="1966912" y="5645150"/>
            <a:ext cx="8258176" cy="631825"/>
          </a:xfrm>
        </p:spPr>
        <p:txBody>
          <a:bodyPr anchor="ctr">
            <a:normAutofit/>
          </a:bodyPr>
          <a:lstStyle/>
          <a:p>
            <a:r>
              <a:rPr lang="en-US" sz="1500"/>
              <a:t>His Honour Judge Bowrey </a:t>
            </a:r>
          </a:p>
          <a:p>
            <a:r>
              <a:rPr lang="en-US" sz="1500"/>
              <a:t>Michael Fellows, barrister</a:t>
            </a: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6198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Placeholder 1"/>
          <p:cNvSpPr>
            <a:spLocks noGrp="1"/>
          </p:cNvSpPr>
          <p:nvPr>
            <p:ph type="body" sz="quarter" idx="12"/>
          </p:nvPr>
        </p:nvSpPr>
        <p:spPr bwMode="auto">
          <a:xfrm>
            <a:off x="1357313" y="2640013"/>
            <a:ext cx="9510712" cy="788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r>
              <a:rPr lang="en-AU" altLang="en-US" sz="5400" b="1" smtClean="0"/>
              <a:t>Property and Financial Settlement</a:t>
            </a:r>
          </a:p>
        </p:txBody>
      </p:sp>
      <p:sp>
        <p:nvSpPr>
          <p:cNvPr id="7171" name="Text Placeholder 1"/>
          <p:cNvSpPr txBox="1">
            <a:spLocks/>
          </p:cNvSpPr>
          <p:nvPr/>
        </p:nvSpPr>
        <p:spPr bwMode="auto">
          <a:xfrm>
            <a:off x="2168525" y="3709988"/>
            <a:ext cx="7886700"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90000"/>
              </a:lnSpc>
              <a:spcBef>
                <a:spcPts val="1000"/>
              </a:spcBef>
              <a:buFont typeface="Arial" panose="020B0604020202020204" pitchFamily="34" charset="0"/>
              <a:buNone/>
            </a:pPr>
            <a:r>
              <a:rPr lang="en-AU" altLang="en-US" sz="2800">
                <a:solidFill>
                  <a:srgbClr val="E8E8E3"/>
                </a:solidFill>
                <a:latin typeface="Calibri Light" panose="020F0302020204030204" pitchFamily="34" charset="0"/>
                <a:cs typeface="Calibri Light" panose="020F0302020204030204" pitchFamily="34" charset="0"/>
              </a:rPr>
              <a:t>Presented by Judge Bowrey and Michael Fellows</a:t>
            </a:r>
          </a:p>
        </p:txBody>
      </p:sp>
      <p:sp>
        <p:nvSpPr>
          <p:cNvPr id="7172" name="TextBox 1"/>
          <p:cNvSpPr txBox="1">
            <a:spLocks noChangeArrowheads="1"/>
          </p:cNvSpPr>
          <p:nvPr/>
        </p:nvSpPr>
        <p:spPr bwMode="auto">
          <a:xfrm>
            <a:off x="3365500" y="5838825"/>
            <a:ext cx="5029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AU" altLang="en-US">
                <a:solidFill>
                  <a:schemeClr val="bg1"/>
                </a:solidFill>
              </a:rPr>
              <a:t>Material provided by the Family Law Section</a:t>
            </a:r>
          </a:p>
        </p:txBody>
      </p:sp>
    </p:spTree>
    <p:extLst>
      <p:ext uri="{BB962C8B-B14F-4D97-AF65-F5344CB8AC3E}">
        <p14:creationId xmlns:p14="http://schemas.microsoft.com/office/powerpoint/2010/main" val="2952903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Placeholder 1"/>
          <p:cNvSpPr>
            <a:spLocks noGrp="1"/>
          </p:cNvSpPr>
          <p:nvPr>
            <p:ph type="body" sz="quarter" idx="12"/>
          </p:nvPr>
        </p:nvSpPr>
        <p:spPr bwMode="auto">
          <a:xfrm>
            <a:off x="2152650" y="2601913"/>
            <a:ext cx="7886700" cy="1255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4400" b="1" i="1" smtClean="0"/>
              <a:t>Daily &amp; Daily </a:t>
            </a:r>
            <a:r>
              <a:rPr lang="en-AU" altLang="en-US" sz="4400" b="1" smtClean="0"/>
              <a:t>[2020] FamCA 486</a:t>
            </a:r>
            <a:endParaRPr lang="en-AU" altLang="en-US" sz="4400" smtClean="0"/>
          </a:p>
        </p:txBody>
      </p:sp>
    </p:spTree>
    <p:extLst>
      <p:ext uri="{BB962C8B-B14F-4D97-AF65-F5344CB8AC3E}">
        <p14:creationId xmlns:p14="http://schemas.microsoft.com/office/powerpoint/2010/main" val="11965482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title"/>
          </p:nvPr>
        </p:nvSpPr>
        <p:spPr bwMode="auto">
          <a:xfrm>
            <a:off x="942975" y="909638"/>
            <a:ext cx="10260013" cy="661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3200" b="1" i="1" smtClean="0"/>
              <a:t>Daily &amp; Daily </a:t>
            </a:r>
            <a:r>
              <a:rPr lang="en-AU" altLang="en-US" sz="3200" b="1" smtClean="0"/>
              <a:t>[2020] FamCA 486</a:t>
            </a:r>
            <a:endParaRPr lang="en-AU" altLang="en-US" sz="3200" smtClean="0"/>
          </a:p>
        </p:txBody>
      </p:sp>
      <p:sp>
        <p:nvSpPr>
          <p:cNvPr id="82947" name="Text Placeholder 3"/>
          <p:cNvSpPr>
            <a:spLocks noGrp="1"/>
          </p:cNvSpPr>
          <p:nvPr>
            <p:ph type="body" sz="quarter" idx="12"/>
          </p:nvPr>
        </p:nvSpPr>
        <p:spPr bwMode="auto">
          <a:xfrm>
            <a:off x="957263" y="1571625"/>
            <a:ext cx="10245725" cy="4665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2763"/>
              </a:lnSpc>
            </a:pPr>
            <a:r>
              <a:rPr lang="en-AU" altLang="en-US" b="1" smtClean="0"/>
              <a:t>Cohabitation 1997, separation 1999 – 2001, DOM 2005, DOS September 2018.</a:t>
            </a:r>
          </a:p>
          <a:p>
            <a:pPr>
              <a:lnSpc>
                <a:spcPts val="2763"/>
              </a:lnSpc>
            </a:pPr>
            <a:r>
              <a:rPr lang="en-AU" altLang="en-US" b="1" smtClean="0"/>
              <a:t>Two children 2006 and 2009.</a:t>
            </a:r>
          </a:p>
          <a:p>
            <a:pPr>
              <a:lnSpc>
                <a:spcPts val="2763"/>
              </a:lnSpc>
            </a:pPr>
            <a:r>
              <a:rPr lang="en-AU" altLang="en-US" b="1" smtClean="0"/>
              <a:t>2002 – in anticipation of marriage and 2003 husband has BFA drafted.</a:t>
            </a:r>
          </a:p>
          <a:p>
            <a:pPr>
              <a:lnSpc>
                <a:spcPts val="2763"/>
              </a:lnSpc>
            </a:pPr>
            <a:r>
              <a:rPr lang="en-AU" altLang="en-US" b="1" smtClean="0"/>
              <a:t>Husband signs, wife does not.</a:t>
            </a:r>
          </a:p>
          <a:p>
            <a:pPr>
              <a:lnSpc>
                <a:spcPts val="2763"/>
              </a:lnSpc>
            </a:pPr>
            <a:endParaRPr lang="en-AU" altLang="en-US" b="1" smtClean="0"/>
          </a:p>
        </p:txBody>
      </p:sp>
    </p:spTree>
    <p:extLst>
      <p:ext uri="{BB962C8B-B14F-4D97-AF65-F5344CB8AC3E}">
        <p14:creationId xmlns:p14="http://schemas.microsoft.com/office/powerpoint/2010/main" val="20420008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9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9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9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p:cNvSpPr>
          <p:nvPr>
            <p:ph type="title"/>
          </p:nvPr>
        </p:nvSpPr>
        <p:spPr bwMode="auto">
          <a:xfrm>
            <a:off x="942975" y="909638"/>
            <a:ext cx="10260013" cy="661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3200" b="1" i="1" smtClean="0"/>
              <a:t>Daily &amp; Daily </a:t>
            </a:r>
            <a:r>
              <a:rPr lang="en-AU" altLang="en-US" sz="3200" b="1" smtClean="0"/>
              <a:t>[2020] FamCA 486</a:t>
            </a:r>
            <a:endParaRPr lang="en-AU" altLang="en-US" sz="3200" smtClean="0"/>
          </a:p>
        </p:txBody>
      </p:sp>
      <p:sp>
        <p:nvSpPr>
          <p:cNvPr id="82947" name="Text Placeholder 3"/>
          <p:cNvSpPr>
            <a:spLocks noGrp="1"/>
          </p:cNvSpPr>
          <p:nvPr>
            <p:ph type="body" sz="quarter" idx="12"/>
          </p:nvPr>
        </p:nvSpPr>
        <p:spPr bwMode="auto">
          <a:xfrm>
            <a:off x="957263" y="1571625"/>
            <a:ext cx="10245725" cy="4665663"/>
          </a:xfrm>
        </p:spPr>
        <p:txBody>
          <a:bodyPr vert="horz" wrap="square" lIns="91440" tIns="45720" rIns="91440" bIns="45720" numCol="1" anchor="t" anchorCtr="0" compatLnSpc="1">
            <a:prstTxWarp prst="textNoShape">
              <a:avLst/>
            </a:prstTxWarp>
          </a:bodyPr>
          <a:lstStyle/>
          <a:p>
            <a:pPr>
              <a:lnSpc>
                <a:spcPts val="2763"/>
              </a:lnSpc>
              <a:defRPr/>
            </a:pPr>
            <a:r>
              <a:rPr lang="en-AU" b="1" dirty="0"/>
              <a:t>2005 – draft went to wife's lawyer.</a:t>
            </a:r>
          </a:p>
          <a:p>
            <a:pPr>
              <a:defRPr/>
            </a:pPr>
            <a:r>
              <a:rPr lang="en-AU" b="1" dirty="0"/>
              <a:t>Wife's lawyer re-drafted (version 2) – back to husband's lawyer.</a:t>
            </a:r>
          </a:p>
          <a:p>
            <a:pPr>
              <a:defRPr/>
            </a:pPr>
            <a:r>
              <a:rPr lang="en-AU" b="1" dirty="0"/>
              <a:t>Further changes by wife's lawyer (version 3) signed by W and lawyer – to husband's lawyer.</a:t>
            </a:r>
          </a:p>
          <a:p>
            <a:pPr>
              <a:defRPr/>
            </a:pPr>
            <a:r>
              <a:rPr lang="en-AU" b="1" dirty="0"/>
              <a:t>Handwritten changes by husband (version 4) – then signed by everyone.</a:t>
            </a:r>
          </a:p>
          <a:p>
            <a:pPr marL="0" indent="0">
              <a:lnSpc>
                <a:spcPts val="2763"/>
              </a:lnSpc>
              <a:buFont typeface="Arial" panose="020B0604020202020204" pitchFamily="34" charset="0"/>
              <a:buNone/>
              <a:defRPr/>
            </a:pPr>
            <a:endParaRPr lang="en-AU" altLang="en-US" b="1" dirty="0"/>
          </a:p>
        </p:txBody>
      </p:sp>
    </p:spTree>
    <p:extLst>
      <p:ext uri="{BB962C8B-B14F-4D97-AF65-F5344CB8AC3E}">
        <p14:creationId xmlns:p14="http://schemas.microsoft.com/office/powerpoint/2010/main" val="16127642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9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9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9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nvPr>
        </p:nvSpPr>
        <p:spPr bwMode="auto">
          <a:xfrm>
            <a:off x="942975" y="909638"/>
            <a:ext cx="10260013" cy="661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3200" b="1" i="1" smtClean="0"/>
              <a:t>Daily &amp; Daily </a:t>
            </a:r>
            <a:r>
              <a:rPr lang="en-AU" altLang="en-US" sz="3200" b="1" smtClean="0"/>
              <a:t>[2020] FamCA 486</a:t>
            </a:r>
            <a:endParaRPr lang="en-AU" altLang="en-US" sz="3200" smtClean="0"/>
          </a:p>
        </p:txBody>
      </p:sp>
      <p:sp>
        <p:nvSpPr>
          <p:cNvPr id="82947" name="Text Placeholder 3"/>
          <p:cNvSpPr>
            <a:spLocks noGrp="1"/>
          </p:cNvSpPr>
          <p:nvPr>
            <p:ph type="body" sz="quarter" idx="12"/>
          </p:nvPr>
        </p:nvSpPr>
        <p:spPr bwMode="auto">
          <a:xfrm>
            <a:off x="957263" y="1571625"/>
            <a:ext cx="10245725" cy="4665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2763"/>
              </a:lnSpc>
            </a:pPr>
            <a:r>
              <a:rPr lang="en-AU" altLang="en-US" b="1" smtClean="0"/>
              <a:t>Berman J summarising history of s 90G etc.</a:t>
            </a:r>
          </a:p>
          <a:p>
            <a:pPr>
              <a:lnSpc>
                <a:spcPts val="2763"/>
              </a:lnSpc>
            </a:pPr>
            <a:r>
              <a:rPr lang="en-AU" altLang="en-US" b="1" smtClean="0"/>
              <a:t>Wife suggested she had not had the required advice about version 3 – rejected.</a:t>
            </a:r>
          </a:p>
          <a:p>
            <a:pPr>
              <a:lnSpc>
                <a:spcPts val="2763"/>
              </a:lnSpc>
            </a:pPr>
            <a:r>
              <a:rPr lang="en-AU" altLang="en-US" b="1" smtClean="0"/>
              <a:t>HH concluded handwritten changes (version 4) so fundamental as to render that document a new agreement.</a:t>
            </a:r>
          </a:p>
          <a:p>
            <a:pPr>
              <a:lnSpc>
                <a:spcPts val="2763"/>
              </a:lnSpc>
            </a:pPr>
            <a:r>
              <a:rPr lang="en-AU" altLang="en-US" b="1" smtClean="0"/>
              <a:t>HH found wife had not received the required advice in relation to version 4.</a:t>
            </a:r>
          </a:p>
          <a:p>
            <a:pPr>
              <a:lnSpc>
                <a:spcPts val="2763"/>
              </a:lnSpc>
            </a:pPr>
            <a:r>
              <a:rPr lang="en-AU" altLang="en-US" b="1" smtClean="0"/>
              <a:t>At this point version 4 not binding.</a:t>
            </a:r>
          </a:p>
          <a:p>
            <a:pPr>
              <a:lnSpc>
                <a:spcPts val="2763"/>
              </a:lnSpc>
            </a:pPr>
            <a:endParaRPr lang="en-AU" altLang="en-US" b="1" smtClean="0"/>
          </a:p>
        </p:txBody>
      </p:sp>
    </p:spTree>
    <p:extLst>
      <p:ext uri="{BB962C8B-B14F-4D97-AF65-F5344CB8AC3E}">
        <p14:creationId xmlns:p14="http://schemas.microsoft.com/office/powerpoint/2010/main" val="33108218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9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9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9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29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bwMode="auto">
          <a:xfrm>
            <a:off x="942975" y="909638"/>
            <a:ext cx="10260013" cy="661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3200" b="1" i="1" smtClean="0"/>
              <a:t>Daily &amp; Daily </a:t>
            </a:r>
            <a:r>
              <a:rPr lang="en-AU" altLang="en-US" sz="3200" b="1" smtClean="0"/>
              <a:t>[2020] FamCA 486</a:t>
            </a:r>
            <a:endParaRPr lang="en-AU" altLang="en-US" sz="3200" smtClean="0"/>
          </a:p>
        </p:txBody>
      </p:sp>
      <p:sp>
        <p:nvSpPr>
          <p:cNvPr id="82947" name="Text Placeholder 3"/>
          <p:cNvSpPr>
            <a:spLocks noGrp="1"/>
          </p:cNvSpPr>
          <p:nvPr>
            <p:ph type="body" sz="quarter" idx="12"/>
          </p:nvPr>
        </p:nvSpPr>
        <p:spPr bwMode="auto">
          <a:xfrm>
            <a:off x="957263" y="1571625"/>
            <a:ext cx="10245725" cy="4665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2763"/>
              </a:lnSpc>
            </a:pPr>
            <a:r>
              <a:rPr lang="en-AU" altLang="en-US" b="1" smtClean="0"/>
              <a:t>Then consideration of s 90GA (1A) - whether unjust and inequitable if agreement not binding – answered yes.</a:t>
            </a:r>
          </a:p>
          <a:p>
            <a:pPr>
              <a:lnSpc>
                <a:spcPts val="2763"/>
              </a:lnSpc>
            </a:pPr>
            <a:r>
              <a:rPr lang="en-AU" altLang="en-US" b="1" smtClean="0"/>
              <a:t>At this point version 4 is binding.</a:t>
            </a:r>
          </a:p>
          <a:p>
            <a:pPr>
              <a:lnSpc>
                <a:spcPts val="2763"/>
              </a:lnSpc>
            </a:pPr>
            <a:r>
              <a:rPr lang="en-AU" altLang="en-US" b="1" smtClean="0"/>
              <a:t>Then consideration of wife's claim under s 90K to set the agreement aside - duress, unconscionability, undue influence.</a:t>
            </a:r>
          </a:p>
          <a:p>
            <a:pPr>
              <a:lnSpc>
                <a:spcPts val="2763"/>
              </a:lnSpc>
            </a:pPr>
            <a:r>
              <a:rPr lang="en-AU" altLang="en-US" b="1" smtClean="0"/>
              <a:t>HH concludes those claims not made out – version 4 not set aside.</a:t>
            </a:r>
          </a:p>
          <a:p>
            <a:pPr>
              <a:lnSpc>
                <a:spcPts val="2763"/>
              </a:lnSpc>
            </a:pPr>
            <a:endParaRPr lang="en-AU" altLang="en-US" b="1" smtClean="0"/>
          </a:p>
        </p:txBody>
      </p:sp>
    </p:spTree>
    <p:extLst>
      <p:ext uri="{BB962C8B-B14F-4D97-AF65-F5344CB8AC3E}">
        <p14:creationId xmlns:p14="http://schemas.microsoft.com/office/powerpoint/2010/main" val="13834267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9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9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9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p:cNvSpPr>
          <p:nvPr>
            <p:ph type="title"/>
          </p:nvPr>
        </p:nvSpPr>
        <p:spPr bwMode="auto">
          <a:xfrm>
            <a:off x="942975" y="909638"/>
            <a:ext cx="10260013" cy="661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3200" b="1" i="1" smtClean="0"/>
              <a:t>Daily &amp; Daily </a:t>
            </a:r>
            <a:r>
              <a:rPr lang="en-AU" altLang="en-US" sz="3200" b="1" smtClean="0"/>
              <a:t>[2020] FamCA 486</a:t>
            </a:r>
            <a:endParaRPr lang="en-AU" altLang="en-US" sz="3200" smtClean="0"/>
          </a:p>
        </p:txBody>
      </p:sp>
      <p:sp>
        <p:nvSpPr>
          <p:cNvPr id="82947" name="Text Placeholder 3"/>
          <p:cNvSpPr>
            <a:spLocks noGrp="1"/>
          </p:cNvSpPr>
          <p:nvPr>
            <p:ph type="body" sz="quarter" idx="12"/>
          </p:nvPr>
        </p:nvSpPr>
        <p:spPr bwMode="auto">
          <a:xfrm>
            <a:off x="957263" y="1571625"/>
            <a:ext cx="10245725" cy="4665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2763"/>
              </a:lnSpc>
            </a:pPr>
            <a:r>
              <a:rPr lang="en-AU" altLang="en-US" b="1" smtClean="0"/>
              <a:t>Then consideration of whether agreement should be set aside because of material change re child, and hardship.</a:t>
            </a:r>
          </a:p>
          <a:p>
            <a:pPr>
              <a:lnSpc>
                <a:spcPts val="2763"/>
              </a:lnSpc>
            </a:pPr>
            <a:r>
              <a:rPr lang="en-AU" altLang="en-US" b="1" smtClean="0"/>
              <a:t>HH concludes there was a material change, and would be hardship if agreement not set aside.</a:t>
            </a:r>
          </a:p>
          <a:p>
            <a:pPr>
              <a:lnSpc>
                <a:spcPts val="2763"/>
              </a:lnSpc>
            </a:pPr>
            <a:r>
              <a:rPr lang="en-AU" altLang="en-US" b="1" smtClean="0"/>
              <a:t>At this (final) point version 4 is set aside.</a:t>
            </a:r>
          </a:p>
          <a:p>
            <a:pPr>
              <a:lnSpc>
                <a:spcPts val="2763"/>
              </a:lnSpc>
            </a:pPr>
            <a:endParaRPr lang="en-AU" altLang="en-US" b="1" smtClean="0"/>
          </a:p>
        </p:txBody>
      </p:sp>
    </p:spTree>
    <p:extLst>
      <p:ext uri="{BB962C8B-B14F-4D97-AF65-F5344CB8AC3E}">
        <p14:creationId xmlns:p14="http://schemas.microsoft.com/office/powerpoint/2010/main" val="9996601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9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9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bwMode="auto">
          <a:xfrm>
            <a:off x="942975" y="909638"/>
            <a:ext cx="10260013" cy="663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3200" b="1" i="1" smtClean="0"/>
              <a:t>Daily &amp; Daily </a:t>
            </a:r>
            <a:r>
              <a:rPr lang="en-AU" altLang="en-US" sz="3200" b="1" smtClean="0"/>
              <a:t>[2020] FamCA 486</a:t>
            </a:r>
            <a:endParaRPr lang="en-AU" altLang="en-US" sz="3200" smtClean="0"/>
          </a:p>
        </p:txBody>
      </p:sp>
      <p:sp>
        <p:nvSpPr>
          <p:cNvPr id="2" name="Oval Callout 1"/>
          <p:cNvSpPr/>
          <p:nvPr/>
        </p:nvSpPr>
        <p:spPr>
          <a:xfrm>
            <a:off x="547688" y="1997075"/>
            <a:ext cx="3533775" cy="23114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b="1" dirty="0">
                <a:solidFill>
                  <a:prstClr val="black"/>
                </a:solidFill>
              </a:rPr>
              <a:t>handy resource for summaries of relevant authorities on each segment of the wife's claim</a:t>
            </a:r>
          </a:p>
          <a:p>
            <a:pPr algn="ctr">
              <a:defRPr/>
            </a:pPr>
            <a:endParaRPr lang="en-AU" b="1" dirty="0">
              <a:solidFill>
                <a:prstClr val="black"/>
              </a:solidFill>
            </a:endParaRPr>
          </a:p>
        </p:txBody>
      </p:sp>
      <p:sp>
        <p:nvSpPr>
          <p:cNvPr id="5" name="Oval Callout 4"/>
          <p:cNvSpPr/>
          <p:nvPr/>
        </p:nvSpPr>
        <p:spPr>
          <a:xfrm>
            <a:off x="4449763" y="3409950"/>
            <a:ext cx="3533775" cy="252095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b="1" dirty="0">
                <a:solidFill>
                  <a:prstClr val="black"/>
                </a:solidFill>
              </a:rPr>
              <a:t>important reminder to ensure the relevant advice is given in relation to the final version of the agreement</a:t>
            </a:r>
          </a:p>
          <a:p>
            <a:pPr algn="ctr">
              <a:defRPr/>
            </a:pPr>
            <a:endParaRPr lang="en-AU" b="1" dirty="0">
              <a:solidFill>
                <a:prstClr val="black"/>
              </a:solidFill>
            </a:endParaRPr>
          </a:p>
        </p:txBody>
      </p:sp>
      <p:sp>
        <p:nvSpPr>
          <p:cNvPr id="6" name="Oval Callout 5"/>
          <p:cNvSpPr/>
          <p:nvPr/>
        </p:nvSpPr>
        <p:spPr>
          <a:xfrm>
            <a:off x="8351838" y="1768475"/>
            <a:ext cx="3167062" cy="230981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b="1" dirty="0">
                <a:solidFill>
                  <a:prstClr val="black"/>
                </a:solidFill>
              </a:rPr>
              <a:t>sequential analysis of multiple issues important</a:t>
            </a:r>
          </a:p>
          <a:p>
            <a:pPr algn="ctr">
              <a:defRPr/>
            </a:pPr>
            <a:endParaRPr lang="en-AU" b="1" dirty="0">
              <a:solidFill>
                <a:prstClr val="black"/>
              </a:solidFill>
            </a:endParaRPr>
          </a:p>
        </p:txBody>
      </p:sp>
    </p:spTree>
    <p:extLst>
      <p:ext uri="{BB962C8B-B14F-4D97-AF65-F5344CB8AC3E}">
        <p14:creationId xmlns:p14="http://schemas.microsoft.com/office/powerpoint/2010/main" val="35264315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Placeholder 1"/>
          <p:cNvSpPr>
            <a:spLocks noGrp="1"/>
          </p:cNvSpPr>
          <p:nvPr>
            <p:ph type="body" sz="quarter" idx="12"/>
          </p:nvPr>
        </p:nvSpPr>
        <p:spPr bwMode="auto">
          <a:xfrm>
            <a:off x="2003425" y="2608263"/>
            <a:ext cx="7886700" cy="1128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r>
              <a:rPr lang="en-AU" altLang="en-US" sz="4400" b="1" i="1" smtClean="0"/>
              <a:t>Clayton and Bant </a:t>
            </a:r>
            <a:r>
              <a:rPr lang="en-AU" altLang="en-US" sz="4400" b="1" smtClean="0"/>
              <a:t>[2020] HCA 44 </a:t>
            </a:r>
          </a:p>
          <a:p>
            <a:r>
              <a:rPr lang="en-AU" altLang="en-US" sz="4400" b="1" smtClean="0"/>
              <a:t>(2 December 2020)</a:t>
            </a:r>
            <a:endParaRPr lang="en-AU" altLang="en-US" sz="4400" smtClean="0"/>
          </a:p>
        </p:txBody>
      </p:sp>
    </p:spTree>
    <p:extLst>
      <p:ext uri="{BB962C8B-B14F-4D97-AF65-F5344CB8AC3E}">
        <p14:creationId xmlns:p14="http://schemas.microsoft.com/office/powerpoint/2010/main" val="25981841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bwMode="auto">
          <a:xfrm>
            <a:off x="942975" y="909638"/>
            <a:ext cx="10260013" cy="655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AU" altLang="en-US" sz="3200" b="1" i="1" smtClean="0"/>
              <a:t>Clayton and Bant </a:t>
            </a:r>
            <a:r>
              <a:rPr lang="en-AU" altLang="en-US" sz="3200" b="1" smtClean="0"/>
              <a:t>[2020] HCA 44 (2 December 2020)</a:t>
            </a:r>
            <a:r>
              <a:rPr lang="en-AU" altLang="en-US" sz="3200" smtClean="0"/>
              <a:t/>
            </a:r>
            <a:br>
              <a:rPr lang="en-AU" altLang="en-US" sz="3200" smtClean="0"/>
            </a:br>
            <a:endParaRPr lang="en-AU" altLang="en-US" sz="3200" smtClean="0"/>
          </a:p>
        </p:txBody>
      </p:sp>
      <p:sp>
        <p:nvSpPr>
          <p:cNvPr id="17411" name="Text Placeholder 3"/>
          <p:cNvSpPr>
            <a:spLocks noGrp="1"/>
          </p:cNvSpPr>
          <p:nvPr>
            <p:ph type="body" sz="quarter" idx="12"/>
          </p:nvPr>
        </p:nvSpPr>
        <p:spPr bwMode="auto">
          <a:xfrm>
            <a:off x="957263" y="1687513"/>
            <a:ext cx="8840787" cy="4325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p>
            <a:pPr>
              <a:lnSpc>
                <a:spcPts val="2763"/>
              </a:lnSpc>
            </a:pPr>
            <a:r>
              <a:rPr lang="en-AU" altLang="en-US" sz="2400" b="1" smtClean="0"/>
              <a:t>Preclusion principles i.e. when a ruling made by another court has the effect of precluding further proceedings? (Closing the door i.e. finality)</a:t>
            </a:r>
          </a:p>
          <a:p>
            <a:pPr>
              <a:lnSpc>
                <a:spcPts val="2763"/>
              </a:lnSpc>
            </a:pPr>
            <a:r>
              <a:rPr lang="en-AU" altLang="en-US" sz="2400" b="1" smtClean="0"/>
              <a:t>Application is far wider than the facts of the present case.</a:t>
            </a:r>
          </a:p>
          <a:p>
            <a:pPr>
              <a:lnSpc>
                <a:spcPts val="2763"/>
              </a:lnSpc>
            </a:pPr>
            <a:r>
              <a:rPr lang="en-AU" altLang="en-US" sz="2400" b="1" smtClean="0"/>
              <a:t>Property settlement and maintenance proceedings in Australia where a Dubai court had already made orders as between H and W.  The facts largely irrelevant – it is the principles that matter.</a:t>
            </a:r>
          </a:p>
          <a:p>
            <a:pPr>
              <a:lnSpc>
                <a:spcPts val="2763"/>
              </a:lnSpc>
            </a:pPr>
            <a:r>
              <a:rPr lang="en-AU" altLang="en-US" sz="2400" b="1" smtClean="0"/>
              <a:t>HCA emphasises the importance of understanding the law that was applied in a previous proceeding and what, it purports to do.  As it turns out in this case the Dubai law made</a:t>
            </a:r>
            <a:r>
              <a:rPr lang="en-AU" altLang="en-US" sz="2400" b="1" i="1" smtClean="0"/>
              <a:t> no</a:t>
            </a:r>
            <a:r>
              <a:rPr lang="en-AU" altLang="en-US" sz="2400" b="1" smtClean="0"/>
              <a:t> provision at all for the alteration of property interests and certainly did not cover property located outside of the UAE.  Alimony law was limited until a divorce took effect.</a:t>
            </a:r>
          </a:p>
        </p:txBody>
      </p:sp>
      <p:pic>
        <p:nvPicPr>
          <p:cNvPr id="1638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37763" y="1565275"/>
            <a:ext cx="1963737"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18636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26FB19-769B-DD1E-A9C1-C130300CDE9B}"/>
              </a:ext>
            </a:extLst>
          </p:cNvPr>
          <p:cNvSpPr>
            <a:spLocks noGrp="1"/>
          </p:cNvSpPr>
          <p:nvPr>
            <p:ph type="title"/>
          </p:nvPr>
        </p:nvSpPr>
        <p:spPr>
          <a:xfrm>
            <a:off x="1043631" y="809898"/>
            <a:ext cx="10173010" cy="1554480"/>
          </a:xfrm>
        </p:spPr>
        <p:txBody>
          <a:bodyPr anchor="ctr">
            <a:normAutofit/>
          </a:bodyPr>
          <a:lstStyle/>
          <a:p>
            <a:r>
              <a:rPr lang="en-US" sz="4800"/>
              <a:t>An exam question</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2B4597C5-776A-44A4-F1E0-6261EE49D88A}"/>
              </a:ext>
            </a:extLst>
          </p:cNvPr>
          <p:cNvGraphicFramePr>
            <a:graphicFrameLocks noGrp="1"/>
          </p:cNvGraphicFramePr>
          <p:nvPr>
            <p:ph idx="1"/>
            <p:extLst>
              <p:ext uri="{D42A27DB-BD31-4B8C-83A1-F6EECF244321}">
                <p14:modId xmlns:p14="http://schemas.microsoft.com/office/powerpoint/2010/main" val="3246101231"/>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1098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p:nvPr>
        </p:nvSpPr>
        <p:spPr bwMode="auto">
          <a:xfrm>
            <a:off x="942975" y="909638"/>
            <a:ext cx="10260013" cy="717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AU" altLang="en-US" sz="3200" b="1" i="1" smtClean="0"/>
              <a:t>Clayton and Bant </a:t>
            </a:r>
            <a:r>
              <a:rPr lang="en-AU" altLang="en-US" sz="3200" b="1" smtClean="0"/>
              <a:t>[2020] HCA 44 (2 December 2020)</a:t>
            </a:r>
            <a:r>
              <a:rPr lang="en-AU" altLang="en-US" sz="3200" smtClean="0"/>
              <a:t/>
            </a:r>
            <a:br>
              <a:rPr lang="en-AU" altLang="en-US" sz="3200" smtClean="0"/>
            </a:br>
            <a:endParaRPr lang="en-AU" altLang="en-US" sz="3200" smtClean="0"/>
          </a:p>
        </p:txBody>
      </p:sp>
      <p:sp>
        <p:nvSpPr>
          <p:cNvPr id="18435" name="Text Placeholder 3"/>
          <p:cNvSpPr>
            <a:spLocks noGrp="1"/>
          </p:cNvSpPr>
          <p:nvPr>
            <p:ph type="body" sz="quarter" idx="12"/>
          </p:nvPr>
        </p:nvSpPr>
        <p:spPr bwMode="auto">
          <a:xfrm>
            <a:off x="957263" y="1697038"/>
            <a:ext cx="10245725" cy="4062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p>
            <a:pPr>
              <a:lnSpc>
                <a:spcPts val="2763"/>
              </a:lnSpc>
            </a:pPr>
            <a:r>
              <a:rPr lang="en-AU" altLang="en-US" sz="2400" b="1" smtClean="0"/>
              <a:t>H applied for permanent stay of the property and maintenance proceedings on the basis that the ruling of the Dubai court operated as a bar to the Australian proceedings by virtue of the operation of the principles of res judicata/cause of action estoppel.  PJ dismisses application finding that the Dubai proceedings didn’t deal with property outside of the UAE, and did not in fact deal with any right of the wife to alimony.</a:t>
            </a:r>
          </a:p>
          <a:p>
            <a:pPr>
              <a:lnSpc>
                <a:spcPts val="2763"/>
              </a:lnSpc>
            </a:pPr>
            <a:r>
              <a:rPr lang="en-AU" altLang="en-US" sz="2400" b="1" smtClean="0"/>
              <a:t>Full Court unanimously allows the appeal and orders a permanent stay.  Rationale is that the Dubai proceedings had determined the same ‘cause of action’ as that sought to be pursued in the Australian proceedings and thus gave rise to a res judicata estoppel.  Moreover, the wife could have claimed in Dubai as regards both property and maintenance there, but did not.</a:t>
            </a:r>
          </a:p>
        </p:txBody>
      </p:sp>
    </p:spTree>
    <p:extLst>
      <p:ext uri="{BB962C8B-B14F-4D97-AF65-F5344CB8AC3E}">
        <p14:creationId xmlns:p14="http://schemas.microsoft.com/office/powerpoint/2010/main" val="1469672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p:cNvSpPr>
          <p:nvPr>
            <p:ph type="title"/>
          </p:nvPr>
        </p:nvSpPr>
        <p:spPr bwMode="auto">
          <a:xfrm>
            <a:off x="942975" y="909638"/>
            <a:ext cx="10260013" cy="742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AU" altLang="en-US" sz="3200" b="1" i="1" smtClean="0"/>
              <a:t>Clayton and Bant </a:t>
            </a:r>
            <a:r>
              <a:rPr lang="en-AU" altLang="en-US" sz="3200" b="1" smtClean="0"/>
              <a:t>[2020] HCA 44 (2 December 2020)</a:t>
            </a:r>
            <a:r>
              <a:rPr lang="en-AU" altLang="en-US" smtClean="0"/>
              <a:t/>
            </a:r>
            <a:br>
              <a:rPr lang="en-AU" altLang="en-US" smtClean="0"/>
            </a:br>
            <a:endParaRPr lang="en-AU" altLang="en-US" smtClean="0"/>
          </a:p>
        </p:txBody>
      </p:sp>
      <p:sp>
        <p:nvSpPr>
          <p:cNvPr id="19459" name="Text Placeholder 3"/>
          <p:cNvSpPr>
            <a:spLocks noGrp="1"/>
          </p:cNvSpPr>
          <p:nvPr>
            <p:ph type="body" sz="quarter" idx="12"/>
          </p:nvPr>
        </p:nvSpPr>
        <p:spPr bwMode="auto">
          <a:xfrm>
            <a:off x="957263" y="1863725"/>
            <a:ext cx="10245725" cy="3816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2763"/>
              </a:lnSpc>
            </a:pPr>
            <a:r>
              <a:rPr lang="en-AU" altLang="en-US" sz="2400" smtClean="0"/>
              <a:t> </a:t>
            </a:r>
            <a:r>
              <a:rPr lang="en-AU" altLang="en-US" sz="2400" b="1" smtClean="0"/>
              <a:t>High Court allows appeal.</a:t>
            </a:r>
          </a:p>
          <a:p>
            <a:pPr>
              <a:lnSpc>
                <a:spcPts val="2763"/>
              </a:lnSpc>
            </a:pPr>
            <a:r>
              <a:rPr lang="en-AU" altLang="en-US" sz="2400" b="1" smtClean="0"/>
              <a:t>Step one, before identifying and considering the operation of potentially applicable principles of preclusion, first identify with precision the jurisdiction of the family Court to hear and determine the proceedings by W against H so as to be clear about the source and nature of the rights in issue.  Refer s 31(1)(a), 39(5)(a) and 31(2) re jurisdiction. The rights in issue in both the property and spousal maintenance proceedings are very wide, and are created by statute which confers a discretionary power.  The justiciable controversy as to whether such an order should be made constitutes the matter defining the jurisdiction of the Family Court. </a:t>
            </a:r>
          </a:p>
        </p:txBody>
      </p:sp>
    </p:spTree>
    <p:extLst>
      <p:ext uri="{BB962C8B-B14F-4D97-AF65-F5344CB8AC3E}">
        <p14:creationId xmlns:p14="http://schemas.microsoft.com/office/powerpoint/2010/main" val="10309484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bwMode="auto">
          <a:xfrm>
            <a:off x="942975" y="909638"/>
            <a:ext cx="10260013" cy="661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AU" altLang="en-US" sz="3200" b="1" i="1" smtClean="0"/>
              <a:t>Clayton and Bant </a:t>
            </a:r>
            <a:r>
              <a:rPr lang="en-AU" altLang="en-US" sz="3200" b="1" smtClean="0"/>
              <a:t>[2020] HCA 44 (2 December 2020)</a:t>
            </a:r>
            <a:r>
              <a:rPr lang="en-AU" altLang="en-US" smtClean="0"/>
              <a:t/>
            </a:r>
            <a:br>
              <a:rPr lang="en-AU" altLang="en-US" smtClean="0"/>
            </a:br>
            <a:endParaRPr lang="en-AU" altLang="en-US" smtClean="0"/>
          </a:p>
        </p:txBody>
      </p:sp>
      <p:sp>
        <p:nvSpPr>
          <p:cNvPr id="20483" name="Text Placeholder 3"/>
          <p:cNvSpPr>
            <a:spLocks noGrp="1"/>
          </p:cNvSpPr>
          <p:nvPr>
            <p:ph type="body" sz="quarter" idx="12"/>
          </p:nvPr>
        </p:nvSpPr>
        <p:spPr bwMode="auto">
          <a:xfrm>
            <a:off x="942975" y="1571625"/>
            <a:ext cx="10245725" cy="4635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2763"/>
              </a:lnSpc>
            </a:pPr>
            <a:r>
              <a:rPr lang="en-AU" altLang="en-US" sz="2400" b="1" smtClean="0"/>
              <a:t>Step two is to identify and apply the principles of preclusion.</a:t>
            </a:r>
          </a:p>
          <a:p>
            <a:pPr>
              <a:lnSpc>
                <a:spcPts val="2763"/>
              </a:lnSpc>
            </a:pPr>
            <a:r>
              <a:rPr lang="en-AU" altLang="en-US" sz="2400" b="1" smtClean="0"/>
              <a:t>[26] </a:t>
            </a:r>
            <a:r>
              <a:rPr lang="en-AU" altLang="en-US" sz="2400" b="1" smtClean="0">
                <a:solidFill>
                  <a:schemeClr val="tx1"/>
                </a:solidFill>
              </a:rPr>
              <a:t>Once it is appreciated that the rights in issue in the property… and l maintenance proceedings are…statutory rights..under </a:t>
            </a:r>
            <a:r>
              <a:rPr lang="en-AU" altLang="en-US" sz="2400" b="1" smtClean="0">
                <a:solidFill>
                  <a:schemeClr val="tx1"/>
                </a:solidFill>
                <a:hlinkClick r:id="rId2"/>
              </a:rPr>
              <a:t>ss 79(1)</a:t>
            </a:r>
            <a:r>
              <a:rPr lang="en-AU" altLang="en-US" sz="2400" b="1" smtClean="0">
                <a:solidFill>
                  <a:schemeClr val="tx1"/>
                </a:solidFill>
              </a:rPr>
              <a:t> and </a:t>
            </a:r>
            <a:r>
              <a:rPr lang="en-AU" altLang="en-US" sz="2400" b="1" smtClean="0">
                <a:solidFill>
                  <a:schemeClr val="tx1"/>
                </a:solidFill>
                <a:hlinkClick r:id="rId3"/>
              </a:rPr>
              <a:t>74</a:t>
            </a:r>
            <a:r>
              <a:rPr lang="en-AU" altLang="en-US" sz="2400" b="1" smtClean="0">
                <a:solidFill>
                  <a:schemeClr val="tx1"/>
                </a:solidFill>
              </a:rPr>
              <a:t>(1) ….., it is apparent that the ruling made by the Dubai Court cannot give rise to a res judicata in the strict sense…The rights created by </a:t>
            </a:r>
            <a:r>
              <a:rPr lang="en-AU" altLang="en-US" sz="2400" b="1" smtClean="0">
                <a:solidFill>
                  <a:schemeClr val="tx1"/>
                </a:solidFill>
                <a:hlinkClick r:id="rId2"/>
              </a:rPr>
              <a:t>ss 79(1)</a:t>
            </a:r>
            <a:r>
              <a:rPr lang="en-AU" altLang="en-US" sz="2400" b="1" smtClean="0">
                <a:solidFill>
                  <a:schemeClr val="tx1"/>
                </a:solidFill>
              </a:rPr>
              <a:t> and </a:t>
            </a:r>
            <a:r>
              <a:rPr lang="en-AU" altLang="en-US" sz="2400" b="1" smtClean="0">
                <a:solidFill>
                  <a:schemeClr val="tx1"/>
                </a:solidFill>
                <a:hlinkClick r:id="rId3"/>
              </a:rPr>
              <a:t>74</a:t>
            </a:r>
            <a:r>
              <a:rPr lang="en-AU" altLang="en-US" sz="2400" b="1" smtClean="0">
                <a:solidFill>
                  <a:schemeClr val="tx1"/>
                </a:solidFill>
              </a:rPr>
              <a:t>(1) cannot "merge" in any judicial orders </a:t>
            </a:r>
            <a:r>
              <a:rPr lang="en-AU" altLang="en-US" sz="2400" b="1" i="1" smtClean="0">
                <a:solidFill>
                  <a:schemeClr val="tx1"/>
                </a:solidFill>
              </a:rPr>
              <a:t>other than</a:t>
            </a:r>
            <a:r>
              <a:rPr lang="en-AU" altLang="en-US" sz="2400" b="1" smtClean="0">
                <a:solidFill>
                  <a:schemeClr val="tx1"/>
                </a:solidFill>
              </a:rPr>
              <a:t> final orders of a court having jurisdiction under the </a:t>
            </a:r>
            <a:r>
              <a:rPr lang="en-AU" altLang="en-US" sz="2400" b="1" smtClean="0">
                <a:solidFill>
                  <a:schemeClr val="tx1"/>
                </a:solidFill>
                <a:hlinkClick r:id="rId4"/>
              </a:rPr>
              <a:t>Act</a:t>
            </a:r>
            <a:r>
              <a:rPr lang="en-AU" altLang="en-US" sz="2400" b="1" i="1" smtClean="0">
                <a:solidFill>
                  <a:schemeClr val="tx1"/>
                </a:solidFill>
              </a:rPr>
              <a:t> </a:t>
            </a:r>
            <a:r>
              <a:rPr lang="en-AU" altLang="en-US" sz="2400" b="1" smtClean="0">
                <a:solidFill>
                  <a:schemeClr val="tx1"/>
                </a:solidFill>
              </a:rPr>
              <a:t>to make orders under those sections. The rights of the wife to seek orders under [those section] continue to have separate existence unless and until the powers to make those orders are exercised on a final basis and thereby exhausted.</a:t>
            </a:r>
          </a:p>
          <a:p>
            <a:pPr>
              <a:lnSpc>
                <a:spcPts val="2763"/>
              </a:lnSpc>
            </a:pPr>
            <a:r>
              <a:rPr lang="en-AU" altLang="en-US" sz="2400" b="1" smtClean="0"/>
              <a:t>Res judicata does not apply to statutory rights, but common law estoppel might apply.</a:t>
            </a:r>
          </a:p>
        </p:txBody>
      </p:sp>
    </p:spTree>
    <p:extLst>
      <p:ext uri="{BB962C8B-B14F-4D97-AF65-F5344CB8AC3E}">
        <p14:creationId xmlns:p14="http://schemas.microsoft.com/office/powerpoint/2010/main" val="40699529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p:nvPr>
        </p:nvSpPr>
        <p:spPr bwMode="auto">
          <a:xfrm>
            <a:off x="942975" y="909638"/>
            <a:ext cx="10260013" cy="638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AU" altLang="en-US" sz="3200" b="1" i="1" smtClean="0"/>
              <a:t>Clayton and Bant </a:t>
            </a:r>
            <a:r>
              <a:rPr lang="en-AU" altLang="en-US" sz="3200" b="1" smtClean="0"/>
              <a:t>[2020] HCA 44 (2 December 2020)</a:t>
            </a:r>
            <a:r>
              <a:rPr lang="en-AU" altLang="en-US" sz="3200" smtClean="0"/>
              <a:t/>
            </a:r>
            <a:br>
              <a:rPr lang="en-AU" altLang="en-US" sz="3200" smtClean="0"/>
            </a:br>
            <a:endParaRPr lang="en-AU" altLang="en-US" sz="3200" smtClean="0"/>
          </a:p>
        </p:txBody>
      </p:sp>
      <p:sp>
        <p:nvSpPr>
          <p:cNvPr id="20483" name="Text Placeholder 3"/>
          <p:cNvSpPr>
            <a:spLocks noGrp="1"/>
          </p:cNvSpPr>
          <p:nvPr>
            <p:ph type="body" sz="quarter" idx="12"/>
          </p:nvPr>
        </p:nvSpPr>
        <p:spPr bwMode="auto">
          <a:xfrm>
            <a:off x="957263" y="1995488"/>
            <a:ext cx="10245725" cy="2955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2763"/>
              </a:lnSpc>
            </a:pPr>
            <a:r>
              <a:rPr lang="en-AU" altLang="en-US" sz="2400" b="1" smtClean="0"/>
              <a:t>Two forms of estoppel are potentially applicable.  Cause of action estoppel (or claim estoppel), or Anshun estoppel, (described by the Full Court as the Henderson extension).  In property and maintenance proceedings, </a:t>
            </a:r>
            <a:r>
              <a:rPr lang="en-AU" altLang="en-US" sz="2400" b="1" u="sng" smtClean="0"/>
              <a:t>claim estoppel </a:t>
            </a:r>
            <a:r>
              <a:rPr lang="en-AU" altLang="en-US" sz="2400" b="1" smtClean="0"/>
              <a:t>would operate to preclude assertion by W of any right the nonexistence of which was asserted by H in the Dubai proceedings and finally determined by the Dubai court. </a:t>
            </a:r>
            <a:r>
              <a:rPr lang="en-AU" altLang="en-US" sz="2400" b="1" u="sng" smtClean="0"/>
              <a:t>Anshun estoppel </a:t>
            </a:r>
            <a:r>
              <a:rPr lang="en-AU" altLang="en-US" sz="2400" b="1" smtClean="0"/>
              <a:t>would preclude assertion by W of any right which she </a:t>
            </a:r>
            <a:r>
              <a:rPr lang="en-AU" altLang="en-US" sz="2400" b="1" i="1" smtClean="0"/>
              <a:t>could have</a:t>
            </a:r>
            <a:r>
              <a:rPr lang="en-AU" altLang="en-US" sz="2400" b="1" smtClean="0"/>
              <a:t> asserted in the Dubai proceedings but which she chose not to. </a:t>
            </a:r>
          </a:p>
        </p:txBody>
      </p:sp>
    </p:spTree>
    <p:extLst>
      <p:ext uri="{BB962C8B-B14F-4D97-AF65-F5344CB8AC3E}">
        <p14:creationId xmlns:p14="http://schemas.microsoft.com/office/powerpoint/2010/main" val="26017031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bwMode="auto">
          <a:xfrm>
            <a:off x="942975" y="909638"/>
            <a:ext cx="10260013" cy="690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AU" altLang="en-US" sz="3200" b="1" i="1" smtClean="0"/>
              <a:t>Clayton and Bant </a:t>
            </a:r>
            <a:r>
              <a:rPr lang="en-AU" altLang="en-US" sz="3200" b="1" smtClean="0"/>
              <a:t>[2020] HCA 44 (2 December 2020)</a:t>
            </a:r>
            <a:r>
              <a:rPr lang="en-AU" altLang="en-US" sz="3200" smtClean="0"/>
              <a:t/>
            </a:r>
            <a:br>
              <a:rPr lang="en-AU" altLang="en-US" sz="3200" smtClean="0"/>
            </a:br>
            <a:endParaRPr lang="en-AU" altLang="en-US" sz="3200" smtClean="0"/>
          </a:p>
        </p:txBody>
      </p:sp>
      <p:sp>
        <p:nvSpPr>
          <p:cNvPr id="4" name="Text Placeholder 3"/>
          <p:cNvSpPr>
            <a:spLocks noGrp="1"/>
          </p:cNvSpPr>
          <p:nvPr>
            <p:ph type="body" sz="quarter" idx="12"/>
          </p:nvPr>
        </p:nvSpPr>
        <p:spPr>
          <a:xfrm>
            <a:off x="1019175" y="1916113"/>
            <a:ext cx="10245725" cy="3543300"/>
          </a:xfrm>
        </p:spPr>
        <p:txBody>
          <a:bodyPr/>
          <a:lstStyle/>
          <a:p>
            <a:pPr>
              <a:defRPr/>
            </a:pPr>
            <a:r>
              <a:rPr lang="en-AU" sz="2400" b="1" dirty="0"/>
              <a:t>H’s case fails because:</a:t>
            </a:r>
          </a:p>
          <a:p>
            <a:pPr marL="857250" lvl="2" indent="-457200">
              <a:buFont typeface="+mj-lt"/>
              <a:buAutoNum type="arabicPeriod"/>
              <a:defRPr/>
            </a:pPr>
            <a:r>
              <a:rPr lang="en-AU" b="1" dirty="0">
                <a:latin typeface="+mj-lt"/>
              </a:rPr>
              <a:t>H does not prove the unreasonableness of the choice made by W. Just because she </a:t>
            </a:r>
            <a:r>
              <a:rPr lang="en-AU" b="1" i="1" dirty="0">
                <a:latin typeface="+mj-lt"/>
              </a:rPr>
              <a:t>could</a:t>
            </a:r>
            <a:r>
              <a:rPr lang="en-AU" b="1" dirty="0">
                <a:latin typeface="+mj-lt"/>
              </a:rPr>
              <a:t> have asserted a right in Dubai it does not mean she </a:t>
            </a:r>
            <a:r>
              <a:rPr lang="en-AU" b="1" i="1" dirty="0">
                <a:latin typeface="+mj-lt"/>
              </a:rPr>
              <a:t>should</a:t>
            </a:r>
            <a:r>
              <a:rPr lang="en-AU" b="1" dirty="0">
                <a:latin typeface="+mj-lt"/>
              </a:rPr>
              <a:t> have asserted that right in the sense that it was unreasonable for her not to have done so.</a:t>
            </a:r>
          </a:p>
          <a:p>
            <a:pPr marL="857250" lvl="2" indent="-457200">
              <a:buFont typeface="+mj-lt"/>
              <a:buAutoNum type="arabicPeriod"/>
              <a:defRPr/>
            </a:pPr>
            <a:r>
              <a:rPr lang="en-AU" b="1" dirty="0">
                <a:latin typeface="+mj-lt"/>
              </a:rPr>
              <a:t>H does not establish the requisite correspondence between the rights asserted by the wife in the Australian proceedings and any right the existence or nonexistence of which was or might have been asserted in the Dubai proceedings and finally determined by the Dubai court.</a:t>
            </a:r>
          </a:p>
          <a:p>
            <a:pPr>
              <a:defRPr/>
            </a:pPr>
            <a:r>
              <a:rPr lang="en-AU" sz="2400" b="1" dirty="0"/>
              <a:t>Thus, absent such a correspondence of rights, neither form of estoppel can have any operation.  Full Court failed to appreciate this.</a:t>
            </a:r>
          </a:p>
        </p:txBody>
      </p:sp>
    </p:spTree>
    <p:extLst>
      <p:ext uri="{BB962C8B-B14F-4D97-AF65-F5344CB8AC3E}">
        <p14:creationId xmlns:p14="http://schemas.microsoft.com/office/powerpoint/2010/main" val="2190556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bwMode="auto">
          <a:xfrm>
            <a:off x="942975" y="909638"/>
            <a:ext cx="10260013" cy="620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AU" altLang="en-US" sz="3200" b="1" i="1" smtClean="0"/>
              <a:t>Clayton and Bant </a:t>
            </a:r>
            <a:r>
              <a:rPr lang="en-AU" altLang="en-US" sz="3200" b="1" smtClean="0"/>
              <a:t>[2020] HCA 44 (2 December 2020)</a:t>
            </a:r>
            <a:r>
              <a:rPr lang="en-AU" altLang="en-US" sz="3200" smtClean="0"/>
              <a:t/>
            </a:r>
            <a:br>
              <a:rPr lang="en-AU" altLang="en-US" sz="3200" smtClean="0"/>
            </a:br>
            <a:endParaRPr lang="en-AU" altLang="en-US" sz="3200" smtClean="0"/>
          </a:p>
        </p:txBody>
      </p:sp>
      <p:sp>
        <p:nvSpPr>
          <p:cNvPr id="22531" name="Text Placeholder 3"/>
          <p:cNvSpPr>
            <a:spLocks noGrp="1"/>
          </p:cNvSpPr>
          <p:nvPr>
            <p:ph type="body" sz="quarter" idx="12"/>
          </p:nvPr>
        </p:nvSpPr>
        <p:spPr bwMode="auto">
          <a:xfrm>
            <a:off x="942975" y="1706563"/>
            <a:ext cx="10245725" cy="4289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2763"/>
              </a:lnSpc>
            </a:pPr>
            <a:r>
              <a:rPr lang="en-AU" altLang="en-US" sz="2400" b="1" smtClean="0"/>
              <a:t>Underlying rationale </a:t>
            </a:r>
            <a:r>
              <a:rPr lang="en-AU" altLang="en-US" sz="2400" smtClean="0"/>
              <a:t>is the twin policies of:</a:t>
            </a:r>
          </a:p>
          <a:p>
            <a:pPr marL="857250" lvl="2" indent="-457200">
              <a:buFont typeface="Calibri Light" panose="020F0302020204030204" pitchFamily="34" charset="0"/>
              <a:buAutoNum type="arabicPeriod"/>
            </a:pPr>
            <a:r>
              <a:rPr lang="en-AU" altLang="en-US" b="1" smtClean="0"/>
              <a:t>ensuring finality in litigation </a:t>
            </a:r>
            <a:r>
              <a:rPr lang="en-AU" altLang="en-US" smtClean="0"/>
              <a:t>(thereby promoting respect for and efficient use of court’s as well as avoiding inconsistent judgements) and</a:t>
            </a:r>
          </a:p>
          <a:p>
            <a:pPr marL="857250" lvl="2" indent="-457200">
              <a:buFont typeface="Calibri Light" panose="020F0302020204030204" pitchFamily="34" charset="0"/>
              <a:buAutoNum type="arabicPeriod"/>
            </a:pPr>
            <a:r>
              <a:rPr lang="en-AU" altLang="en-US" b="1" smtClean="0"/>
              <a:t>ensuring fairness to litigants </a:t>
            </a:r>
            <a:r>
              <a:rPr lang="en-AU" altLang="en-US" smtClean="0"/>
              <a:t>(by sparing them the distress and expense of duplicative proceedings).</a:t>
            </a:r>
            <a:endParaRPr lang="en-AU" altLang="en-US" sz="2400" smtClean="0"/>
          </a:p>
          <a:p>
            <a:pPr>
              <a:lnSpc>
                <a:spcPts val="2763"/>
              </a:lnSpc>
            </a:pPr>
            <a:r>
              <a:rPr lang="en-AU" altLang="en-US" sz="2400" b="1" smtClean="0"/>
              <a:t>Focus of the common law doctrine of estoppel is on substance rather than form.  </a:t>
            </a:r>
            <a:r>
              <a:rPr lang="en-AU" altLang="en-US" sz="2400" smtClean="0"/>
              <a:t>The doctrine looks not for absolute identity between the sources and incidents of rights asserted or capable of being asserted in consecutive proceedings.  The doctrine looks rather for </a:t>
            </a:r>
            <a:r>
              <a:rPr lang="en-AU" altLang="en-US" sz="2400" b="1" smtClean="0"/>
              <a:t>substantial correspondence </a:t>
            </a:r>
            <a:r>
              <a:rPr lang="en-AU" altLang="en-US" sz="2400" smtClean="0"/>
              <a:t>between those rights.  Enough for its operation is that the rights are of a substantially equivalent nature and cover substantially the same subject matter. </a:t>
            </a:r>
          </a:p>
        </p:txBody>
      </p:sp>
    </p:spTree>
    <p:extLst>
      <p:ext uri="{BB962C8B-B14F-4D97-AF65-F5344CB8AC3E}">
        <p14:creationId xmlns:p14="http://schemas.microsoft.com/office/powerpoint/2010/main" val="23800774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bwMode="auto">
          <a:xfrm>
            <a:off x="942975" y="909638"/>
            <a:ext cx="10260013" cy="593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AU" altLang="en-US" sz="3200" b="1" i="1" smtClean="0"/>
              <a:t>Clayton and Bant </a:t>
            </a:r>
            <a:r>
              <a:rPr lang="en-AU" altLang="en-US" sz="3200" b="1" smtClean="0"/>
              <a:t>[2020] HCA 44 (2 December 2020)</a:t>
            </a:r>
            <a:r>
              <a:rPr lang="en-AU" altLang="en-US" sz="3200" smtClean="0"/>
              <a:t/>
            </a:r>
            <a:br>
              <a:rPr lang="en-AU" altLang="en-US" sz="3200" smtClean="0"/>
            </a:br>
            <a:endParaRPr lang="en-AU" altLang="en-US" sz="3200" smtClean="0"/>
          </a:p>
        </p:txBody>
      </p:sp>
      <p:sp>
        <p:nvSpPr>
          <p:cNvPr id="23555" name="Text Placeholder 3"/>
          <p:cNvSpPr>
            <a:spLocks noGrp="1"/>
          </p:cNvSpPr>
          <p:nvPr>
            <p:ph type="body" sz="quarter" idx="12"/>
          </p:nvPr>
        </p:nvSpPr>
        <p:spPr bwMode="auto">
          <a:xfrm>
            <a:off x="942975" y="2108200"/>
            <a:ext cx="10245725" cy="3994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2763"/>
              </a:lnSpc>
            </a:pPr>
            <a:r>
              <a:rPr lang="en-AU" altLang="en-US" sz="2400" b="1" smtClean="0"/>
              <a:t>The Full Court erred in this regard.  The property rights legally capable of being put in issue in Dubai were limited and thus were not in any degree equivalent in nature to the rights granted under the FLA.  Thus, the ruling of the Dubai court was incapable of founding a cause of action estoppel or Anshun estoppel.</a:t>
            </a:r>
          </a:p>
          <a:p>
            <a:pPr>
              <a:lnSpc>
                <a:spcPts val="2763"/>
              </a:lnSpc>
            </a:pPr>
            <a:endParaRPr lang="en-AU" altLang="en-US" sz="2400" b="1" smtClean="0"/>
          </a:p>
        </p:txBody>
      </p:sp>
      <p:pic>
        <p:nvPicPr>
          <p:cNvPr id="2355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3613" y="3990975"/>
            <a:ext cx="4773612"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42911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bwMode="auto">
          <a:xfrm>
            <a:off x="942975" y="909638"/>
            <a:ext cx="10260013" cy="593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AU" altLang="en-US" sz="3200" b="1" i="1" smtClean="0"/>
              <a:t>Clayton and Bant </a:t>
            </a:r>
            <a:r>
              <a:rPr lang="en-AU" altLang="en-US" sz="3200" b="1" smtClean="0"/>
              <a:t>[2020] HCA 44 (2 December 2020)</a:t>
            </a:r>
            <a:r>
              <a:rPr lang="en-AU" altLang="en-US" sz="3200" smtClean="0"/>
              <a:t/>
            </a:r>
            <a:br>
              <a:rPr lang="en-AU" altLang="en-US" sz="3200" smtClean="0"/>
            </a:br>
            <a:endParaRPr lang="en-AU" altLang="en-US" sz="3200" smtClean="0"/>
          </a:p>
        </p:txBody>
      </p:sp>
      <p:sp>
        <p:nvSpPr>
          <p:cNvPr id="24579" name="Text Placeholder 3"/>
          <p:cNvSpPr>
            <a:spLocks noGrp="1"/>
          </p:cNvSpPr>
          <p:nvPr>
            <p:ph type="body" sz="quarter" idx="12"/>
          </p:nvPr>
        </p:nvSpPr>
        <p:spPr bwMode="auto">
          <a:xfrm>
            <a:off x="1144588" y="1954213"/>
            <a:ext cx="10245725" cy="3994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2763"/>
              </a:lnSpc>
            </a:pPr>
            <a:endParaRPr lang="en-AU" altLang="en-US" sz="2400" b="1" smtClean="0"/>
          </a:p>
        </p:txBody>
      </p:sp>
      <p:sp>
        <p:nvSpPr>
          <p:cNvPr id="3" name="Oval Callout 2"/>
          <p:cNvSpPr/>
          <p:nvPr/>
        </p:nvSpPr>
        <p:spPr>
          <a:xfrm>
            <a:off x="1847850" y="2771775"/>
            <a:ext cx="2944813" cy="135572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dirty="0">
                <a:solidFill>
                  <a:schemeClr val="tx1"/>
                </a:solidFill>
              </a:rPr>
              <a:t>Need for expert evidence about foreign law</a:t>
            </a:r>
          </a:p>
        </p:txBody>
      </p:sp>
      <p:sp>
        <p:nvSpPr>
          <p:cNvPr id="4" name="Oval Callout 3"/>
          <p:cNvSpPr/>
          <p:nvPr/>
        </p:nvSpPr>
        <p:spPr>
          <a:xfrm>
            <a:off x="6218238" y="2262188"/>
            <a:ext cx="2138362" cy="123825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dirty="0">
                <a:solidFill>
                  <a:schemeClr val="tx1"/>
                </a:solidFill>
              </a:rPr>
              <a:t>Subtle differences in forms of estoppel</a:t>
            </a:r>
          </a:p>
        </p:txBody>
      </p:sp>
      <p:sp>
        <p:nvSpPr>
          <p:cNvPr id="5" name="Oval Callout 4"/>
          <p:cNvSpPr/>
          <p:nvPr/>
        </p:nvSpPr>
        <p:spPr>
          <a:xfrm>
            <a:off x="4483100" y="3951288"/>
            <a:ext cx="2241550" cy="164623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dirty="0">
                <a:solidFill>
                  <a:schemeClr val="tx1"/>
                </a:solidFill>
              </a:rPr>
              <a:t>Edelman J reasons a good read</a:t>
            </a:r>
          </a:p>
        </p:txBody>
      </p:sp>
      <p:sp>
        <p:nvSpPr>
          <p:cNvPr id="6" name="Oval Callout 5"/>
          <p:cNvSpPr/>
          <p:nvPr/>
        </p:nvSpPr>
        <p:spPr>
          <a:xfrm>
            <a:off x="8932863" y="3406775"/>
            <a:ext cx="1895475" cy="147955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b="1" dirty="0">
                <a:solidFill>
                  <a:schemeClr val="tx1"/>
                </a:solidFill>
              </a:rPr>
              <a:t>Focus on substance rather than form</a:t>
            </a:r>
          </a:p>
        </p:txBody>
      </p:sp>
    </p:spTree>
    <p:extLst>
      <p:ext uri="{BB962C8B-B14F-4D97-AF65-F5344CB8AC3E}">
        <p14:creationId xmlns:p14="http://schemas.microsoft.com/office/powerpoint/2010/main" val="11651727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Placeholder 1"/>
          <p:cNvSpPr>
            <a:spLocks noGrp="1"/>
          </p:cNvSpPr>
          <p:nvPr>
            <p:ph type="body" sz="quarter" idx="12"/>
          </p:nvPr>
        </p:nvSpPr>
        <p:spPr bwMode="auto">
          <a:xfrm>
            <a:off x="2152650" y="2601913"/>
            <a:ext cx="7886700" cy="1255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r>
              <a:rPr lang="en-AU" altLang="en-US" sz="4400" b="1" i="1" smtClean="0"/>
              <a:t>Lombardi &amp; Rider </a:t>
            </a:r>
            <a:r>
              <a:rPr lang="en-AU" altLang="en-US" sz="4400" b="1" smtClean="0"/>
              <a:t>[2021] FedCFamC2F 57</a:t>
            </a:r>
            <a:endParaRPr lang="en-AU" altLang="en-US" sz="4400" smtClean="0"/>
          </a:p>
        </p:txBody>
      </p:sp>
    </p:spTree>
    <p:extLst>
      <p:ext uri="{BB962C8B-B14F-4D97-AF65-F5344CB8AC3E}">
        <p14:creationId xmlns:p14="http://schemas.microsoft.com/office/powerpoint/2010/main" val="9495104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title"/>
          </p:nvPr>
        </p:nvSpPr>
        <p:spPr bwMode="auto">
          <a:xfrm>
            <a:off x="942975" y="909638"/>
            <a:ext cx="10260013" cy="661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3200" b="1" i="1" smtClean="0"/>
              <a:t>Lombardi &amp; Rider </a:t>
            </a:r>
            <a:r>
              <a:rPr lang="en-AU" altLang="en-US" sz="3200" b="1" smtClean="0"/>
              <a:t>[2021] FedCFamC2F 57</a:t>
            </a:r>
            <a:endParaRPr lang="en-AU" altLang="en-US" sz="3200" smtClean="0"/>
          </a:p>
        </p:txBody>
      </p:sp>
      <p:sp>
        <p:nvSpPr>
          <p:cNvPr id="82947" name="Text Placeholder 3"/>
          <p:cNvSpPr>
            <a:spLocks noGrp="1"/>
          </p:cNvSpPr>
          <p:nvPr>
            <p:ph type="body" sz="quarter" idx="12"/>
          </p:nvPr>
        </p:nvSpPr>
        <p:spPr bwMode="auto">
          <a:xfrm>
            <a:off x="957263" y="1571625"/>
            <a:ext cx="10245725" cy="4665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2763"/>
              </a:lnSpc>
            </a:pPr>
            <a:r>
              <a:rPr lang="en-AU" altLang="en-US" b="1" smtClean="0"/>
              <a:t>Decision of Alstergren CJ.</a:t>
            </a:r>
          </a:p>
          <a:p>
            <a:pPr>
              <a:lnSpc>
                <a:spcPts val="2763"/>
              </a:lnSpc>
            </a:pPr>
            <a:r>
              <a:rPr lang="en-AU" altLang="en-US" b="1" smtClean="0"/>
              <a:t>Review of Registrar’s decision declining request for urgent listing.</a:t>
            </a:r>
          </a:p>
          <a:p>
            <a:pPr>
              <a:lnSpc>
                <a:spcPts val="2763"/>
              </a:lnSpc>
            </a:pPr>
            <a:r>
              <a:rPr lang="en-AU" altLang="en-US" b="1" smtClean="0"/>
              <a:t>Parenting case – application filed 18 August 2021 and urgent listing sought.</a:t>
            </a:r>
          </a:p>
          <a:p>
            <a:pPr>
              <a:lnSpc>
                <a:spcPts val="2763"/>
              </a:lnSpc>
            </a:pPr>
            <a:r>
              <a:rPr lang="en-AU" altLang="en-US" b="1" smtClean="0"/>
              <a:t>Registrar listed to 29 September.</a:t>
            </a:r>
          </a:p>
          <a:p>
            <a:pPr>
              <a:lnSpc>
                <a:spcPts val="2763"/>
              </a:lnSpc>
            </a:pPr>
            <a:r>
              <a:rPr lang="en-AU" altLang="en-US" b="1" smtClean="0"/>
              <a:t>Wife filed review applications 6 September.</a:t>
            </a:r>
          </a:p>
          <a:p>
            <a:pPr>
              <a:lnSpc>
                <a:spcPts val="2763"/>
              </a:lnSpc>
            </a:pPr>
            <a:r>
              <a:rPr lang="en-AU" altLang="en-US" b="1" smtClean="0"/>
              <a:t>Review application heard 16 September.</a:t>
            </a:r>
          </a:p>
          <a:p>
            <a:pPr>
              <a:lnSpc>
                <a:spcPts val="2763"/>
              </a:lnSpc>
            </a:pPr>
            <a:endParaRPr lang="en-AU" altLang="en-US" b="1" smtClean="0"/>
          </a:p>
        </p:txBody>
      </p:sp>
    </p:spTree>
    <p:extLst>
      <p:ext uri="{BB962C8B-B14F-4D97-AF65-F5344CB8AC3E}">
        <p14:creationId xmlns:p14="http://schemas.microsoft.com/office/powerpoint/2010/main" val="31953005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9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9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9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294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29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24C852-0A19-AF0D-3167-6D7C97B8B6C8}"/>
              </a:ext>
            </a:extLst>
          </p:cNvPr>
          <p:cNvSpPr>
            <a:spLocks noGrp="1"/>
          </p:cNvSpPr>
          <p:nvPr>
            <p:ph type="title"/>
          </p:nvPr>
        </p:nvSpPr>
        <p:spPr>
          <a:xfrm>
            <a:off x="1043631" y="809898"/>
            <a:ext cx="9942716" cy="1554480"/>
          </a:xfrm>
        </p:spPr>
        <p:txBody>
          <a:bodyPr anchor="ctr">
            <a:normAutofit/>
          </a:bodyPr>
          <a:lstStyle/>
          <a:p>
            <a:r>
              <a:rPr lang="en-US" sz="4800"/>
              <a:t>Division 7A of the ITAA</a:t>
            </a:r>
          </a:p>
        </p:txBody>
      </p:sp>
      <p:sp>
        <p:nvSpPr>
          <p:cNvPr id="3" name="Content Placeholder 2">
            <a:extLst>
              <a:ext uri="{FF2B5EF4-FFF2-40B4-BE49-F238E27FC236}">
                <a16:creationId xmlns:a16="http://schemas.microsoft.com/office/drawing/2014/main" id="{3C58DF35-96CE-A1A4-A363-4AB95B58E563}"/>
              </a:ext>
            </a:extLst>
          </p:cNvPr>
          <p:cNvSpPr>
            <a:spLocks noGrp="1"/>
          </p:cNvSpPr>
          <p:nvPr>
            <p:ph idx="1"/>
          </p:nvPr>
        </p:nvSpPr>
        <p:spPr>
          <a:xfrm>
            <a:off x="1045028" y="3017522"/>
            <a:ext cx="9941319" cy="3124658"/>
          </a:xfrm>
        </p:spPr>
        <p:txBody>
          <a:bodyPr anchor="ctr">
            <a:normAutofit/>
          </a:bodyPr>
          <a:lstStyle/>
          <a:p>
            <a:r>
              <a:rPr lang="en-US" sz="2400" dirty="0"/>
              <a:t>Loans to a related party are treated as income unless interest is paid and the loan is repaid within 7 years</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11978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title"/>
          </p:nvPr>
        </p:nvSpPr>
        <p:spPr bwMode="auto">
          <a:xfrm>
            <a:off x="942975" y="909638"/>
            <a:ext cx="10260013" cy="661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3200" b="1" i="1" smtClean="0"/>
              <a:t>Lombardi &amp; Rider </a:t>
            </a:r>
            <a:r>
              <a:rPr lang="en-AU" altLang="en-US" sz="3200" b="1" smtClean="0"/>
              <a:t>[2021] FedCFamC2F 57</a:t>
            </a:r>
            <a:endParaRPr lang="en-AU" altLang="en-US" sz="3200" smtClean="0"/>
          </a:p>
        </p:txBody>
      </p:sp>
      <p:sp>
        <p:nvSpPr>
          <p:cNvPr id="82947" name="Text Placeholder 3"/>
          <p:cNvSpPr>
            <a:spLocks noGrp="1"/>
          </p:cNvSpPr>
          <p:nvPr>
            <p:ph type="body" sz="quarter" idx="12"/>
          </p:nvPr>
        </p:nvSpPr>
        <p:spPr bwMode="auto">
          <a:xfrm>
            <a:off x="957263" y="1571625"/>
            <a:ext cx="10245725" cy="4665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2763"/>
              </a:lnSpc>
            </a:pPr>
            <a:r>
              <a:rPr lang="en-AU" altLang="en-US" b="1" smtClean="0"/>
              <a:t>Reviewable decision?</a:t>
            </a:r>
          </a:p>
          <a:p>
            <a:pPr>
              <a:lnSpc>
                <a:spcPts val="2763"/>
              </a:lnSpc>
            </a:pPr>
            <a:r>
              <a:rPr lang="en-AU" altLang="en-US" b="1" smtClean="0"/>
              <a:t>Yes – see Vibbard &amp; Garcia [2012] FamCAFC 114.</a:t>
            </a:r>
          </a:p>
          <a:p>
            <a:pPr>
              <a:lnSpc>
                <a:spcPts val="2763"/>
              </a:lnSpc>
            </a:pPr>
            <a:r>
              <a:rPr lang="en-AU" altLang="en-US" b="1" smtClean="0"/>
              <a:t>Where application for urgent hearing will involve the grant of exemption from compliance with Rules, decision is reviewable.</a:t>
            </a:r>
          </a:p>
          <a:p>
            <a:pPr>
              <a:lnSpc>
                <a:spcPts val="2763"/>
              </a:lnSpc>
            </a:pPr>
            <a:r>
              <a:rPr lang="en-AU" altLang="en-US" b="1" smtClean="0"/>
              <a:t>While lack of specificity noted, decision reviewed and review dismissed.</a:t>
            </a:r>
          </a:p>
          <a:p>
            <a:pPr>
              <a:lnSpc>
                <a:spcPts val="2763"/>
              </a:lnSpc>
            </a:pPr>
            <a:endParaRPr lang="en-AU" altLang="en-US" b="1" smtClean="0"/>
          </a:p>
        </p:txBody>
      </p:sp>
    </p:spTree>
    <p:extLst>
      <p:ext uri="{BB962C8B-B14F-4D97-AF65-F5344CB8AC3E}">
        <p14:creationId xmlns:p14="http://schemas.microsoft.com/office/powerpoint/2010/main" val="38408322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9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9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9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bwMode="auto">
          <a:xfrm>
            <a:off x="942975" y="909638"/>
            <a:ext cx="10260013" cy="661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3200" b="1" i="1" smtClean="0"/>
              <a:t>Lombardi &amp; Rider </a:t>
            </a:r>
            <a:r>
              <a:rPr lang="en-AU" altLang="en-US" sz="3200" b="1" smtClean="0"/>
              <a:t>[2021] FedCFamC2F 57</a:t>
            </a:r>
            <a:endParaRPr lang="en-AU" altLang="en-US" sz="3200" smtClean="0"/>
          </a:p>
        </p:txBody>
      </p:sp>
      <p:sp>
        <p:nvSpPr>
          <p:cNvPr id="82947" name="Text Placeholder 3"/>
          <p:cNvSpPr>
            <a:spLocks noGrp="1"/>
          </p:cNvSpPr>
          <p:nvPr>
            <p:ph type="body" sz="quarter" idx="12"/>
          </p:nvPr>
        </p:nvSpPr>
        <p:spPr bwMode="auto">
          <a:xfrm>
            <a:off x="957263" y="1571625"/>
            <a:ext cx="10245725" cy="4665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2763"/>
              </a:lnSpc>
            </a:pPr>
            <a:r>
              <a:rPr lang="en-AU" altLang="en-US" b="1" smtClean="0"/>
              <a:t>Eccleston [2021] FedCFamC2F 162 delivered 12 October 2021.</a:t>
            </a:r>
          </a:p>
          <a:p>
            <a:pPr>
              <a:lnSpc>
                <a:spcPts val="2763"/>
              </a:lnSpc>
            </a:pPr>
            <a:r>
              <a:rPr lang="en-AU" altLang="en-US" b="1" smtClean="0"/>
              <a:t>Similar issues – noted no specific request for abridgement of time for service or responding documents.</a:t>
            </a:r>
          </a:p>
          <a:p>
            <a:pPr>
              <a:lnSpc>
                <a:spcPts val="2763"/>
              </a:lnSpc>
            </a:pPr>
            <a:r>
              <a:rPr lang="en-AU" altLang="en-US" b="1" smtClean="0"/>
              <a:t>Decision accordingly purely administrative and not amenable to review.</a:t>
            </a:r>
          </a:p>
          <a:p>
            <a:pPr>
              <a:lnSpc>
                <a:spcPts val="2763"/>
              </a:lnSpc>
            </a:pPr>
            <a:r>
              <a:rPr lang="en-AU" altLang="en-US" b="1" smtClean="0"/>
              <a:t>The court "should not encourage litigants to be vague in their applications for urgent hearings".</a:t>
            </a:r>
          </a:p>
          <a:p>
            <a:pPr>
              <a:lnSpc>
                <a:spcPts val="2763"/>
              </a:lnSpc>
            </a:pPr>
            <a:endParaRPr lang="en-AU" altLang="en-US" b="1" smtClean="0"/>
          </a:p>
        </p:txBody>
      </p:sp>
    </p:spTree>
    <p:extLst>
      <p:ext uri="{BB962C8B-B14F-4D97-AF65-F5344CB8AC3E}">
        <p14:creationId xmlns:p14="http://schemas.microsoft.com/office/powerpoint/2010/main" val="11425023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9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9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9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p:cNvSpPr>
            <a:spLocks noGrp="1"/>
          </p:cNvSpPr>
          <p:nvPr>
            <p:ph type="title"/>
          </p:nvPr>
        </p:nvSpPr>
        <p:spPr bwMode="auto">
          <a:xfrm>
            <a:off x="942975" y="909638"/>
            <a:ext cx="10260013" cy="661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3200" b="1" i="1" smtClean="0"/>
              <a:t>Lombardi &amp; Rider </a:t>
            </a:r>
            <a:r>
              <a:rPr lang="en-AU" altLang="en-US" sz="3200" b="1" smtClean="0"/>
              <a:t>[2021] FedCFamC2F 57</a:t>
            </a:r>
            <a:endParaRPr lang="en-AU" altLang="en-US" sz="3200" smtClean="0"/>
          </a:p>
        </p:txBody>
      </p:sp>
      <p:sp>
        <p:nvSpPr>
          <p:cNvPr id="82947" name="Text Placeholder 3"/>
          <p:cNvSpPr>
            <a:spLocks noGrp="1"/>
          </p:cNvSpPr>
          <p:nvPr>
            <p:ph type="body" sz="quarter" idx="12"/>
          </p:nvPr>
        </p:nvSpPr>
        <p:spPr bwMode="auto">
          <a:xfrm>
            <a:off x="957263" y="1571625"/>
            <a:ext cx="10245725" cy="4665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2763"/>
              </a:lnSpc>
            </a:pPr>
            <a:r>
              <a:rPr lang="en-AU" altLang="en-US" b="1" smtClean="0"/>
              <a:t>Consistent theme discouraging overuse of review applications.</a:t>
            </a:r>
          </a:p>
          <a:p>
            <a:pPr>
              <a:lnSpc>
                <a:spcPts val="2763"/>
              </a:lnSpc>
            </a:pPr>
            <a:r>
              <a:rPr lang="en-AU" altLang="en-US" b="1" smtClean="0"/>
              <a:t>Warnings of potential costs consequences.</a:t>
            </a:r>
          </a:p>
          <a:p>
            <a:pPr>
              <a:lnSpc>
                <a:spcPts val="2763"/>
              </a:lnSpc>
            </a:pPr>
            <a:r>
              <a:rPr lang="en-AU" altLang="en-US" b="1" smtClean="0"/>
              <a:t>Reference to not using hearing before registrar as "trial run" nor reviews as "backdoor" method to get before a Judge.</a:t>
            </a:r>
          </a:p>
          <a:p>
            <a:pPr>
              <a:lnSpc>
                <a:spcPts val="2763"/>
              </a:lnSpc>
            </a:pPr>
            <a:endParaRPr lang="en-AU" altLang="en-US" b="1" smtClean="0"/>
          </a:p>
        </p:txBody>
      </p:sp>
    </p:spTree>
    <p:extLst>
      <p:ext uri="{BB962C8B-B14F-4D97-AF65-F5344CB8AC3E}">
        <p14:creationId xmlns:p14="http://schemas.microsoft.com/office/powerpoint/2010/main" val="32191947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9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9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bwMode="auto">
          <a:xfrm>
            <a:off x="942975" y="909638"/>
            <a:ext cx="10260013" cy="663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3200" b="1" i="1" smtClean="0"/>
              <a:t>Lombardi &amp; Rider </a:t>
            </a:r>
            <a:r>
              <a:rPr lang="en-AU" altLang="en-US" sz="3200" b="1" smtClean="0"/>
              <a:t>[2021] FedCFamC2F 57</a:t>
            </a:r>
            <a:endParaRPr lang="en-AU" altLang="en-US" sz="3200" smtClean="0"/>
          </a:p>
        </p:txBody>
      </p:sp>
      <p:sp>
        <p:nvSpPr>
          <p:cNvPr id="2" name="Oval Callout 1"/>
          <p:cNvSpPr/>
          <p:nvPr/>
        </p:nvSpPr>
        <p:spPr>
          <a:xfrm>
            <a:off x="5868988" y="3533775"/>
            <a:ext cx="2298700" cy="166687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b="1" dirty="0">
                <a:solidFill>
                  <a:prstClr val="black"/>
                </a:solidFill>
              </a:rPr>
              <a:t>principled application of s 117 </a:t>
            </a:r>
          </a:p>
          <a:p>
            <a:pPr algn="ctr">
              <a:defRPr/>
            </a:pPr>
            <a:endParaRPr lang="en-AU" b="1" dirty="0">
              <a:solidFill>
                <a:prstClr val="black"/>
              </a:solidFill>
            </a:endParaRPr>
          </a:p>
        </p:txBody>
      </p:sp>
      <p:sp>
        <p:nvSpPr>
          <p:cNvPr id="3" name="Oval Callout 2"/>
          <p:cNvSpPr/>
          <p:nvPr/>
        </p:nvSpPr>
        <p:spPr>
          <a:xfrm>
            <a:off x="742950" y="1865313"/>
            <a:ext cx="3098800" cy="226695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b="1" dirty="0">
                <a:solidFill>
                  <a:prstClr val="black"/>
                </a:solidFill>
              </a:rPr>
              <a:t>tension between limits on delegation of power and efficient use of court resources</a:t>
            </a:r>
          </a:p>
          <a:p>
            <a:pPr algn="ctr">
              <a:defRPr/>
            </a:pPr>
            <a:endParaRPr lang="en-AU" b="1" dirty="0">
              <a:solidFill>
                <a:prstClr val="black"/>
              </a:solidFill>
            </a:endParaRPr>
          </a:p>
        </p:txBody>
      </p:sp>
      <p:sp>
        <p:nvSpPr>
          <p:cNvPr id="5" name="Oval Callout 4"/>
          <p:cNvSpPr/>
          <p:nvPr/>
        </p:nvSpPr>
        <p:spPr>
          <a:xfrm>
            <a:off x="4587875" y="1781175"/>
            <a:ext cx="1925638" cy="166687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b="1" dirty="0">
                <a:solidFill>
                  <a:prstClr val="black"/>
                </a:solidFill>
              </a:rPr>
              <a:t>hearing de novo as of right</a:t>
            </a:r>
          </a:p>
          <a:p>
            <a:pPr algn="ctr">
              <a:defRPr/>
            </a:pPr>
            <a:endParaRPr lang="en-AU" b="1" dirty="0">
              <a:solidFill>
                <a:prstClr val="black"/>
              </a:solidFill>
            </a:endParaRPr>
          </a:p>
        </p:txBody>
      </p:sp>
      <p:sp>
        <p:nvSpPr>
          <p:cNvPr id="6" name="Oval Callout 5"/>
          <p:cNvSpPr/>
          <p:nvPr/>
        </p:nvSpPr>
        <p:spPr>
          <a:xfrm>
            <a:off x="9144000" y="4132263"/>
            <a:ext cx="1700213" cy="157003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prstClr val="black"/>
                </a:solidFill>
              </a:rPr>
              <a:t>watch this space</a:t>
            </a:r>
            <a:endParaRPr lang="en-AU" b="1" dirty="0">
              <a:solidFill>
                <a:prstClr val="black"/>
              </a:solidFill>
            </a:endParaRPr>
          </a:p>
        </p:txBody>
      </p:sp>
      <p:sp>
        <p:nvSpPr>
          <p:cNvPr id="8" name="Oval Callout 7"/>
          <p:cNvSpPr/>
          <p:nvPr/>
        </p:nvSpPr>
        <p:spPr>
          <a:xfrm>
            <a:off x="2336800" y="4338638"/>
            <a:ext cx="3098800" cy="17526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b="1" dirty="0">
                <a:solidFill>
                  <a:prstClr val="black"/>
                </a:solidFill>
              </a:rPr>
              <a:t>nothing new in lawyers duties to client and to court</a:t>
            </a:r>
          </a:p>
          <a:p>
            <a:pPr algn="ctr">
              <a:defRPr/>
            </a:pPr>
            <a:endParaRPr lang="en-AU" b="1" dirty="0">
              <a:solidFill>
                <a:prstClr val="black"/>
              </a:solidFill>
            </a:endParaRPr>
          </a:p>
        </p:txBody>
      </p:sp>
      <p:sp>
        <p:nvSpPr>
          <p:cNvPr id="10" name="Oval Callout 5"/>
          <p:cNvSpPr/>
          <p:nvPr/>
        </p:nvSpPr>
        <p:spPr>
          <a:xfrm>
            <a:off x="8248650" y="1733550"/>
            <a:ext cx="2439988" cy="198437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prstClr val="black"/>
                </a:solidFill>
              </a:rPr>
              <a:t>w</a:t>
            </a:r>
            <a:r>
              <a:rPr lang="en-AU" b="1" dirty="0">
                <a:solidFill>
                  <a:prstClr val="black"/>
                </a:solidFill>
              </a:rPr>
              <a:t>ill the stats show a nett sum gain?</a:t>
            </a:r>
          </a:p>
          <a:p>
            <a:pPr algn="ctr">
              <a:defRPr/>
            </a:pPr>
            <a:endParaRPr lang="en-AU" b="1" dirty="0">
              <a:solidFill>
                <a:prstClr val="black"/>
              </a:solidFill>
            </a:endParaRPr>
          </a:p>
        </p:txBody>
      </p:sp>
    </p:spTree>
    <p:extLst>
      <p:ext uri="{BB962C8B-B14F-4D97-AF65-F5344CB8AC3E}">
        <p14:creationId xmlns:p14="http://schemas.microsoft.com/office/powerpoint/2010/main" val="6245021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Placeholder 1"/>
          <p:cNvSpPr>
            <a:spLocks noGrp="1"/>
          </p:cNvSpPr>
          <p:nvPr>
            <p:ph type="body" sz="quarter" idx="12"/>
          </p:nvPr>
        </p:nvSpPr>
        <p:spPr bwMode="auto">
          <a:xfrm>
            <a:off x="1941513" y="2390775"/>
            <a:ext cx="8767762" cy="1582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4400" b="1" i="1" smtClean="0"/>
              <a:t>Amery &amp; Kedrina </a:t>
            </a:r>
            <a:r>
              <a:rPr lang="en-AU" altLang="en-US" sz="4400" b="1" smtClean="0"/>
              <a:t>[2021] FamCAFC 79 (25 May 2021)</a:t>
            </a:r>
            <a:endParaRPr lang="en-AU" altLang="en-US" sz="4400" smtClean="0"/>
          </a:p>
        </p:txBody>
      </p:sp>
    </p:spTree>
    <p:extLst>
      <p:ext uri="{BB962C8B-B14F-4D97-AF65-F5344CB8AC3E}">
        <p14:creationId xmlns:p14="http://schemas.microsoft.com/office/powerpoint/2010/main" val="39874986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p:cNvSpPr>
            <a:spLocks noGrp="1"/>
          </p:cNvSpPr>
          <p:nvPr>
            <p:ph type="title"/>
          </p:nvPr>
        </p:nvSpPr>
        <p:spPr bwMode="auto">
          <a:xfrm>
            <a:off x="942975" y="909638"/>
            <a:ext cx="10260013" cy="708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AU" altLang="en-US" sz="3200" b="1" i="1" smtClean="0"/>
              <a:t>Amery &amp; Kedrina </a:t>
            </a:r>
            <a:r>
              <a:rPr lang="en-AU" altLang="en-US" sz="3200" b="1" smtClean="0"/>
              <a:t>[2021] FamCAFC 79 (25 May 2021)</a:t>
            </a:r>
            <a:r>
              <a:rPr lang="en-AU" altLang="en-US" smtClean="0"/>
              <a:t/>
            </a:r>
            <a:br>
              <a:rPr lang="en-AU" altLang="en-US" smtClean="0"/>
            </a:br>
            <a:endParaRPr lang="en-AU" altLang="en-US" smtClean="0"/>
          </a:p>
        </p:txBody>
      </p:sp>
      <p:sp>
        <p:nvSpPr>
          <p:cNvPr id="26627" name="Text Placeholder 3"/>
          <p:cNvSpPr>
            <a:spLocks noGrp="1"/>
          </p:cNvSpPr>
          <p:nvPr>
            <p:ph type="body" sz="quarter" idx="12"/>
          </p:nvPr>
        </p:nvSpPr>
        <p:spPr bwMode="auto">
          <a:xfrm>
            <a:off x="957263" y="1801813"/>
            <a:ext cx="10245725" cy="2955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10000"/>
          </a:bodyPr>
          <a:lstStyle/>
          <a:p>
            <a:pPr>
              <a:lnSpc>
                <a:spcPts val="2763"/>
              </a:lnSpc>
            </a:pPr>
            <a:r>
              <a:rPr lang="en-AU" altLang="en-US" sz="2400" b="1" smtClean="0"/>
              <a:t>A useful application of the principles discussed in Clayton and Bant.</a:t>
            </a:r>
          </a:p>
          <a:p>
            <a:pPr>
              <a:lnSpc>
                <a:spcPts val="2763"/>
              </a:lnSpc>
            </a:pPr>
            <a:r>
              <a:rPr lang="en-AU" altLang="en-US" sz="2400" b="1" smtClean="0"/>
              <a:t>H and W married 1982, separated 2005 and divorced 2010.  One adult child.</a:t>
            </a:r>
          </a:p>
          <a:p>
            <a:pPr>
              <a:lnSpc>
                <a:spcPts val="2763"/>
              </a:lnSpc>
            </a:pPr>
            <a:r>
              <a:rPr lang="en-AU" altLang="en-US" sz="2400" b="1" smtClean="0"/>
              <a:t>2005 property settlement resulted in consent orders under section 79.  Out of a $70M pool, wife was to receive just over $31M.  It looks like the usual disclosure was provided.</a:t>
            </a:r>
          </a:p>
          <a:p>
            <a:pPr>
              <a:lnSpc>
                <a:spcPts val="2763"/>
              </a:lnSpc>
            </a:pPr>
            <a:r>
              <a:rPr lang="en-AU" altLang="en-US" sz="2400" b="1" smtClean="0"/>
              <a:t>2013 W claimed that H had not complied with his obligations under the 2005 consent orders.</a:t>
            </a:r>
          </a:p>
        </p:txBody>
      </p:sp>
    </p:spTree>
    <p:extLst>
      <p:ext uri="{BB962C8B-B14F-4D97-AF65-F5344CB8AC3E}">
        <p14:creationId xmlns:p14="http://schemas.microsoft.com/office/powerpoint/2010/main" val="7629683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
          <p:cNvSpPr>
            <a:spLocks noGrp="1"/>
          </p:cNvSpPr>
          <p:nvPr>
            <p:ph type="title"/>
          </p:nvPr>
        </p:nvSpPr>
        <p:spPr bwMode="auto">
          <a:xfrm>
            <a:off x="942975" y="909638"/>
            <a:ext cx="10260013" cy="700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AU" altLang="en-US" sz="3200" b="1" i="1" smtClean="0"/>
              <a:t>Amery &amp; Kedrina </a:t>
            </a:r>
            <a:r>
              <a:rPr lang="en-AU" altLang="en-US" sz="3200" b="1" smtClean="0"/>
              <a:t>[2021] FamCAFC 79 (25 May 2021)</a:t>
            </a:r>
            <a:r>
              <a:rPr lang="en-AU" altLang="en-US" smtClean="0"/>
              <a:t/>
            </a:r>
            <a:br>
              <a:rPr lang="en-AU" altLang="en-US" smtClean="0"/>
            </a:br>
            <a:endParaRPr lang="en-AU" altLang="en-US" smtClean="0"/>
          </a:p>
        </p:txBody>
      </p:sp>
      <p:sp>
        <p:nvSpPr>
          <p:cNvPr id="27651" name="Text Placeholder 3"/>
          <p:cNvSpPr>
            <a:spLocks noGrp="1"/>
          </p:cNvSpPr>
          <p:nvPr>
            <p:ph type="body" sz="quarter" idx="12"/>
          </p:nvPr>
        </p:nvSpPr>
        <p:spPr bwMode="auto">
          <a:xfrm>
            <a:off x="942975" y="1838325"/>
            <a:ext cx="10245725" cy="3295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10000"/>
          </a:bodyPr>
          <a:lstStyle/>
          <a:p>
            <a:pPr>
              <a:lnSpc>
                <a:spcPts val="2763"/>
              </a:lnSpc>
            </a:pPr>
            <a:r>
              <a:rPr lang="en-AU" altLang="en-US" sz="2400" b="1" smtClean="0"/>
              <a:t>2017</a:t>
            </a:r>
            <a:r>
              <a:rPr lang="en-AU" altLang="en-US" sz="2400" smtClean="0"/>
              <a:t> W applies </a:t>
            </a:r>
            <a:r>
              <a:rPr lang="en-AU" altLang="en-US" sz="2400" b="1" smtClean="0"/>
              <a:t>s 79A(1)(c)</a:t>
            </a:r>
            <a:r>
              <a:rPr lang="en-AU" altLang="en-US" sz="2400" smtClean="0"/>
              <a:t> i.e. set aside due to H’s  default.</a:t>
            </a:r>
          </a:p>
          <a:p>
            <a:pPr>
              <a:lnSpc>
                <a:spcPts val="2763"/>
              </a:lnSpc>
            </a:pPr>
            <a:r>
              <a:rPr lang="en-AU" altLang="en-US" sz="2400" smtClean="0"/>
              <a:t>June 2017 case settled by further consent orders: H paid W just under 500K for unpaid dividends, unpaid unit holdings, interest, lesson adjustment the sums already paid.</a:t>
            </a:r>
          </a:p>
          <a:p>
            <a:pPr>
              <a:lnSpc>
                <a:spcPts val="2763"/>
              </a:lnSpc>
            </a:pPr>
            <a:r>
              <a:rPr lang="en-AU" altLang="en-US" sz="2400" smtClean="0"/>
              <a:t>Important:  W did not seek to impugn 2005 consent orders and, indeed, </a:t>
            </a:r>
            <a:r>
              <a:rPr lang="en-AU" altLang="en-US" sz="2400" i="1" smtClean="0"/>
              <a:t>recited</a:t>
            </a:r>
            <a:r>
              <a:rPr lang="en-AU" altLang="en-US" sz="2400" smtClean="0"/>
              <a:t> this fact in consent orders.</a:t>
            </a:r>
          </a:p>
          <a:p>
            <a:pPr>
              <a:lnSpc>
                <a:spcPts val="2763"/>
              </a:lnSpc>
            </a:pPr>
            <a:r>
              <a:rPr lang="en-AU" altLang="en-US" sz="2400" b="1" smtClean="0"/>
              <a:t>2018</a:t>
            </a:r>
            <a:r>
              <a:rPr lang="en-AU" altLang="en-US" sz="2400" smtClean="0"/>
              <a:t> W applies </a:t>
            </a:r>
            <a:r>
              <a:rPr lang="en-AU" altLang="en-US" sz="2400" b="1" smtClean="0"/>
              <a:t>79A(1)(a)</a:t>
            </a:r>
            <a:r>
              <a:rPr lang="en-AU" altLang="en-US" sz="2400" smtClean="0"/>
              <a:t> i.e. set aside because of a miscarriage of justice by reason of fraud, duress, suppression of evidence etc.</a:t>
            </a:r>
          </a:p>
        </p:txBody>
      </p:sp>
    </p:spTree>
    <p:extLst>
      <p:ext uri="{BB962C8B-B14F-4D97-AF65-F5344CB8AC3E}">
        <p14:creationId xmlns:p14="http://schemas.microsoft.com/office/powerpoint/2010/main" val="27207903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2"/>
          <p:cNvSpPr>
            <a:spLocks noGrp="1"/>
          </p:cNvSpPr>
          <p:nvPr>
            <p:ph type="title"/>
          </p:nvPr>
        </p:nvSpPr>
        <p:spPr bwMode="auto">
          <a:xfrm>
            <a:off x="942975" y="909638"/>
            <a:ext cx="10260013" cy="690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AU" altLang="en-US" sz="3200" b="1" i="1" smtClean="0"/>
              <a:t>Amery &amp; Kedrina </a:t>
            </a:r>
            <a:r>
              <a:rPr lang="en-AU" altLang="en-US" sz="3200" b="1" smtClean="0"/>
              <a:t>[2021] FamCAFC 79 (25 May 2021)</a:t>
            </a:r>
            <a:r>
              <a:rPr lang="en-AU" altLang="en-US" smtClean="0"/>
              <a:t/>
            </a:r>
            <a:br>
              <a:rPr lang="en-AU" altLang="en-US" smtClean="0"/>
            </a:br>
            <a:endParaRPr lang="en-AU" altLang="en-US" smtClean="0"/>
          </a:p>
        </p:txBody>
      </p:sp>
      <p:sp>
        <p:nvSpPr>
          <p:cNvPr id="28675" name="Text Placeholder 3"/>
          <p:cNvSpPr>
            <a:spLocks noGrp="1"/>
          </p:cNvSpPr>
          <p:nvPr>
            <p:ph type="body" sz="quarter" idx="12"/>
          </p:nvPr>
        </p:nvSpPr>
        <p:spPr bwMode="auto">
          <a:xfrm>
            <a:off x="957263" y="1776413"/>
            <a:ext cx="10245725" cy="364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2763"/>
              </a:lnSpc>
            </a:pPr>
            <a:r>
              <a:rPr lang="en-AU" altLang="en-US" sz="2400" b="1" smtClean="0"/>
              <a:t>H sought permanent stay on two grounds: first, W precluded from bringing the claim due to </a:t>
            </a:r>
            <a:r>
              <a:rPr lang="en-AU" altLang="en-US" sz="2400" b="1" u="sng" smtClean="0"/>
              <a:t>Anshun estoppel</a:t>
            </a:r>
            <a:r>
              <a:rPr lang="en-AU" altLang="en-US" sz="2400" b="1" smtClean="0"/>
              <a:t>; second, claim be </a:t>
            </a:r>
            <a:r>
              <a:rPr lang="en-AU" altLang="en-US" sz="2400" b="1" u="sng" smtClean="0"/>
              <a:t>permanently stayed as an abuse of process </a:t>
            </a:r>
            <a:r>
              <a:rPr lang="en-AU" altLang="en-US" sz="2400" b="1" smtClean="0"/>
              <a:t>because of the delay in bringing the proceedings and as a result of not bringing the claim at the same time as the 2017 application.</a:t>
            </a:r>
          </a:p>
          <a:p>
            <a:pPr>
              <a:lnSpc>
                <a:spcPts val="2763"/>
              </a:lnSpc>
            </a:pPr>
            <a:r>
              <a:rPr lang="en-AU" altLang="en-US" sz="2400" b="1" smtClean="0"/>
              <a:t>W says it is only from 2017 that she has cause to reconsider the appropriateness of the 2005 orders and discovered nondisclosure.</a:t>
            </a:r>
          </a:p>
          <a:p>
            <a:pPr>
              <a:lnSpc>
                <a:spcPts val="2763"/>
              </a:lnSpc>
            </a:pPr>
            <a:r>
              <a:rPr lang="en-AU" altLang="en-US" sz="2400" b="1" smtClean="0"/>
              <a:t>H denied everything and contends that from at least 2007 W had available to her all documents necessary to enable her to scrutinise the circumstances in which the 2005 orders were made.</a:t>
            </a:r>
          </a:p>
          <a:p>
            <a:pPr>
              <a:lnSpc>
                <a:spcPts val="2763"/>
              </a:lnSpc>
            </a:pPr>
            <a:endParaRPr lang="en-AU" altLang="en-US" smtClean="0"/>
          </a:p>
        </p:txBody>
      </p:sp>
    </p:spTree>
    <p:extLst>
      <p:ext uri="{BB962C8B-B14F-4D97-AF65-F5344CB8AC3E}">
        <p14:creationId xmlns:p14="http://schemas.microsoft.com/office/powerpoint/2010/main" val="15745165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p:cNvSpPr>
            <a:spLocks noGrp="1"/>
          </p:cNvSpPr>
          <p:nvPr>
            <p:ph type="title"/>
          </p:nvPr>
        </p:nvSpPr>
        <p:spPr bwMode="auto">
          <a:xfrm>
            <a:off x="942975" y="909638"/>
            <a:ext cx="10260013" cy="690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AU" altLang="en-US" sz="3200" b="1" i="1" smtClean="0"/>
              <a:t>Amery &amp; Kedrina </a:t>
            </a:r>
            <a:r>
              <a:rPr lang="en-AU" altLang="en-US" sz="3200" b="1" smtClean="0"/>
              <a:t>[2021] FamCAFC 79 (25 May 2021)</a:t>
            </a:r>
            <a:r>
              <a:rPr lang="en-AU" altLang="en-US" smtClean="0"/>
              <a:t/>
            </a:r>
            <a:br>
              <a:rPr lang="en-AU" altLang="en-US" smtClean="0"/>
            </a:br>
            <a:endParaRPr lang="en-AU" altLang="en-US" smtClean="0"/>
          </a:p>
        </p:txBody>
      </p:sp>
      <p:sp>
        <p:nvSpPr>
          <p:cNvPr id="29699" name="Text Placeholder 3"/>
          <p:cNvSpPr>
            <a:spLocks noGrp="1"/>
          </p:cNvSpPr>
          <p:nvPr>
            <p:ph type="body" sz="quarter" idx="12"/>
          </p:nvPr>
        </p:nvSpPr>
        <p:spPr bwMode="auto">
          <a:xfrm>
            <a:off x="942975" y="1706563"/>
            <a:ext cx="10245725" cy="32178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2763"/>
              </a:lnSpc>
            </a:pPr>
            <a:r>
              <a:rPr lang="en-AU" altLang="en-US" sz="2400" b="1" smtClean="0"/>
              <a:t>PJ permanently stayed the wife’s application pursuant to the Anshun principle.</a:t>
            </a:r>
          </a:p>
          <a:p>
            <a:pPr>
              <a:lnSpc>
                <a:spcPts val="2763"/>
              </a:lnSpc>
            </a:pPr>
            <a:r>
              <a:rPr lang="en-AU" altLang="en-US" sz="2400" b="1" smtClean="0"/>
              <a:t>The Full Court dismissed the appeal.</a:t>
            </a:r>
          </a:p>
          <a:p>
            <a:pPr>
              <a:lnSpc>
                <a:spcPts val="2763"/>
              </a:lnSpc>
            </a:pPr>
            <a:r>
              <a:rPr lang="en-AU" altLang="en-US" sz="2400" b="1" smtClean="0"/>
              <a:t>H contended that W should be precluded from continuing the 2018 application because the subject matter of that application was so relevant to that of the earlier application in 2017, such that it was unreasonable for W not to have brought the second proposed claim at the time of the first.  Moreover, if estoppel is accepted, there were no special circumstances which would nonetheless permit the wife to continue the 2018 application.</a:t>
            </a:r>
          </a:p>
        </p:txBody>
      </p:sp>
    </p:spTree>
    <p:extLst>
      <p:ext uri="{BB962C8B-B14F-4D97-AF65-F5344CB8AC3E}">
        <p14:creationId xmlns:p14="http://schemas.microsoft.com/office/powerpoint/2010/main" val="33785032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2"/>
          <p:cNvSpPr>
            <a:spLocks noGrp="1"/>
          </p:cNvSpPr>
          <p:nvPr>
            <p:ph type="title"/>
          </p:nvPr>
        </p:nvSpPr>
        <p:spPr bwMode="auto">
          <a:xfrm>
            <a:off x="942975" y="909638"/>
            <a:ext cx="10260013" cy="700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AU" altLang="en-US" sz="3200" b="1" i="1" smtClean="0"/>
              <a:t>Amery &amp; Kedrina </a:t>
            </a:r>
            <a:r>
              <a:rPr lang="en-AU" altLang="en-US" sz="3200" b="1" smtClean="0"/>
              <a:t>[2021] FamCAFC 79 (25 May 2021)</a:t>
            </a:r>
            <a:r>
              <a:rPr lang="en-AU" altLang="en-US" smtClean="0"/>
              <a:t/>
            </a:r>
            <a:br>
              <a:rPr lang="en-AU" altLang="en-US" smtClean="0"/>
            </a:br>
            <a:endParaRPr lang="en-AU" altLang="en-US" smtClean="0"/>
          </a:p>
        </p:txBody>
      </p:sp>
      <p:sp>
        <p:nvSpPr>
          <p:cNvPr id="4" name="Text Placeholder 3"/>
          <p:cNvSpPr>
            <a:spLocks noGrp="1"/>
          </p:cNvSpPr>
          <p:nvPr>
            <p:ph type="body" sz="quarter" idx="12"/>
          </p:nvPr>
        </p:nvSpPr>
        <p:spPr>
          <a:xfrm>
            <a:off x="1019175" y="1835150"/>
            <a:ext cx="10245725" cy="3738563"/>
          </a:xfrm>
        </p:spPr>
        <p:txBody>
          <a:bodyPr/>
          <a:lstStyle/>
          <a:p>
            <a:pPr>
              <a:defRPr/>
            </a:pPr>
            <a:r>
              <a:rPr lang="en-AU" sz="2400" b="1" dirty="0"/>
              <a:t>Full Court discusses </a:t>
            </a:r>
            <a:r>
              <a:rPr lang="en-AU" sz="2400" b="1" dirty="0" err="1"/>
              <a:t>Anshun</a:t>
            </a:r>
            <a:r>
              <a:rPr lang="en-AU" sz="2400" b="1" dirty="0"/>
              <a:t> estoppel at [35]– [43].</a:t>
            </a:r>
          </a:p>
          <a:p>
            <a:pPr>
              <a:defRPr/>
            </a:pPr>
            <a:r>
              <a:rPr lang="en-AU" sz="2400" b="1" dirty="0"/>
              <a:t>Discussion of </a:t>
            </a:r>
            <a:r>
              <a:rPr lang="en-AU" sz="2400" b="1" i="1" u="sng" dirty="0"/>
              <a:t>unreasonableness</a:t>
            </a:r>
            <a:r>
              <a:rPr lang="en-AU" sz="2400" b="1" i="1" dirty="0"/>
              <a:t>:</a:t>
            </a:r>
            <a:endParaRPr lang="en-AU" sz="2400" b="1" dirty="0"/>
          </a:p>
          <a:p>
            <a:pPr marL="800100" lvl="1" indent="-342900">
              <a:buFont typeface="Courier New" panose="02070309020205020404" pitchFamily="49" charset="0"/>
              <a:buChar char="o"/>
              <a:defRPr/>
            </a:pPr>
            <a:r>
              <a:rPr lang="en-AU" sz="2000" b="1" dirty="0">
                <a:latin typeface="+mj-lt"/>
              </a:rPr>
              <a:t>Arises when the matter in the second proceeding is so relevant to the first proceeding that it can be said to have been unreasonable not to rely upon it in the first proceeding.</a:t>
            </a:r>
          </a:p>
          <a:p>
            <a:pPr marL="800100" lvl="1" indent="-342900">
              <a:buFont typeface="Courier New" panose="02070309020205020404" pitchFamily="49" charset="0"/>
              <a:buChar char="o"/>
              <a:defRPr/>
            </a:pPr>
            <a:r>
              <a:rPr lang="en-AU" sz="2000" b="1" dirty="0">
                <a:latin typeface="+mj-lt"/>
              </a:rPr>
              <a:t>Assessment is not to be made mechanistically but rather there is a value judgement to be made referable to the proper conduct of modern litigation.</a:t>
            </a:r>
          </a:p>
          <a:p>
            <a:pPr marL="800100" lvl="1" indent="-342900">
              <a:buFont typeface="Courier New" panose="02070309020205020404" pitchFamily="49" charset="0"/>
              <a:buChar char="o"/>
              <a:defRPr/>
            </a:pPr>
            <a:r>
              <a:rPr lang="en-AU" sz="2000" b="1" dirty="0">
                <a:latin typeface="+mj-lt"/>
              </a:rPr>
              <a:t>It does not follow that just because something </a:t>
            </a:r>
            <a:r>
              <a:rPr lang="en-AU" sz="2000" b="1" i="1" dirty="0">
                <a:latin typeface="+mj-lt"/>
              </a:rPr>
              <a:t>could</a:t>
            </a:r>
            <a:r>
              <a:rPr lang="en-AU" sz="2000" b="1" dirty="0">
                <a:latin typeface="+mj-lt"/>
              </a:rPr>
              <a:t> have been raised, it </a:t>
            </a:r>
            <a:r>
              <a:rPr lang="en-AU" sz="2000" b="1" i="1" dirty="0">
                <a:latin typeface="+mj-lt"/>
              </a:rPr>
              <a:t>should</a:t>
            </a:r>
            <a:r>
              <a:rPr lang="en-AU" sz="2000" b="1" dirty="0">
                <a:latin typeface="+mj-lt"/>
              </a:rPr>
              <a:t> have been raised (the mechanistic approach).</a:t>
            </a:r>
          </a:p>
          <a:p>
            <a:pPr marL="800100" lvl="1" indent="-342900">
              <a:buFont typeface="Courier New" panose="02070309020205020404" pitchFamily="49" charset="0"/>
              <a:buChar char="o"/>
              <a:defRPr/>
            </a:pPr>
            <a:r>
              <a:rPr lang="en-AU" sz="2000" b="1" dirty="0">
                <a:latin typeface="+mj-lt"/>
              </a:rPr>
              <a:t>Ultimate judgement in each case is normative, but is to take account of both the public and private interests involved.  There is a public interest in the timely and efficient administration of civil justice.</a:t>
            </a:r>
          </a:p>
        </p:txBody>
      </p:sp>
    </p:spTree>
    <p:extLst>
      <p:ext uri="{BB962C8B-B14F-4D97-AF65-F5344CB8AC3E}">
        <p14:creationId xmlns:p14="http://schemas.microsoft.com/office/powerpoint/2010/main" val="9852445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37022B-8290-C9AB-01A3-46EAB700877E}"/>
              </a:ext>
            </a:extLst>
          </p:cNvPr>
          <p:cNvSpPr>
            <a:spLocks noGrp="1"/>
          </p:cNvSpPr>
          <p:nvPr>
            <p:ph type="title"/>
          </p:nvPr>
        </p:nvSpPr>
        <p:spPr>
          <a:xfrm>
            <a:off x="1043631" y="809898"/>
            <a:ext cx="9942716" cy="1554480"/>
          </a:xfrm>
        </p:spPr>
        <p:txBody>
          <a:bodyPr anchor="ctr">
            <a:normAutofit/>
          </a:bodyPr>
          <a:lstStyle/>
          <a:p>
            <a:r>
              <a:rPr lang="en-US" sz="4800" i="1" dirty="0"/>
              <a:t>Lacey v Lacey</a:t>
            </a:r>
            <a:r>
              <a:rPr lang="en-US" sz="4800" dirty="0"/>
              <a:t> (1998) FLC 92-804</a:t>
            </a:r>
            <a:endParaRPr lang="en-US" sz="4800" i="1" dirty="0"/>
          </a:p>
        </p:txBody>
      </p:sp>
      <p:sp>
        <p:nvSpPr>
          <p:cNvPr id="3" name="Content Placeholder 2">
            <a:extLst>
              <a:ext uri="{FF2B5EF4-FFF2-40B4-BE49-F238E27FC236}">
                <a16:creationId xmlns:a16="http://schemas.microsoft.com/office/drawing/2014/main" id="{11EE0E02-3336-F5D7-988E-9AFF870EB28A}"/>
              </a:ext>
            </a:extLst>
          </p:cNvPr>
          <p:cNvSpPr>
            <a:spLocks noGrp="1"/>
          </p:cNvSpPr>
          <p:nvPr>
            <p:ph idx="1"/>
          </p:nvPr>
        </p:nvSpPr>
        <p:spPr>
          <a:xfrm>
            <a:off x="1045028" y="3017522"/>
            <a:ext cx="9941319" cy="3124658"/>
          </a:xfrm>
        </p:spPr>
        <p:txBody>
          <a:bodyPr anchor="ctr">
            <a:normAutofit/>
          </a:bodyPr>
          <a:lstStyle/>
          <a:p>
            <a:r>
              <a:rPr lang="en-US" sz="2400" dirty="0"/>
              <a:t>How to pay $3M to the wife when the only assets of value are in a company</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1937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
          <p:cNvSpPr>
            <a:spLocks noGrp="1"/>
          </p:cNvSpPr>
          <p:nvPr>
            <p:ph type="title"/>
          </p:nvPr>
        </p:nvSpPr>
        <p:spPr bwMode="auto">
          <a:xfrm>
            <a:off x="942975" y="909638"/>
            <a:ext cx="10260013" cy="620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AU" altLang="en-US" sz="3200" b="1" i="1" smtClean="0"/>
              <a:t>Amery &amp; Kedrina </a:t>
            </a:r>
            <a:r>
              <a:rPr lang="en-AU" altLang="en-US" sz="3200" b="1" smtClean="0"/>
              <a:t>[2021] FamCAFC 79 (25 May 2021)</a:t>
            </a:r>
            <a:r>
              <a:rPr lang="en-AU" altLang="en-US" smtClean="0"/>
              <a:t/>
            </a:r>
            <a:br>
              <a:rPr lang="en-AU" altLang="en-US" smtClean="0"/>
            </a:br>
            <a:endParaRPr lang="en-AU" altLang="en-US" smtClean="0"/>
          </a:p>
        </p:txBody>
      </p:sp>
      <p:sp>
        <p:nvSpPr>
          <p:cNvPr id="4" name="Text Placeholder 3"/>
          <p:cNvSpPr>
            <a:spLocks noGrp="1"/>
          </p:cNvSpPr>
          <p:nvPr>
            <p:ph type="body" sz="quarter" idx="12"/>
          </p:nvPr>
        </p:nvSpPr>
        <p:spPr>
          <a:xfrm>
            <a:off x="942975" y="1703388"/>
            <a:ext cx="10245725" cy="3417887"/>
          </a:xfrm>
        </p:spPr>
        <p:txBody>
          <a:bodyPr/>
          <a:lstStyle/>
          <a:p>
            <a:pPr>
              <a:defRPr/>
            </a:pPr>
            <a:endParaRPr lang="en-AU" sz="3200" b="1" dirty="0"/>
          </a:p>
          <a:p>
            <a:pPr>
              <a:defRPr/>
            </a:pPr>
            <a:r>
              <a:rPr lang="en-AU" sz="3200" b="1" dirty="0"/>
              <a:t>Discussion of </a:t>
            </a:r>
            <a:r>
              <a:rPr lang="en-AU" sz="3200" b="1" i="1" u="sng" dirty="0"/>
              <a:t>special circumstances</a:t>
            </a:r>
            <a:r>
              <a:rPr lang="en-AU" sz="3200" b="1" u="sng" dirty="0"/>
              <a:t> </a:t>
            </a:r>
            <a:r>
              <a:rPr lang="en-AU" sz="3200" b="1" dirty="0"/>
              <a:t>even if estoppel found:</a:t>
            </a:r>
          </a:p>
          <a:p>
            <a:pPr marL="800100" lvl="1" indent="-342900">
              <a:buFont typeface="Courier New" panose="02070309020205020404" pitchFamily="49" charset="0"/>
              <a:buChar char="o"/>
              <a:defRPr/>
            </a:pPr>
            <a:r>
              <a:rPr lang="en-AU" sz="2800" b="1" dirty="0">
                <a:latin typeface="+mj-lt"/>
              </a:rPr>
              <a:t>Court has a discretion if special circumstances are found to allow an issue to be raised even if the point was unreasonably omitted in the earlier proceedings.</a:t>
            </a:r>
          </a:p>
          <a:p>
            <a:pPr marL="800100" lvl="1" indent="-342900">
              <a:buFont typeface="Courier New" panose="02070309020205020404" pitchFamily="49" charset="0"/>
              <a:buChar char="o"/>
              <a:defRPr/>
            </a:pPr>
            <a:r>
              <a:rPr lang="en-AU" sz="2800" b="1" dirty="0">
                <a:latin typeface="+mj-lt"/>
              </a:rPr>
              <a:t>Special circumstances include exceptional, but is otherwise not fixed and involves a consideration of a wide range of factors.</a:t>
            </a:r>
          </a:p>
        </p:txBody>
      </p:sp>
    </p:spTree>
    <p:extLst>
      <p:ext uri="{BB962C8B-B14F-4D97-AF65-F5344CB8AC3E}">
        <p14:creationId xmlns:p14="http://schemas.microsoft.com/office/powerpoint/2010/main" val="5658028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
          <p:cNvSpPr>
            <a:spLocks noGrp="1"/>
          </p:cNvSpPr>
          <p:nvPr>
            <p:ph type="title"/>
          </p:nvPr>
        </p:nvSpPr>
        <p:spPr bwMode="auto">
          <a:xfrm>
            <a:off x="942975" y="909638"/>
            <a:ext cx="10260013" cy="671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AU" altLang="en-US" sz="3200" b="1" i="1" smtClean="0"/>
              <a:t>Amery &amp; Kedrina </a:t>
            </a:r>
            <a:r>
              <a:rPr lang="en-AU" altLang="en-US" sz="3200" b="1" smtClean="0"/>
              <a:t>[2021] FamCAFC 79 (25 May 2021)</a:t>
            </a:r>
            <a:r>
              <a:rPr lang="en-AU" altLang="en-US" smtClean="0"/>
              <a:t/>
            </a:r>
            <a:br>
              <a:rPr lang="en-AU" altLang="en-US" smtClean="0"/>
            </a:br>
            <a:endParaRPr lang="en-AU" altLang="en-US" smtClean="0"/>
          </a:p>
        </p:txBody>
      </p:sp>
      <p:sp>
        <p:nvSpPr>
          <p:cNvPr id="32771" name="Text Placeholder 3"/>
          <p:cNvSpPr>
            <a:spLocks noGrp="1"/>
          </p:cNvSpPr>
          <p:nvPr>
            <p:ph type="body" sz="quarter" idx="12"/>
          </p:nvPr>
        </p:nvSpPr>
        <p:spPr bwMode="auto">
          <a:xfrm>
            <a:off x="942975" y="1581150"/>
            <a:ext cx="10245725" cy="4195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p>
            <a:pPr>
              <a:lnSpc>
                <a:spcPts val="2763"/>
              </a:lnSpc>
            </a:pPr>
            <a:r>
              <a:rPr lang="en-AU" altLang="en-US" sz="2400" b="1" smtClean="0"/>
              <a:t>In this case the earlier and later claims were based on s 79A, even though under different paragraphs of subsection (1).  In determining if proceedings are ‘connected’ or ‘so relevant’ to one another, focus on substantial equivalence of rights and subject matter of the actions, not the outcome achieved or the orders sought.</a:t>
            </a:r>
          </a:p>
          <a:p>
            <a:pPr>
              <a:lnSpc>
                <a:spcPts val="2763"/>
              </a:lnSpc>
            </a:pPr>
            <a:r>
              <a:rPr lang="en-AU" altLang="en-US" sz="2400" b="1" smtClean="0"/>
              <a:t>Thus, even though the two proceeding sought different outcomes, they both concerned W’s rights under s79. </a:t>
            </a:r>
          </a:p>
          <a:p>
            <a:pPr>
              <a:lnSpc>
                <a:spcPts val="2763"/>
              </a:lnSpc>
            </a:pPr>
            <a:r>
              <a:rPr lang="en-AU" altLang="en-US" sz="2400" b="1" smtClean="0"/>
              <a:t>No doubt that at time of W’s first claim in 2017 she had information and documents critical to her decision to commence the second claim. Thus, the asserted rights were of substantially equivalent nature and covered substantially the same subject matter.[72]</a:t>
            </a:r>
          </a:p>
        </p:txBody>
      </p:sp>
    </p:spTree>
    <p:extLst>
      <p:ext uri="{BB962C8B-B14F-4D97-AF65-F5344CB8AC3E}">
        <p14:creationId xmlns:p14="http://schemas.microsoft.com/office/powerpoint/2010/main" val="32324053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2"/>
          <p:cNvSpPr>
            <a:spLocks noGrp="1"/>
          </p:cNvSpPr>
          <p:nvPr>
            <p:ph type="title"/>
          </p:nvPr>
        </p:nvSpPr>
        <p:spPr bwMode="auto">
          <a:xfrm>
            <a:off x="942975" y="909638"/>
            <a:ext cx="10260013" cy="673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AU" altLang="en-US" sz="3200" b="1" i="1" smtClean="0"/>
              <a:t>Amery &amp; Kedrina </a:t>
            </a:r>
            <a:r>
              <a:rPr lang="en-AU" altLang="en-US" sz="3200" b="1" smtClean="0"/>
              <a:t>[2021] FamCAFC 79 (25 May 2021)</a:t>
            </a:r>
            <a:r>
              <a:rPr lang="en-AU" altLang="en-US" smtClean="0"/>
              <a:t/>
            </a:r>
            <a:br>
              <a:rPr lang="en-AU" altLang="en-US" smtClean="0"/>
            </a:br>
            <a:endParaRPr lang="en-AU" altLang="en-US" smtClean="0"/>
          </a:p>
        </p:txBody>
      </p:sp>
      <p:sp>
        <p:nvSpPr>
          <p:cNvPr id="33795" name="Text Placeholder 3"/>
          <p:cNvSpPr>
            <a:spLocks noGrp="1"/>
          </p:cNvSpPr>
          <p:nvPr>
            <p:ph type="body" sz="quarter" idx="12"/>
          </p:nvPr>
        </p:nvSpPr>
        <p:spPr bwMode="auto">
          <a:xfrm>
            <a:off x="942975" y="1846263"/>
            <a:ext cx="10245725" cy="4651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2763"/>
              </a:lnSpc>
            </a:pPr>
            <a:r>
              <a:rPr lang="en-AU" altLang="en-US" b="1" u="sng" smtClean="0"/>
              <a:t>Principles of permanent stay</a:t>
            </a:r>
            <a:r>
              <a:rPr lang="en-AU" altLang="en-US" b="1" smtClean="0"/>
              <a:t>.</a:t>
            </a:r>
          </a:p>
          <a:p>
            <a:pPr>
              <a:lnSpc>
                <a:spcPts val="2763"/>
              </a:lnSpc>
            </a:pPr>
            <a:r>
              <a:rPr lang="en-AU" altLang="en-US" b="1" smtClean="0"/>
              <a:t>Clear relationship between doctrines of estoppel and abuse of process.</a:t>
            </a:r>
          </a:p>
          <a:p>
            <a:pPr>
              <a:lnSpc>
                <a:spcPts val="2763"/>
              </a:lnSpc>
            </a:pPr>
            <a:r>
              <a:rPr lang="en-AU" altLang="en-US" b="1" smtClean="0"/>
              <a:t>Informed in part by similar considerations of finality and fairness.</a:t>
            </a:r>
          </a:p>
          <a:p>
            <a:pPr>
              <a:lnSpc>
                <a:spcPts val="2763"/>
              </a:lnSpc>
            </a:pPr>
            <a:r>
              <a:rPr lang="en-AU" altLang="en-US" b="1" smtClean="0"/>
              <a:t>Abuse of process may apply in cases where estoppels do not apply as it is inherently broader and more flexible than estoppel. </a:t>
            </a:r>
          </a:p>
          <a:p>
            <a:pPr>
              <a:lnSpc>
                <a:spcPts val="2763"/>
              </a:lnSpc>
            </a:pPr>
            <a:r>
              <a:rPr lang="en-AU" altLang="en-US" b="1" smtClean="0"/>
              <a:t>A permanent stay may be ordered regardless of the merits of the claim. </a:t>
            </a:r>
          </a:p>
          <a:p>
            <a:pPr>
              <a:lnSpc>
                <a:spcPts val="2763"/>
              </a:lnSpc>
            </a:pPr>
            <a:r>
              <a:rPr lang="en-AU" altLang="en-US" b="1" smtClean="0"/>
              <a:t>Underlying public interest principles relevant.</a:t>
            </a:r>
          </a:p>
          <a:p>
            <a:pPr>
              <a:lnSpc>
                <a:spcPts val="2763"/>
              </a:lnSpc>
            </a:pPr>
            <a:r>
              <a:rPr lang="en-AU" altLang="en-US" b="1" smtClean="0"/>
              <a:t>Significance of a recital</a:t>
            </a:r>
            <a:r>
              <a:rPr lang="en-AU" altLang="en-US" sz="2400" b="1" smtClean="0"/>
              <a:t>.</a:t>
            </a:r>
          </a:p>
          <a:p>
            <a:pPr>
              <a:lnSpc>
                <a:spcPts val="2763"/>
              </a:lnSpc>
            </a:pPr>
            <a:endParaRPr lang="en-AU" altLang="en-US" smtClean="0"/>
          </a:p>
        </p:txBody>
      </p:sp>
    </p:spTree>
    <p:extLst>
      <p:ext uri="{BB962C8B-B14F-4D97-AF65-F5344CB8AC3E}">
        <p14:creationId xmlns:p14="http://schemas.microsoft.com/office/powerpoint/2010/main" val="22598852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7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2"/>
          <p:cNvSpPr>
            <a:spLocks noGrp="1"/>
          </p:cNvSpPr>
          <p:nvPr>
            <p:ph type="title"/>
          </p:nvPr>
        </p:nvSpPr>
        <p:spPr bwMode="auto">
          <a:xfrm>
            <a:off x="942975" y="909638"/>
            <a:ext cx="10260013" cy="700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3200" b="1" i="1" smtClean="0"/>
              <a:t>Amery &amp; Kedrina </a:t>
            </a:r>
            <a:r>
              <a:rPr lang="en-AU" altLang="en-US" sz="3200" b="1" smtClean="0"/>
              <a:t>[2021] FamCAFC 79 (25 May 2021)</a:t>
            </a:r>
            <a:endParaRPr lang="en-AU" altLang="en-US" sz="3200" smtClean="0"/>
          </a:p>
        </p:txBody>
      </p:sp>
      <p:sp>
        <p:nvSpPr>
          <p:cNvPr id="2" name="Oval Callout 1"/>
          <p:cNvSpPr/>
          <p:nvPr/>
        </p:nvSpPr>
        <p:spPr>
          <a:xfrm>
            <a:off x="682625" y="1609725"/>
            <a:ext cx="2455863" cy="21082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b="1" dirty="0">
                <a:solidFill>
                  <a:schemeClr val="tx1"/>
                </a:solidFill>
              </a:rPr>
              <a:t>A recital in a consent order became very important.</a:t>
            </a:r>
          </a:p>
        </p:txBody>
      </p:sp>
      <p:sp>
        <p:nvSpPr>
          <p:cNvPr id="3" name="Oval Callout 2"/>
          <p:cNvSpPr/>
          <p:nvPr/>
        </p:nvSpPr>
        <p:spPr>
          <a:xfrm>
            <a:off x="4446588" y="1673225"/>
            <a:ext cx="2098675" cy="221456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b="1" dirty="0">
                <a:solidFill>
                  <a:schemeClr val="tx1"/>
                </a:solidFill>
              </a:rPr>
              <a:t>Your clients think about the fairness of their settlement for years later</a:t>
            </a:r>
          </a:p>
        </p:txBody>
      </p:sp>
      <p:sp>
        <p:nvSpPr>
          <p:cNvPr id="4" name="Oval Callout 3"/>
          <p:cNvSpPr/>
          <p:nvPr/>
        </p:nvSpPr>
        <p:spPr>
          <a:xfrm>
            <a:off x="1819275" y="4106863"/>
            <a:ext cx="2155825" cy="199231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b="1" dirty="0">
                <a:solidFill>
                  <a:schemeClr val="tx1"/>
                </a:solidFill>
              </a:rPr>
              <a:t>Longer term importance of disclosure and lack thereof</a:t>
            </a:r>
          </a:p>
        </p:txBody>
      </p:sp>
      <p:sp>
        <p:nvSpPr>
          <p:cNvPr id="5" name="Oval Callout 4"/>
          <p:cNvSpPr/>
          <p:nvPr/>
        </p:nvSpPr>
        <p:spPr>
          <a:xfrm>
            <a:off x="7969250" y="4314825"/>
            <a:ext cx="2339975" cy="167957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b="1" dirty="0">
                <a:solidFill>
                  <a:schemeClr val="tx1"/>
                </a:solidFill>
              </a:rPr>
              <a:t>Behind an unsuccessful application is a Law Cover claim</a:t>
            </a:r>
          </a:p>
        </p:txBody>
      </p:sp>
      <p:sp>
        <p:nvSpPr>
          <p:cNvPr id="6" name="Oval Callout 5"/>
          <p:cNvSpPr/>
          <p:nvPr/>
        </p:nvSpPr>
        <p:spPr>
          <a:xfrm>
            <a:off x="4889500" y="4314825"/>
            <a:ext cx="2551113" cy="157638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b="1" dirty="0">
                <a:solidFill>
                  <a:schemeClr val="tx1"/>
                </a:solidFill>
              </a:rPr>
              <a:t>Major cases emphasise finality and precautionary principles</a:t>
            </a:r>
          </a:p>
        </p:txBody>
      </p:sp>
      <p:sp>
        <p:nvSpPr>
          <p:cNvPr id="7" name="Oval Callout 6"/>
          <p:cNvSpPr/>
          <p:nvPr/>
        </p:nvSpPr>
        <p:spPr>
          <a:xfrm>
            <a:off x="8812213" y="1301750"/>
            <a:ext cx="1838325" cy="264953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b="1" dirty="0">
                <a:solidFill>
                  <a:schemeClr val="tx1"/>
                </a:solidFill>
              </a:rPr>
              <a:t>W may well have had a good claim-but not raising it in 2017 is inexcusable</a:t>
            </a:r>
          </a:p>
        </p:txBody>
      </p:sp>
    </p:spTree>
    <p:extLst>
      <p:ext uri="{BB962C8B-B14F-4D97-AF65-F5344CB8AC3E}">
        <p14:creationId xmlns:p14="http://schemas.microsoft.com/office/powerpoint/2010/main" val="37845369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2"/>
          <p:cNvSpPr>
            <a:spLocks noGrp="1"/>
          </p:cNvSpPr>
          <p:nvPr>
            <p:ph type="title"/>
          </p:nvPr>
        </p:nvSpPr>
        <p:spPr bwMode="auto">
          <a:xfrm>
            <a:off x="1222375" y="609600"/>
            <a:ext cx="10260013" cy="700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AU" altLang="en-US" sz="4400" b="1" smtClean="0"/>
              <a:t>Who the heck is PJ?</a:t>
            </a:r>
          </a:p>
        </p:txBody>
      </p:sp>
      <p:pic>
        <p:nvPicPr>
          <p:cNvPr id="4198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2275" y="1470025"/>
            <a:ext cx="3706813"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7250" y="1262063"/>
            <a:ext cx="2857500"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62913" y="1574800"/>
            <a:ext cx="3776662" cy="402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Callout 11"/>
          <p:cNvSpPr/>
          <p:nvPr/>
        </p:nvSpPr>
        <p:spPr>
          <a:xfrm>
            <a:off x="1963738" y="4200525"/>
            <a:ext cx="2790825" cy="227012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b="1" dirty="0">
                <a:solidFill>
                  <a:schemeClr val="tx1"/>
                </a:solidFill>
              </a:rPr>
              <a:t>Is the recent introduction of the use of PJ rather than TJ attributable to Covid-19?</a:t>
            </a:r>
          </a:p>
        </p:txBody>
      </p:sp>
    </p:spTree>
    <p:extLst>
      <p:ext uri="{BB962C8B-B14F-4D97-AF65-F5344CB8AC3E}">
        <p14:creationId xmlns:p14="http://schemas.microsoft.com/office/powerpoint/2010/main" val="16929493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Placeholder 1"/>
          <p:cNvSpPr>
            <a:spLocks noGrp="1"/>
          </p:cNvSpPr>
          <p:nvPr>
            <p:ph type="body" sz="quarter" idx="12"/>
          </p:nvPr>
        </p:nvSpPr>
        <p:spPr bwMode="auto">
          <a:xfrm>
            <a:off x="2152650" y="2136775"/>
            <a:ext cx="7886700" cy="1846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r>
              <a:rPr lang="en-AU" altLang="en-US" sz="4400" b="1" i="1" smtClean="0"/>
              <a:t>Tomaras &amp; Tomaras </a:t>
            </a:r>
            <a:r>
              <a:rPr lang="en-AU" altLang="en-US" sz="4400" b="1" smtClean="0"/>
              <a:t>[2021] FedCFamC1A 82 (13 December 2021)</a:t>
            </a:r>
            <a:endParaRPr lang="en-AU" altLang="en-US" sz="4400" smtClean="0"/>
          </a:p>
        </p:txBody>
      </p:sp>
    </p:spTree>
    <p:extLst>
      <p:ext uri="{BB962C8B-B14F-4D97-AF65-F5344CB8AC3E}">
        <p14:creationId xmlns:p14="http://schemas.microsoft.com/office/powerpoint/2010/main" val="3184972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2"/>
          <p:cNvSpPr>
            <a:spLocks noGrp="1"/>
          </p:cNvSpPr>
          <p:nvPr>
            <p:ph type="title"/>
          </p:nvPr>
        </p:nvSpPr>
        <p:spPr bwMode="auto">
          <a:xfrm>
            <a:off x="942975" y="909638"/>
            <a:ext cx="10260013" cy="919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AU" altLang="en-US" sz="3200" b="1" i="1" smtClean="0"/>
              <a:t>Tomaras &amp; Tomaras </a:t>
            </a:r>
            <a:r>
              <a:rPr lang="en-AU" altLang="en-US" sz="3200" b="1" smtClean="0"/>
              <a:t>[2021] FedCFamC1A 82 (13 December 2021)</a:t>
            </a:r>
            <a:r>
              <a:rPr lang="en-AU" altLang="en-US" sz="3200" smtClean="0"/>
              <a:t/>
            </a:r>
            <a:br>
              <a:rPr lang="en-AU" altLang="en-US" sz="3200" smtClean="0"/>
            </a:br>
            <a:endParaRPr lang="en-AU" altLang="en-US" sz="3200" smtClean="0"/>
          </a:p>
        </p:txBody>
      </p:sp>
      <p:sp>
        <p:nvSpPr>
          <p:cNvPr id="36867" name="Text Placeholder 3"/>
          <p:cNvSpPr>
            <a:spLocks noGrp="1"/>
          </p:cNvSpPr>
          <p:nvPr>
            <p:ph type="body" sz="quarter" idx="12"/>
          </p:nvPr>
        </p:nvSpPr>
        <p:spPr bwMode="auto">
          <a:xfrm>
            <a:off x="942975" y="1978025"/>
            <a:ext cx="10245725" cy="4238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2763"/>
              </a:lnSpc>
            </a:pPr>
            <a:r>
              <a:rPr lang="en-AU" altLang="en-US" sz="2000" b="1" smtClean="0"/>
              <a:t>Majority decision of Ainslie-Wallace and Aldridge JJ, Watts J in dissent.</a:t>
            </a:r>
          </a:p>
          <a:p>
            <a:pPr>
              <a:lnSpc>
                <a:spcPts val="2763"/>
              </a:lnSpc>
            </a:pPr>
            <a:r>
              <a:rPr lang="en-AU" altLang="en-US" sz="2000" b="1" smtClean="0"/>
              <a:t>Issue: is an income protection policy, specifically a Total and Permanent Disability policy held by H, property capable of division?  The TPD policy is the only extant asset.</a:t>
            </a:r>
          </a:p>
          <a:p>
            <a:pPr>
              <a:lnSpc>
                <a:spcPts val="2763"/>
              </a:lnSpc>
            </a:pPr>
            <a:r>
              <a:rPr lang="en-AU" altLang="en-US" sz="2000" b="1" smtClean="0"/>
              <a:t>Policy gives H income of $150K p.a. adjusted CPI until 65, provided he was permanently disabled from returning to his work as a healthcare professional.  No surrender cash value.  Commutation by agreement into lump sum but insurer not compellable. </a:t>
            </a:r>
          </a:p>
          <a:p>
            <a:pPr>
              <a:lnSpc>
                <a:spcPts val="2763"/>
              </a:lnSpc>
            </a:pPr>
            <a:r>
              <a:rPr lang="en-AU" altLang="en-US" sz="2000" b="1" smtClean="0"/>
              <a:t>W argues TPD policy was divisible property under s79 and that the insurer could be ordered to pay to W 80% of the amount payable H each month.  (A  splitting order?)</a:t>
            </a:r>
          </a:p>
          <a:p>
            <a:pPr>
              <a:lnSpc>
                <a:spcPts val="2763"/>
              </a:lnSpc>
            </a:pPr>
            <a:r>
              <a:rPr lang="en-AU" altLang="en-US" sz="2000" b="1" smtClean="0"/>
              <a:t>More general application because of the extensive discussion of what is property and the differences of approach adopted as between majority and minority.</a:t>
            </a:r>
          </a:p>
        </p:txBody>
      </p:sp>
    </p:spTree>
    <p:extLst>
      <p:ext uri="{BB962C8B-B14F-4D97-AF65-F5344CB8AC3E}">
        <p14:creationId xmlns:p14="http://schemas.microsoft.com/office/powerpoint/2010/main" val="33704183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2"/>
          <p:cNvSpPr>
            <a:spLocks noGrp="1"/>
          </p:cNvSpPr>
          <p:nvPr>
            <p:ph type="title"/>
          </p:nvPr>
        </p:nvSpPr>
        <p:spPr bwMode="auto">
          <a:xfrm>
            <a:off x="942975" y="909638"/>
            <a:ext cx="10260013" cy="1023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AU" altLang="en-US" sz="3200" b="1" i="1" smtClean="0"/>
              <a:t>Tomaras &amp; Tomaras </a:t>
            </a:r>
            <a:r>
              <a:rPr lang="en-AU" altLang="en-US" sz="3200" b="1" smtClean="0"/>
              <a:t>[2021] FedCFamC1A 82 (13 December 2021)</a:t>
            </a:r>
            <a:r>
              <a:rPr lang="en-AU" altLang="en-US" sz="3200" smtClean="0"/>
              <a:t/>
            </a:r>
            <a:br>
              <a:rPr lang="en-AU" altLang="en-US" sz="3200" smtClean="0"/>
            </a:br>
            <a:endParaRPr lang="en-AU" altLang="en-US" sz="3200" smtClean="0"/>
          </a:p>
        </p:txBody>
      </p:sp>
      <p:sp>
        <p:nvSpPr>
          <p:cNvPr id="37891" name="Text Placeholder 3"/>
          <p:cNvSpPr>
            <a:spLocks noGrp="1"/>
          </p:cNvSpPr>
          <p:nvPr>
            <p:ph type="body" sz="quarter" idx="12"/>
          </p:nvPr>
        </p:nvSpPr>
        <p:spPr bwMode="auto">
          <a:xfrm>
            <a:off x="957263" y="2400300"/>
            <a:ext cx="10245725" cy="3349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2763"/>
              </a:lnSpc>
            </a:pPr>
            <a:r>
              <a:rPr lang="en-AU" altLang="en-US" sz="2400" b="1" smtClean="0"/>
              <a:t>PJ dismissed W’s application- no property to be divided.</a:t>
            </a:r>
          </a:p>
          <a:p>
            <a:pPr>
              <a:lnSpc>
                <a:spcPts val="2763"/>
              </a:lnSpc>
            </a:pPr>
            <a:r>
              <a:rPr lang="en-AU" altLang="en-US" sz="2400" b="1" smtClean="0"/>
              <a:t>W appealed.  By majority, appeal dismissed.</a:t>
            </a:r>
          </a:p>
          <a:p>
            <a:pPr>
              <a:lnSpc>
                <a:spcPts val="2763"/>
              </a:lnSpc>
            </a:pPr>
            <a:r>
              <a:rPr lang="en-AU" altLang="en-US" sz="2400" b="1" smtClean="0"/>
              <a:t>Section 4 defines property comprehensively BUT does not include an expectation of future income, however real and imminent. </a:t>
            </a:r>
          </a:p>
          <a:p>
            <a:pPr>
              <a:lnSpc>
                <a:spcPts val="2763"/>
              </a:lnSpc>
            </a:pPr>
            <a:r>
              <a:rPr lang="en-AU" altLang="en-US" sz="2400" b="1" smtClean="0"/>
              <a:t>Full Court in Perrett already established that a DFRB pension was ‘no more than an entitlement to receive a series of fortnightly pension payments for the remainder of his life.  At any one time he has no greater right then to receive the next payment as and when it falls due.’</a:t>
            </a:r>
          </a:p>
        </p:txBody>
      </p:sp>
    </p:spTree>
    <p:extLst>
      <p:ext uri="{BB962C8B-B14F-4D97-AF65-F5344CB8AC3E}">
        <p14:creationId xmlns:p14="http://schemas.microsoft.com/office/powerpoint/2010/main" val="16642314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2"/>
          <p:cNvSpPr>
            <a:spLocks noGrp="1"/>
          </p:cNvSpPr>
          <p:nvPr>
            <p:ph type="title"/>
          </p:nvPr>
        </p:nvSpPr>
        <p:spPr bwMode="auto">
          <a:xfrm>
            <a:off x="942975" y="909638"/>
            <a:ext cx="10260013" cy="1077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3200" b="1" i="1" smtClean="0"/>
              <a:t>Tomaras &amp; Tomaras </a:t>
            </a:r>
            <a:r>
              <a:rPr lang="en-AU" altLang="en-US" sz="3200" b="1" smtClean="0"/>
              <a:t>[2021] FedCFamC1A 82 (13 December 2021)</a:t>
            </a:r>
            <a:endParaRPr lang="en-AU" altLang="en-US" sz="3200" smtClean="0"/>
          </a:p>
        </p:txBody>
      </p:sp>
      <p:sp>
        <p:nvSpPr>
          <p:cNvPr id="38915" name="Text Placeholder 3"/>
          <p:cNvSpPr>
            <a:spLocks noGrp="1"/>
          </p:cNvSpPr>
          <p:nvPr>
            <p:ph type="body" sz="quarter" idx="12"/>
          </p:nvPr>
        </p:nvSpPr>
        <p:spPr bwMode="auto">
          <a:xfrm>
            <a:off x="957263" y="2330450"/>
            <a:ext cx="10245725" cy="3525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2763"/>
              </a:lnSpc>
            </a:pPr>
            <a:r>
              <a:rPr lang="en-AU" altLang="en-US" sz="2400" b="1" smtClean="0"/>
              <a:t>Capitalisation of the value of a continuing pension is entirely notional and does not in any sense represent property as such.  It may never come into the hands of the recipient at all, will never do so as a capital sum, and the beneficiary is unable to assign his pension entitlement or to convert into a capital sum.</a:t>
            </a:r>
          </a:p>
          <a:p>
            <a:pPr>
              <a:lnSpc>
                <a:spcPts val="2763"/>
              </a:lnSpc>
            </a:pPr>
            <a:r>
              <a:rPr lang="en-AU" altLang="en-US" sz="2400" b="1" smtClean="0"/>
              <a:t>TPD policy is a financial resource.</a:t>
            </a:r>
          </a:p>
          <a:p>
            <a:pPr>
              <a:lnSpc>
                <a:spcPts val="2763"/>
              </a:lnSpc>
            </a:pPr>
            <a:r>
              <a:rPr lang="en-AU" altLang="en-US" sz="2400" b="1" smtClean="0"/>
              <a:t>Commutation of the TPD policy not possible without consent of H and the insurer. H’s will never agree. Insurer will, on commercial terms. (Can H be compelled?)</a:t>
            </a:r>
          </a:p>
        </p:txBody>
      </p:sp>
    </p:spTree>
    <p:extLst>
      <p:ext uri="{BB962C8B-B14F-4D97-AF65-F5344CB8AC3E}">
        <p14:creationId xmlns:p14="http://schemas.microsoft.com/office/powerpoint/2010/main" val="29894419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2"/>
          <p:cNvSpPr>
            <a:spLocks noGrp="1"/>
          </p:cNvSpPr>
          <p:nvPr>
            <p:ph type="title"/>
          </p:nvPr>
        </p:nvSpPr>
        <p:spPr bwMode="auto">
          <a:xfrm>
            <a:off x="942975" y="909638"/>
            <a:ext cx="10260013" cy="1325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3200" b="1" i="1" smtClean="0"/>
              <a:t>Tomaras &amp; Tomaras </a:t>
            </a:r>
            <a:r>
              <a:rPr lang="en-AU" altLang="en-US" sz="3200" b="1" smtClean="0"/>
              <a:t>[2021] FedCFamC1A 82 (13 December 2021)</a:t>
            </a:r>
            <a:endParaRPr lang="en-AU" altLang="en-US" sz="3200" smtClean="0"/>
          </a:p>
        </p:txBody>
      </p:sp>
      <p:sp>
        <p:nvSpPr>
          <p:cNvPr id="39939" name="Text Placeholder 3"/>
          <p:cNvSpPr>
            <a:spLocks noGrp="1"/>
          </p:cNvSpPr>
          <p:nvPr>
            <p:ph type="body" sz="quarter" idx="12"/>
          </p:nvPr>
        </p:nvSpPr>
        <p:spPr bwMode="auto">
          <a:xfrm>
            <a:off x="957263" y="2373313"/>
            <a:ext cx="10245725" cy="3455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2763"/>
              </a:lnSpc>
            </a:pPr>
            <a:r>
              <a:rPr lang="en-AU" altLang="en-US" sz="2400" b="1" smtClean="0"/>
              <a:t>W: the benefits under the TPD policy assignable under the </a:t>
            </a:r>
            <a:r>
              <a:rPr lang="en-AU" altLang="en-US" sz="2400" b="1" i="1" smtClean="0"/>
              <a:t>Life Insurance Act 1995</a:t>
            </a:r>
            <a:r>
              <a:rPr lang="en-AU" altLang="en-US" sz="2400" b="1" smtClean="0"/>
              <a:t>.  PJ and majority say the policy is not so assignable. </a:t>
            </a:r>
          </a:p>
          <a:p>
            <a:pPr>
              <a:lnSpc>
                <a:spcPts val="2763"/>
              </a:lnSpc>
            </a:pPr>
            <a:r>
              <a:rPr lang="en-AU" altLang="en-US" sz="2400" b="1" smtClean="0"/>
              <a:t>Majority: was equitable assignment possible i.e. rather than assigning the policy itself, assign the payments pursuant to the policy?  The existing contractual right to receive the pension payment (the tree) is different to the payments which might accrue to the assignor under the contract (the fruit).  Majority considered that H’s payments under the policy (the fruit) and the policy itself (the tree) are one and the same thing.  They cannot be separated as H either receives the payment or he does not.</a:t>
            </a:r>
          </a:p>
        </p:txBody>
      </p:sp>
    </p:spTree>
    <p:extLst>
      <p:ext uri="{BB962C8B-B14F-4D97-AF65-F5344CB8AC3E}">
        <p14:creationId xmlns:p14="http://schemas.microsoft.com/office/powerpoint/2010/main" val="40898617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3A7266-D473-8883-108B-6EEF03DC3B97}"/>
              </a:ext>
            </a:extLst>
          </p:cNvPr>
          <p:cNvSpPr>
            <a:spLocks noGrp="1"/>
          </p:cNvSpPr>
          <p:nvPr>
            <p:ph type="title"/>
          </p:nvPr>
        </p:nvSpPr>
        <p:spPr>
          <a:xfrm>
            <a:off x="838200" y="365125"/>
            <a:ext cx="10515600" cy="1325563"/>
          </a:xfrm>
        </p:spPr>
        <p:txBody>
          <a:bodyPr>
            <a:normAutofit/>
          </a:bodyPr>
          <a:lstStyle/>
          <a:p>
            <a:r>
              <a:rPr lang="en-US" sz="5400" i="1"/>
              <a:t>Lacey v Lacey (cont)</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C4EAC88-938A-2320-C29F-B964BD9581B4}"/>
              </a:ext>
            </a:extLst>
          </p:cNvPr>
          <p:cNvSpPr>
            <a:spLocks noGrp="1"/>
          </p:cNvSpPr>
          <p:nvPr>
            <p:ph idx="1"/>
          </p:nvPr>
        </p:nvSpPr>
        <p:spPr>
          <a:xfrm>
            <a:off x="838200" y="1929384"/>
            <a:ext cx="10515600" cy="4251960"/>
          </a:xfrm>
        </p:spPr>
        <p:txBody>
          <a:bodyPr>
            <a:normAutofit/>
          </a:bodyPr>
          <a:lstStyle/>
          <a:p>
            <a:r>
              <a:rPr lang="en-US" i="1" dirty="0"/>
              <a:t>the payment of the cash adjustment to the wife by the company would create liabilities of an unknown quantum which, at the very least, would reduce the value of the husband’s shareholding, and hence devalue his share of the parties’ property interests.</a:t>
            </a:r>
            <a:r>
              <a:rPr lang="en-AU" sz="2400" dirty="0">
                <a:effectLst/>
              </a:rPr>
              <a:t> </a:t>
            </a:r>
          </a:p>
          <a:p>
            <a:pPr marL="0" indent="0">
              <a:buNone/>
            </a:pPr>
            <a:endParaRPr lang="en-AU" sz="2400" i="1" dirty="0"/>
          </a:p>
          <a:p>
            <a:r>
              <a:rPr lang="en-US" i="1" dirty="0"/>
              <a:t>her receipt of cash from the company would probably be deemed as a dividend in her hands and trigger a taxation liability under Division 7A</a:t>
            </a:r>
            <a:endParaRPr lang="en-US" sz="2200" dirty="0"/>
          </a:p>
        </p:txBody>
      </p:sp>
    </p:spTree>
    <p:extLst>
      <p:ext uri="{BB962C8B-B14F-4D97-AF65-F5344CB8AC3E}">
        <p14:creationId xmlns:p14="http://schemas.microsoft.com/office/powerpoint/2010/main" val="12708999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2"/>
          <p:cNvSpPr>
            <a:spLocks noGrp="1"/>
          </p:cNvSpPr>
          <p:nvPr>
            <p:ph type="title"/>
          </p:nvPr>
        </p:nvSpPr>
        <p:spPr bwMode="auto">
          <a:xfrm>
            <a:off x="942975" y="909638"/>
            <a:ext cx="10260013" cy="1033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3200" b="1" i="1" smtClean="0"/>
              <a:t>Tomaras &amp; Tomaras </a:t>
            </a:r>
            <a:r>
              <a:rPr lang="en-AU" altLang="en-US" sz="3200" b="1" smtClean="0"/>
              <a:t>[2021] FedCFamC1A 82 (13 December 2021)</a:t>
            </a:r>
            <a:endParaRPr lang="en-AU" altLang="en-US" sz="3200" smtClean="0"/>
          </a:p>
        </p:txBody>
      </p:sp>
      <p:sp>
        <p:nvSpPr>
          <p:cNvPr id="48131" name="Text Placeholder 3"/>
          <p:cNvSpPr>
            <a:spLocks noGrp="1"/>
          </p:cNvSpPr>
          <p:nvPr>
            <p:ph type="body" sz="quarter" idx="12"/>
          </p:nvPr>
        </p:nvSpPr>
        <p:spPr bwMode="auto">
          <a:xfrm>
            <a:off x="957263" y="2235200"/>
            <a:ext cx="10245725" cy="3222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2763"/>
              </a:lnSpc>
            </a:pPr>
            <a:r>
              <a:rPr lang="en-AU" altLang="en-US" sz="2400" b="1" smtClean="0"/>
              <a:t>Even if in equity an order could be made for a portion of H’s insurance payments to be paid to the wife, the question remains: is it a property or a maintenance order? (power to make order?)</a:t>
            </a:r>
          </a:p>
          <a:p>
            <a:pPr>
              <a:lnSpc>
                <a:spcPts val="2763"/>
              </a:lnSpc>
            </a:pPr>
            <a:r>
              <a:rPr lang="en-AU" altLang="en-US" sz="2400" b="1" smtClean="0"/>
              <a:t>Majority not inclined to depart from the authorities which have consistently said that continuous payments are income.  H’s insurance payments, therefore, are not property, but income.</a:t>
            </a:r>
          </a:p>
          <a:p>
            <a:pPr>
              <a:lnSpc>
                <a:spcPts val="2763"/>
              </a:lnSpc>
            </a:pPr>
            <a:r>
              <a:rPr lang="en-AU" altLang="en-US" sz="2400" b="1" smtClean="0"/>
              <a:t>Authorities from other jurisdictions, relied on by wife, took the matter no further.</a:t>
            </a:r>
          </a:p>
        </p:txBody>
      </p:sp>
    </p:spTree>
    <p:extLst>
      <p:ext uri="{BB962C8B-B14F-4D97-AF65-F5344CB8AC3E}">
        <p14:creationId xmlns:p14="http://schemas.microsoft.com/office/powerpoint/2010/main" val="36758849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2"/>
          <p:cNvSpPr>
            <a:spLocks noGrp="1"/>
          </p:cNvSpPr>
          <p:nvPr>
            <p:ph type="title"/>
          </p:nvPr>
        </p:nvSpPr>
        <p:spPr bwMode="auto">
          <a:xfrm>
            <a:off x="942975" y="909638"/>
            <a:ext cx="10260013" cy="946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AU" altLang="en-US" sz="3200" b="1" i="1" smtClean="0"/>
              <a:t>Tomaras &amp; Tomaras </a:t>
            </a:r>
            <a:r>
              <a:rPr lang="en-AU" altLang="en-US" sz="3200" b="1" smtClean="0"/>
              <a:t>[2021] FedCFamC1A 82 (13 December 2021)</a:t>
            </a:r>
            <a:endParaRPr lang="en-AU" altLang="en-US" sz="3200" smtClean="0"/>
          </a:p>
        </p:txBody>
      </p:sp>
      <p:sp>
        <p:nvSpPr>
          <p:cNvPr id="41987" name="Text Placeholder 3"/>
          <p:cNvSpPr>
            <a:spLocks noGrp="1"/>
          </p:cNvSpPr>
          <p:nvPr>
            <p:ph type="body" sz="quarter" idx="12"/>
          </p:nvPr>
        </p:nvSpPr>
        <p:spPr bwMode="auto">
          <a:xfrm>
            <a:off x="957263" y="2005013"/>
            <a:ext cx="10245725" cy="4043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2763"/>
              </a:lnSpc>
            </a:pPr>
            <a:r>
              <a:rPr lang="en-AU" altLang="en-US" sz="2400" b="1" smtClean="0">
                <a:solidFill>
                  <a:schemeClr val="tx1"/>
                </a:solidFill>
              </a:rPr>
              <a:t>Watts J in dissent.</a:t>
            </a:r>
          </a:p>
          <a:p>
            <a:pPr>
              <a:lnSpc>
                <a:spcPts val="2763"/>
              </a:lnSpc>
            </a:pPr>
            <a:r>
              <a:rPr lang="en-AU" altLang="en-US" sz="2400" b="1" smtClean="0">
                <a:solidFill>
                  <a:schemeClr val="tx1"/>
                </a:solidFill>
              </a:rPr>
              <a:t>Significant that insurer </a:t>
            </a:r>
            <a:r>
              <a:rPr lang="en-AU" altLang="en-US" sz="2400" b="1" i="1" smtClean="0">
                <a:solidFill>
                  <a:schemeClr val="tx1"/>
                </a:solidFill>
              </a:rPr>
              <a:t>was</a:t>
            </a:r>
            <a:r>
              <a:rPr lang="en-AU" altLang="en-US" sz="2400" b="1" smtClean="0">
                <a:solidFill>
                  <a:schemeClr val="tx1"/>
                </a:solidFill>
              </a:rPr>
              <a:t> prepared to record a transfer of ownership of the TPD policy from H to W provided it received certain documents (non-contentious).  Thus, with H’s consent, the policy </a:t>
            </a:r>
            <a:r>
              <a:rPr lang="en-AU" altLang="en-US" sz="2400" b="1" i="1" smtClean="0">
                <a:solidFill>
                  <a:schemeClr val="tx1"/>
                </a:solidFill>
              </a:rPr>
              <a:t>was</a:t>
            </a:r>
            <a:r>
              <a:rPr lang="en-AU" altLang="en-US" sz="2400" b="1" smtClean="0">
                <a:solidFill>
                  <a:schemeClr val="tx1"/>
                </a:solidFill>
              </a:rPr>
              <a:t> assignable.</a:t>
            </a:r>
          </a:p>
          <a:p>
            <a:pPr>
              <a:lnSpc>
                <a:spcPts val="2763"/>
              </a:lnSpc>
            </a:pPr>
            <a:r>
              <a:rPr lang="en-AU" altLang="en-US" sz="2400" b="1" smtClean="0">
                <a:solidFill>
                  <a:schemeClr val="tx1"/>
                </a:solidFill>
              </a:rPr>
              <a:t>HH noted that W’s application was that she retain for her own use 80% of the proceeds of the TPD policy, that H assign the same to W as to 80%.  In the alternative, H assign the policy to W (possible commutation was meant?).</a:t>
            </a:r>
          </a:p>
          <a:p>
            <a:pPr>
              <a:lnSpc>
                <a:spcPts val="2763"/>
              </a:lnSpc>
            </a:pPr>
            <a:r>
              <a:rPr lang="en-AU" altLang="en-US" sz="2400" b="1" smtClean="0">
                <a:solidFill>
                  <a:schemeClr val="tx1"/>
                </a:solidFill>
              </a:rPr>
              <a:t>W makes no submissions re commutation. HH notes clear authority to make an order requiring a party to do what is necessary to affect a commutation of an income stream as part of making an order under s 79.</a:t>
            </a:r>
          </a:p>
        </p:txBody>
      </p:sp>
    </p:spTree>
    <p:extLst>
      <p:ext uri="{BB962C8B-B14F-4D97-AF65-F5344CB8AC3E}">
        <p14:creationId xmlns:p14="http://schemas.microsoft.com/office/powerpoint/2010/main" val="17050700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2"/>
          <p:cNvSpPr>
            <a:spLocks noGrp="1"/>
          </p:cNvSpPr>
          <p:nvPr>
            <p:ph type="title"/>
          </p:nvPr>
        </p:nvSpPr>
        <p:spPr bwMode="auto">
          <a:xfrm>
            <a:off x="942975" y="909638"/>
            <a:ext cx="10260013" cy="954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AU" altLang="en-US" sz="3200" b="1" i="1" smtClean="0"/>
              <a:t>Tomaras &amp; Tomaras </a:t>
            </a:r>
            <a:r>
              <a:rPr lang="en-AU" altLang="en-US" sz="3200" b="1" smtClean="0"/>
              <a:t>[2021] FedCFamC1A 82 (13 December 2021)</a:t>
            </a:r>
            <a:endParaRPr lang="en-AU" altLang="en-US" sz="3200" smtClean="0"/>
          </a:p>
        </p:txBody>
      </p:sp>
      <p:sp>
        <p:nvSpPr>
          <p:cNvPr id="43011" name="Text Placeholder 3"/>
          <p:cNvSpPr>
            <a:spLocks noGrp="1"/>
          </p:cNvSpPr>
          <p:nvPr>
            <p:ph type="body" sz="quarter" idx="12"/>
          </p:nvPr>
        </p:nvSpPr>
        <p:spPr bwMode="auto">
          <a:xfrm>
            <a:off x="949325" y="1995488"/>
            <a:ext cx="10247313" cy="419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2763"/>
              </a:lnSpc>
            </a:pPr>
            <a:r>
              <a:rPr lang="en-AU" altLang="en-US" sz="2000" b="1" smtClean="0"/>
              <a:t>PJ concluded that the TPD policy is not assignable, but </a:t>
            </a:r>
            <a:r>
              <a:rPr lang="en-AU" altLang="en-US" sz="2000" b="1" i="1" smtClean="0"/>
              <a:t>not</a:t>
            </a:r>
            <a:r>
              <a:rPr lang="en-AU" altLang="en-US" sz="2000" b="1" smtClean="0"/>
              <a:t> whether H’s rights as owner of the policy are assignable.  HH: under the </a:t>
            </a:r>
            <a:r>
              <a:rPr lang="en-AU" altLang="en-US" sz="2000" b="1" i="1" smtClean="0"/>
              <a:t>Life Insurance Act </a:t>
            </a:r>
            <a:r>
              <a:rPr lang="en-AU" altLang="en-US" sz="2000" b="1" smtClean="0"/>
              <a:t>it is possible to assign the rights of a person as owner of the policy.  ‘[162] The distinction between the husband’s rights as the owner of the policy and the amounts paid from time to time under the policy, which is a product of those rights, is key in the determination of this appeal.’</a:t>
            </a:r>
          </a:p>
          <a:p>
            <a:pPr>
              <a:lnSpc>
                <a:spcPts val="2763"/>
              </a:lnSpc>
            </a:pPr>
            <a:r>
              <a:rPr lang="en-AU" altLang="en-US" sz="2000" b="1" smtClean="0"/>
              <a:t>Ordinary common law and equitable principles apply when dealing with an application under s 79 and also govern assignability. </a:t>
            </a:r>
          </a:p>
          <a:p>
            <a:pPr>
              <a:lnSpc>
                <a:spcPts val="2763"/>
              </a:lnSpc>
            </a:pPr>
            <a:r>
              <a:rPr lang="en-AU" altLang="en-US" sz="2000" b="1" smtClean="0"/>
              <a:t>Nature, form and characteristics of property are always to be taken into account.  </a:t>
            </a:r>
          </a:p>
          <a:p>
            <a:pPr>
              <a:lnSpc>
                <a:spcPts val="2763"/>
              </a:lnSpc>
            </a:pPr>
            <a:r>
              <a:rPr lang="en-AU" altLang="en-US" sz="2000" b="1" smtClean="0"/>
              <a:t>Whilst it is clear that income which is not yet in existence (future ‘fruit’) cannot be existing property, the proprietary right which produces that fruit (the ‘tree’) is existing property.</a:t>
            </a:r>
          </a:p>
        </p:txBody>
      </p:sp>
    </p:spTree>
    <p:extLst>
      <p:ext uri="{BB962C8B-B14F-4D97-AF65-F5344CB8AC3E}">
        <p14:creationId xmlns:p14="http://schemas.microsoft.com/office/powerpoint/2010/main" val="10323365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2"/>
          <p:cNvSpPr>
            <a:spLocks noGrp="1"/>
          </p:cNvSpPr>
          <p:nvPr>
            <p:ph type="title"/>
          </p:nvPr>
        </p:nvSpPr>
        <p:spPr bwMode="auto">
          <a:xfrm>
            <a:off x="942975" y="909638"/>
            <a:ext cx="10260013"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3200" b="1" i="1" smtClean="0"/>
              <a:t>Tomaras &amp; Tomaras </a:t>
            </a:r>
            <a:r>
              <a:rPr lang="en-AU" altLang="en-US" sz="3200" b="1" smtClean="0"/>
              <a:t>[2021] FedCFamC1A 82 (13 December 2021)</a:t>
            </a:r>
            <a:endParaRPr lang="en-AU" altLang="en-US" sz="3200" smtClean="0"/>
          </a:p>
        </p:txBody>
      </p:sp>
      <p:sp>
        <p:nvSpPr>
          <p:cNvPr id="51203" name="Text Placeholder 3"/>
          <p:cNvSpPr>
            <a:spLocks noGrp="1"/>
          </p:cNvSpPr>
          <p:nvPr>
            <p:ph type="body" sz="quarter" idx="12"/>
          </p:nvPr>
        </p:nvSpPr>
        <p:spPr bwMode="auto">
          <a:xfrm>
            <a:off x="957263" y="2092325"/>
            <a:ext cx="10245725" cy="2973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10000"/>
          </a:bodyPr>
          <a:lstStyle/>
          <a:p>
            <a:pPr>
              <a:lnSpc>
                <a:spcPts val="2763"/>
              </a:lnSpc>
            </a:pPr>
            <a:r>
              <a:rPr lang="en-AU" altLang="en-US" sz="2400" b="1" smtClean="0"/>
              <a:t>The argument that if particular property cannot be transferred to the other spouse under s 79, it cannot be property under s 4, impermissibly conflates the operation of those two sections.  Assignability is not in all circumstances and essential characteristic of a right of property.</a:t>
            </a:r>
          </a:p>
          <a:p>
            <a:pPr>
              <a:lnSpc>
                <a:spcPts val="2763"/>
              </a:lnSpc>
            </a:pPr>
            <a:r>
              <a:rPr lang="en-AU" altLang="en-US" sz="2400" b="1" smtClean="0"/>
              <a:t>If rights to an income stream are property under s 4, subject to any question of assignability, an order transferring the property can be made, and the general power in s 80 specifically allows the court to order periodic payment including by monthly amount.</a:t>
            </a:r>
          </a:p>
        </p:txBody>
      </p:sp>
    </p:spTree>
    <p:extLst>
      <p:ext uri="{BB962C8B-B14F-4D97-AF65-F5344CB8AC3E}">
        <p14:creationId xmlns:p14="http://schemas.microsoft.com/office/powerpoint/2010/main" val="497071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2"/>
          <p:cNvSpPr>
            <a:spLocks noGrp="1"/>
          </p:cNvSpPr>
          <p:nvPr>
            <p:ph type="title"/>
          </p:nvPr>
        </p:nvSpPr>
        <p:spPr bwMode="auto">
          <a:xfrm>
            <a:off x="942975" y="909638"/>
            <a:ext cx="10260013"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3200" b="1" i="1" smtClean="0"/>
              <a:t>Tomaras &amp; Tomaras </a:t>
            </a:r>
            <a:r>
              <a:rPr lang="en-AU" altLang="en-US" sz="3200" b="1" smtClean="0"/>
              <a:t>[2021] FedCFamC1A 82 (13 December 2021)</a:t>
            </a:r>
            <a:endParaRPr lang="en-AU" altLang="en-US" sz="3200" smtClean="0"/>
          </a:p>
        </p:txBody>
      </p:sp>
      <p:sp>
        <p:nvSpPr>
          <p:cNvPr id="52227" name="Text Placeholder 3"/>
          <p:cNvSpPr>
            <a:spLocks noGrp="1"/>
          </p:cNvSpPr>
          <p:nvPr>
            <p:ph type="body" sz="quarter" idx="12"/>
          </p:nvPr>
        </p:nvSpPr>
        <p:spPr bwMode="auto">
          <a:xfrm>
            <a:off x="942975" y="1890713"/>
            <a:ext cx="10245725" cy="4167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p>
            <a:pPr>
              <a:lnSpc>
                <a:spcPts val="2763"/>
              </a:lnSpc>
            </a:pPr>
            <a:r>
              <a:rPr lang="en-AU" altLang="en-US" sz="2400" b="1" smtClean="0"/>
              <a:t> [223</a:t>
            </a:r>
            <a:r>
              <a:rPr lang="en-AU" altLang="en-US" sz="2400" b="1" u="sng" smtClean="0"/>
              <a:t>] The right to be paid money under a contract </a:t>
            </a:r>
            <a:r>
              <a:rPr lang="en-AU" altLang="en-US" sz="2400" b="1" smtClean="0"/>
              <a:t>The following syllogism applies; a chose in action is a species of personal proprietary right and is property both at common law and in equity. A legal right to be paid money in the future and a right to sue for a sum of money is a chose in action. It follows that rights to sue for a sum of money under a contract are property at both common law and in equity. </a:t>
            </a:r>
          </a:p>
          <a:p>
            <a:pPr>
              <a:lnSpc>
                <a:spcPts val="2763"/>
              </a:lnSpc>
            </a:pPr>
            <a:r>
              <a:rPr lang="en-AU" altLang="en-US" sz="2400" b="1" smtClean="0"/>
              <a:t>The PJ should have found that the policy was property within s4 because H had a chose in action, being a right under a contract, which gave him particular entitlements if certain contingencies were met.</a:t>
            </a:r>
          </a:p>
          <a:p>
            <a:pPr>
              <a:lnSpc>
                <a:spcPts val="2763"/>
              </a:lnSpc>
            </a:pPr>
            <a:r>
              <a:rPr lang="en-AU" altLang="en-US" sz="2400" b="1" smtClean="0"/>
              <a:t>Adequate powers in  ss79, 80 and 114 of the act to compel H to assign his rights under the policy to W.</a:t>
            </a:r>
          </a:p>
          <a:p>
            <a:pPr>
              <a:lnSpc>
                <a:spcPts val="2763"/>
              </a:lnSpc>
            </a:pPr>
            <a:endParaRPr lang="en-AU" altLang="en-US" smtClean="0"/>
          </a:p>
        </p:txBody>
      </p:sp>
    </p:spTree>
    <p:extLst>
      <p:ext uri="{BB962C8B-B14F-4D97-AF65-F5344CB8AC3E}">
        <p14:creationId xmlns:p14="http://schemas.microsoft.com/office/powerpoint/2010/main" val="15352949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2"/>
          <p:cNvSpPr>
            <a:spLocks noGrp="1"/>
          </p:cNvSpPr>
          <p:nvPr>
            <p:ph type="title"/>
          </p:nvPr>
        </p:nvSpPr>
        <p:spPr bwMode="auto">
          <a:xfrm>
            <a:off x="942975" y="909638"/>
            <a:ext cx="10260013" cy="1042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3200" b="1" i="1" smtClean="0"/>
              <a:t>Tomaras &amp; Tomaras </a:t>
            </a:r>
            <a:r>
              <a:rPr lang="en-AU" altLang="en-US" sz="3200" b="1" smtClean="0"/>
              <a:t>[2021] FedCFamC1A 82 (13 December 2021)</a:t>
            </a:r>
            <a:endParaRPr lang="en-AU" altLang="en-US" sz="3200" smtClean="0"/>
          </a:p>
        </p:txBody>
      </p:sp>
      <p:sp>
        <p:nvSpPr>
          <p:cNvPr id="2" name="Oval Callout 1"/>
          <p:cNvSpPr/>
          <p:nvPr/>
        </p:nvSpPr>
        <p:spPr>
          <a:xfrm>
            <a:off x="211138" y="2967038"/>
            <a:ext cx="2195512" cy="124142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b="1" dirty="0">
                <a:solidFill>
                  <a:schemeClr val="tx1"/>
                </a:solidFill>
              </a:rPr>
              <a:t>Watch this space</a:t>
            </a:r>
          </a:p>
        </p:txBody>
      </p:sp>
      <p:sp>
        <p:nvSpPr>
          <p:cNvPr id="4" name="Oval Callout 3"/>
          <p:cNvSpPr/>
          <p:nvPr/>
        </p:nvSpPr>
        <p:spPr>
          <a:xfrm>
            <a:off x="3541713" y="2093913"/>
            <a:ext cx="2011362" cy="161766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Examine legislation and policy itself</a:t>
            </a:r>
            <a:endParaRPr lang="en-AU" b="1" dirty="0">
              <a:solidFill>
                <a:schemeClr val="tx1"/>
              </a:solidFill>
            </a:endParaRPr>
          </a:p>
        </p:txBody>
      </p:sp>
      <p:sp>
        <p:nvSpPr>
          <p:cNvPr id="5" name="Oval Callout 4"/>
          <p:cNvSpPr/>
          <p:nvPr/>
        </p:nvSpPr>
        <p:spPr>
          <a:xfrm>
            <a:off x="6218238" y="2676525"/>
            <a:ext cx="1606550" cy="123825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b="1" dirty="0">
                <a:solidFill>
                  <a:schemeClr val="tx1"/>
                </a:solidFill>
              </a:rPr>
              <a:t>Brief externally</a:t>
            </a:r>
          </a:p>
        </p:txBody>
      </p:sp>
      <p:sp>
        <p:nvSpPr>
          <p:cNvPr id="6" name="Oval Callout 5"/>
          <p:cNvSpPr/>
          <p:nvPr/>
        </p:nvSpPr>
        <p:spPr>
          <a:xfrm>
            <a:off x="9413875" y="2901950"/>
            <a:ext cx="1905000" cy="180816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Carefully consider what you ask for</a:t>
            </a:r>
            <a:endParaRPr lang="en-AU" b="1" dirty="0">
              <a:solidFill>
                <a:schemeClr val="tx1"/>
              </a:solidFill>
            </a:endParaRPr>
          </a:p>
        </p:txBody>
      </p:sp>
      <p:pic>
        <p:nvPicPr>
          <p:cNvPr id="5325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52850" y="4208463"/>
            <a:ext cx="1800225"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36206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Placeholder 1"/>
          <p:cNvSpPr>
            <a:spLocks noGrp="1"/>
          </p:cNvSpPr>
          <p:nvPr>
            <p:ph type="body" sz="quarter" idx="12"/>
          </p:nvPr>
        </p:nvSpPr>
        <p:spPr bwMode="auto">
          <a:xfrm>
            <a:off x="1638300" y="2406650"/>
            <a:ext cx="8677275" cy="175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4400" b="1" i="1" smtClean="0"/>
              <a:t>Thorpe &amp; Stirling </a:t>
            </a:r>
            <a:r>
              <a:rPr lang="en-AU" altLang="en-US" sz="4400" b="1" smtClean="0"/>
              <a:t>[2021]</a:t>
            </a:r>
          </a:p>
          <a:p>
            <a:r>
              <a:rPr lang="en-AU" altLang="en-US" sz="4400" b="1" smtClean="0"/>
              <a:t>FedCFamC1A 86 (15 December 2021)</a:t>
            </a:r>
          </a:p>
        </p:txBody>
      </p:sp>
    </p:spTree>
    <p:extLst>
      <p:ext uri="{BB962C8B-B14F-4D97-AF65-F5344CB8AC3E}">
        <p14:creationId xmlns:p14="http://schemas.microsoft.com/office/powerpoint/2010/main" val="12733732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2"/>
          <p:cNvSpPr>
            <a:spLocks noGrp="1"/>
          </p:cNvSpPr>
          <p:nvPr>
            <p:ph type="title"/>
          </p:nvPr>
        </p:nvSpPr>
        <p:spPr bwMode="auto">
          <a:xfrm>
            <a:off x="942975" y="909638"/>
            <a:ext cx="10260013" cy="661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3200" b="1" i="1" smtClean="0"/>
              <a:t>Thorpe &amp; Stirling </a:t>
            </a:r>
            <a:r>
              <a:rPr lang="en-AU" altLang="en-US" sz="3200" b="1" smtClean="0"/>
              <a:t>[2021] FedCFamC1A 86 (15 December 2021)</a:t>
            </a:r>
          </a:p>
        </p:txBody>
      </p:sp>
      <p:sp>
        <p:nvSpPr>
          <p:cNvPr id="82947" name="Text Placeholder 3"/>
          <p:cNvSpPr>
            <a:spLocks noGrp="1"/>
          </p:cNvSpPr>
          <p:nvPr>
            <p:ph type="body" sz="quarter" idx="12"/>
          </p:nvPr>
        </p:nvSpPr>
        <p:spPr bwMode="auto">
          <a:xfrm>
            <a:off x="957263" y="1571625"/>
            <a:ext cx="10245725" cy="4665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2763"/>
              </a:lnSpc>
            </a:pPr>
            <a:r>
              <a:rPr lang="en-AU" altLang="en-US" b="1" smtClean="0"/>
              <a:t>Full Court decision published 15 December 2021 (Aldridge, McEvoy and Altobelli JJ).</a:t>
            </a:r>
          </a:p>
          <a:p>
            <a:pPr>
              <a:lnSpc>
                <a:spcPts val="2763"/>
              </a:lnSpc>
            </a:pPr>
            <a:r>
              <a:rPr lang="en-AU" altLang="en-US" b="1" smtClean="0"/>
              <a:t>Appeal against enforcement orders.</a:t>
            </a:r>
          </a:p>
          <a:p>
            <a:pPr>
              <a:lnSpc>
                <a:spcPts val="2763"/>
              </a:lnSpc>
            </a:pPr>
            <a:r>
              <a:rPr lang="en-AU" altLang="en-US" b="1" smtClean="0"/>
              <a:t>Primary orders and appeal outcome hinged on whether consent order for periodic payments was a property order, or a spousal maintenance order – as the payee had remarried.</a:t>
            </a:r>
          </a:p>
          <a:p>
            <a:pPr>
              <a:lnSpc>
                <a:spcPts val="2763"/>
              </a:lnSpc>
            </a:pPr>
            <a:endParaRPr lang="en-AU" altLang="en-US" b="1" smtClean="0"/>
          </a:p>
        </p:txBody>
      </p:sp>
    </p:spTree>
    <p:extLst>
      <p:ext uri="{BB962C8B-B14F-4D97-AF65-F5344CB8AC3E}">
        <p14:creationId xmlns:p14="http://schemas.microsoft.com/office/powerpoint/2010/main" val="36514590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9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9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2"/>
          <p:cNvSpPr>
            <a:spLocks noGrp="1"/>
          </p:cNvSpPr>
          <p:nvPr>
            <p:ph type="title"/>
          </p:nvPr>
        </p:nvSpPr>
        <p:spPr bwMode="auto">
          <a:xfrm>
            <a:off x="942975" y="909638"/>
            <a:ext cx="10260013" cy="661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3200" b="1" i="1" smtClean="0"/>
              <a:t>Thorpe &amp; Stirling </a:t>
            </a:r>
            <a:r>
              <a:rPr lang="en-AU" altLang="en-US" sz="3200" b="1" smtClean="0"/>
              <a:t>[2021] FedCFamC1A 86 (15 December 2021)</a:t>
            </a:r>
            <a:endParaRPr lang="en-AU" altLang="en-US" sz="3200" smtClean="0"/>
          </a:p>
        </p:txBody>
      </p:sp>
      <p:sp>
        <p:nvSpPr>
          <p:cNvPr id="82947" name="Text Placeholder 3"/>
          <p:cNvSpPr>
            <a:spLocks noGrp="1"/>
          </p:cNvSpPr>
          <p:nvPr>
            <p:ph type="body" sz="quarter" idx="12"/>
          </p:nvPr>
        </p:nvSpPr>
        <p:spPr bwMode="auto">
          <a:xfrm>
            <a:off x="957263" y="1571625"/>
            <a:ext cx="10245725" cy="4665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2763"/>
              </a:lnSpc>
            </a:pPr>
            <a:r>
              <a:rPr lang="en-AU" altLang="en-US" b="1" smtClean="0"/>
              <a:t>Intentions of the parties on the relevant order are not relevant – "the nature of the order itself and the power that was exercised to make it" determine identification.</a:t>
            </a:r>
          </a:p>
          <a:p>
            <a:pPr>
              <a:lnSpc>
                <a:spcPts val="2763"/>
              </a:lnSpc>
            </a:pPr>
            <a:r>
              <a:rPr lang="en-AU" altLang="en-US" b="1" smtClean="0"/>
              <a:t>At time of consent orders, pool was $880,000 of which $213,000 was superannuation.</a:t>
            </a:r>
          </a:p>
          <a:p>
            <a:pPr>
              <a:lnSpc>
                <a:spcPts val="2763"/>
              </a:lnSpc>
            </a:pPr>
            <a:r>
              <a:rPr lang="en-AU" altLang="en-US" b="1" smtClean="0"/>
              <a:t>Major asset home valued at $1.73 million subject to $1 million mortgage.</a:t>
            </a:r>
          </a:p>
          <a:p>
            <a:pPr>
              <a:lnSpc>
                <a:spcPts val="2763"/>
              </a:lnSpc>
            </a:pPr>
            <a:r>
              <a:rPr lang="en-AU" altLang="en-US" b="1" smtClean="0"/>
              <a:t>Order for sale of the home.</a:t>
            </a:r>
          </a:p>
          <a:p>
            <a:pPr>
              <a:lnSpc>
                <a:spcPts val="2763"/>
              </a:lnSpc>
            </a:pPr>
            <a:endParaRPr lang="en-AU" altLang="en-US" b="1" smtClean="0"/>
          </a:p>
        </p:txBody>
      </p:sp>
    </p:spTree>
    <p:extLst>
      <p:ext uri="{BB962C8B-B14F-4D97-AF65-F5344CB8AC3E}">
        <p14:creationId xmlns:p14="http://schemas.microsoft.com/office/powerpoint/2010/main" val="35046055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9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9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9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2"/>
          <p:cNvSpPr>
            <a:spLocks noGrp="1"/>
          </p:cNvSpPr>
          <p:nvPr>
            <p:ph type="title"/>
          </p:nvPr>
        </p:nvSpPr>
        <p:spPr bwMode="auto">
          <a:xfrm>
            <a:off x="942975" y="909638"/>
            <a:ext cx="10260013" cy="661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3200" b="1" i="1" smtClean="0"/>
              <a:t>Thorpe &amp; Stirling </a:t>
            </a:r>
            <a:r>
              <a:rPr lang="en-AU" altLang="en-US" sz="3200" b="1" smtClean="0"/>
              <a:t>[2021] FedCFamC1A 86 (15 December 2021)</a:t>
            </a:r>
            <a:endParaRPr lang="en-AU" altLang="en-US" sz="3200" smtClean="0"/>
          </a:p>
        </p:txBody>
      </p:sp>
      <p:sp>
        <p:nvSpPr>
          <p:cNvPr id="82947" name="Text Placeholder 3"/>
          <p:cNvSpPr>
            <a:spLocks noGrp="1"/>
          </p:cNvSpPr>
          <p:nvPr>
            <p:ph type="body" sz="quarter" idx="12"/>
          </p:nvPr>
        </p:nvSpPr>
        <p:spPr bwMode="auto">
          <a:xfrm>
            <a:off x="957263" y="1571625"/>
            <a:ext cx="10245725" cy="505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2763"/>
              </a:lnSpc>
            </a:pPr>
            <a:r>
              <a:rPr lang="en-AU" altLang="en-US" sz="2000" b="1" smtClean="0"/>
              <a:t>Distribution of proceeds – wife to receive $430,000 "conditional upon the husband providing a continuing contribution to mortgage payments" as envisaged in Order 36.</a:t>
            </a:r>
          </a:p>
          <a:p>
            <a:pPr>
              <a:lnSpc>
                <a:spcPts val="2763"/>
              </a:lnSpc>
            </a:pPr>
            <a:r>
              <a:rPr lang="en-AU" altLang="en-US" sz="2000" b="1" smtClean="0"/>
              <a:t>“Order 36. From the date of these Orders as and when the Wife purchases a new property, notwithstanding the income received by the Wife, the Husband shall do all things and sign all necessary documents to be listed as a guarantor for a mortgage held by the Wife in relation to the new property purchased in her sole name, and the Husband shall pay periodic sums which represent 100% of the contributions to a mortgage loan amount not exceeding $500,000 (which sum shall include stamp duty and the Wife’s moving costs) and which are to be no less than the minimum required by the relevant financial institution and shall be payable by the Husband until such time as the loan is paid out in full and the mortgage discharged. The Husband shall pay and is to be solely liable for and, shall indemnify the Wife as to strata levies, council rates and water rates and will pay these expenses as and when they fall due until such time as the loan is paid out in full and the mortgage discharged”.</a:t>
            </a:r>
          </a:p>
          <a:p>
            <a:pPr>
              <a:lnSpc>
                <a:spcPts val="2763"/>
              </a:lnSpc>
            </a:pPr>
            <a:endParaRPr lang="en-AU" altLang="en-US" b="1" smtClean="0"/>
          </a:p>
        </p:txBody>
      </p:sp>
    </p:spTree>
    <p:extLst>
      <p:ext uri="{BB962C8B-B14F-4D97-AF65-F5344CB8AC3E}">
        <p14:creationId xmlns:p14="http://schemas.microsoft.com/office/powerpoint/2010/main" val="15053491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9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B7EE4A-1781-2146-55DC-B178D896A768}"/>
              </a:ext>
            </a:extLst>
          </p:cNvPr>
          <p:cNvSpPr>
            <a:spLocks noGrp="1"/>
          </p:cNvSpPr>
          <p:nvPr>
            <p:ph type="title"/>
          </p:nvPr>
        </p:nvSpPr>
        <p:spPr>
          <a:xfrm>
            <a:off x="643467" y="321734"/>
            <a:ext cx="10905066" cy="1135737"/>
          </a:xfrm>
        </p:spPr>
        <p:txBody>
          <a:bodyPr>
            <a:normAutofit/>
          </a:bodyPr>
          <a:lstStyle/>
          <a:p>
            <a:r>
              <a:rPr lang="en-US" sz="3600" i="1" dirty="0"/>
              <a:t>Lacey v Lacey (</a:t>
            </a:r>
            <a:r>
              <a:rPr lang="en-US" sz="3600" i="1" dirty="0" err="1"/>
              <a:t>cont</a:t>
            </a:r>
            <a:r>
              <a:rPr lang="en-US" sz="3600" i="1" dirty="0"/>
              <a:t>)</a:t>
            </a:r>
          </a:p>
        </p:txBody>
      </p:sp>
      <p:sp>
        <p:nvSpPr>
          <p:cNvPr id="3" name="Content Placeholder 2">
            <a:extLst>
              <a:ext uri="{FF2B5EF4-FFF2-40B4-BE49-F238E27FC236}">
                <a16:creationId xmlns:a16="http://schemas.microsoft.com/office/drawing/2014/main" id="{9BEA51D8-B5EB-5B9A-E217-8BA0DA0CDCF1}"/>
              </a:ext>
            </a:extLst>
          </p:cNvPr>
          <p:cNvSpPr>
            <a:spLocks noGrp="1"/>
          </p:cNvSpPr>
          <p:nvPr>
            <p:ph idx="1"/>
          </p:nvPr>
        </p:nvSpPr>
        <p:spPr>
          <a:xfrm>
            <a:off x="643467" y="1782981"/>
            <a:ext cx="10905066" cy="4393982"/>
          </a:xfrm>
        </p:spPr>
        <p:txBody>
          <a:bodyPr>
            <a:normAutofit/>
          </a:bodyPr>
          <a:lstStyle/>
          <a:p>
            <a:r>
              <a:rPr lang="en-US" dirty="0"/>
              <a:t>the Full Court allowed an appeal, but not without criticising the legal practitioners who had failed to provide the trial judge with “</a:t>
            </a:r>
            <a:r>
              <a:rPr lang="en-US" u="sng" dirty="0"/>
              <a:t>any evidence as to the taxation consequences of the orders that were being sought by each of them</a:t>
            </a:r>
            <a:r>
              <a:rPr lang="en-AU" sz="2000" dirty="0">
                <a:effectLst/>
              </a:rPr>
              <a:t> </a:t>
            </a:r>
            <a:endParaRPr lang="en-US" sz="20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1064912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2"/>
          <p:cNvSpPr>
            <a:spLocks noGrp="1"/>
          </p:cNvSpPr>
          <p:nvPr>
            <p:ph type="title"/>
          </p:nvPr>
        </p:nvSpPr>
        <p:spPr bwMode="auto">
          <a:xfrm>
            <a:off x="942975" y="909638"/>
            <a:ext cx="10260013" cy="661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3200" b="1" i="1" smtClean="0"/>
              <a:t>Thorpe &amp; Stirling </a:t>
            </a:r>
            <a:r>
              <a:rPr lang="en-AU" altLang="en-US" sz="3200" b="1" smtClean="0"/>
              <a:t>[2021] FedCFamC1A 86 (15 December 2021)</a:t>
            </a:r>
            <a:endParaRPr lang="en-AU" altLang="en-US" sz="3200" smtClean="0"/>
          </a:p>
        </p:txBody>
      </p:sp>
      <p:sp>
        <p:nvSpPr>
          <p:cNvPr id="82947" name="Text Placeholder 3"/>
          <p:cNvSpPr>
            <a:spLocks noGrp="1"/>
          </p:cNvSpPr>
          <p:nvPr>
            <p:ph type="body" sz="quarter" idx="12"/>
          </p:nvPr>
        </p:nvSpPr>
        <p:spPr bwMode="auto">
          <a:xfrm>
            <a:off x="957263" y="1571625"/>
            <a:ext cx="10245725" cy="4665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2763"/>
              </a:lnSpc>
            </a:pPr>
            <a:r>
              <a:rPr lang="en-AU" altLang="en-US" b="1" smtClean="0"/>
              <a:t>Section 79 refers only to orders which work an alteration of legal or equitable interests in property – Mullane.</a:t>
            </a:r>
          </a:p>
          <a:p>
            <a:pPr>
              <a:lnSpc>
                <a:spcPts val="2763"/>
              </a:lnSpc>
            </a:pPr>
            <a:r>
              <a:rPr lang="en-AU" altLang="en-US" b="1" smtClean="0"/>
              <a:t>Property, as defined, is limited to existing property and not to future acquired property or financial resources – Stanford.</a:t>
            </a:r>
          </a:p>
          <a:p>
            <a:pPr>
              <a:lnSpc>
                <a:spcPts val="2763"/>
              </a:lnSpc>
            </a:pPr>
            <a:r>
              <a:rPr lang="en-AU" altLang="en-US" b="1" smtClean="0"/>
              <a:t>Payments ordered pursuant to s 79 cannot exceed the value of the property of the parties – Poletti.</a:t>
            </a:r>
          </a:p>
          <a:p>
            <a:pPr>
              <a:lnSpc>
                <a:spcPts val="2763"/>
              </a:lnSpc>
            </a:pPr>
            <a:r>
              <a:rPr lang="en-AU" altLang="en-US" b="1" smtClean="0"/>
              <a:t>Order 36 could not therefore be a s 79 order.</a:t>
            </a:r>
          </a:p>
          <a:p>
            <a:pPr>
              <a:lnSpc>
                <a:spcPts val="2763"/>
              </a:lnSpc>
            </a:pPr>
            <a:r>
              <a:rPr lang="en-AU" altLang="en-US" b="1" smtClean="0"/>
              <a:t>Despite the use of the words "notwithstanding the income received by the wife" the order could be seen as a spousal maintenance order.</a:t>
            </a:r>
          </a:p>
          <a:p>
            <a:pPr>
              <a:lnSpc>
                <a:spcPts val="2763"/>
              </a:lnSpc>
            </a:pPr>
            <a:r>
              <a:rPr lang="en-AU" altLang="en-US" b="1" smtClean="0"/>
              <a:t>Appeal successful.</a:t>
            </a:r>
          </a:p>
          <a:p>
            <a:pPr>
              <a:lnSpc>
                <a:spcPts val="2763"/>
              </a:lnSpc>
            </a:pPr>
            <a:endParaRPr lang="en-AU" altLang="en-US" b="1" smtClean="0"/>
          </a:p>
        </p:txBody>
      </p:sp>
    </p:spTree>
    <p:extLst>
      <p:ext uri="{BB962C8B-B14F-4D97-AF65-F5344CB8AC3E}">
        <p14:creationId xmlns:p14="http://schemas.microsoft.com/office/powerpoint/2010/main" val="1197401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9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9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9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294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29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p:cNvSpPr>
          <p:nvPr>
            <p:ph type="title"/>
          </p:nvPr>
        </p:nvSpPr>
        <p:spPr bwMode="auto">
          <a:xfrm>
            <a:off x="942975" y="909638"/>
            <a:ext cx="10260013" cy="663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3200" b="1" i="1" smtClean="0"/>
              <a:t>Thorpe &amp; Stirling </a:t>
            </a:r>
            <a:r>
              <a:rPr lang="en-AU" altLang="en-US" sz="3200" b="1" smtClean="0"/>
              <a:t>[2021] FedCFamC1A 86 (15 December 2021)</a:t>
            </a:r>
            <a:endParaRPr lang="en-AU" altLang="en-US" sz="3200" smtClean="0"/>
          </a:p>
        </p:txBody>
      </p:sp>
      <p:sp>
        <p:nvSpPr>
          <p:cNvPr id="3" name="Oval Callout 2"/>
          <p:cNvSpPr/>
          <p:nvPr/>
        </p:nvSpPr>
        <p:spPr>
          <a:xfrm>
            <a:off x="719138" y="2311400"/>
            <a:ext cx="2733675" cy="243522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b="1" dirty="0">
                <a:solidFill>
                  <a:prstClr val="black"/>
                </a:solidFill>
              </a:rPr>
              <a:t>loose drafting sinks ships and triggers PI claims</a:t>
            </a:r>
          </a:p>
          <a:p>
            <a:pPr algn="ctr">
              <a:defRPr/>
            </a:pPr>
            <a:endParaRPr lang="en-AU" b="1" dirty="0">
              <a:solidFill>
                <a:prstClr val="black"/>
              </a:solidFill>
            </a:endParaRPr>
          </a:p>
        </p:txBody>
      </p:sp>
      <p:sp>
        <p:nvSpPr>
          <p:cNvPr id="5" name="Oval Callout 4"/>
          <p:cNvSpPr/>
          <p:nvPr/>
        </p:nvSpPr>
        <p:spPr>
          <a:xfrm>
            <a:off x="8540750" y="2252663"/>
            <a:ext cx="2733675" cy="243522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b="1" dirty="0">
                <a:solidFill>
                  <a:prstClr val="black"/>
                </a:solidFill>
              </a:rPr>
              <a:t>always consider relevant head of power</a:t>
            </a:r>
          </a:p>
          <a:p>
            <a:pPr algn="ctr">
              <a:defRPr/>
            </a:pPr>
            <a:endParaRPr lang="en-AU" b="1" dirty="0">
              <a:solidFill>
                <a:prstClr val="black"/>
              </a:solidFill>
            </a:endParaRPr>
          </a:p>
        </p:txBody>
      </p:sp>
      <p:sp>
        <p:nvSpPr>
          <p:cNvPr id="10" name="Oval Callout 2"/>
          <p:cNvSpPr/>
          <p:nvPr/>
        </p:nvSpPr>
        <p:spPr>
          <a:xfrm>
            <a:off x="4219575" y="2165350"/>
            <a:ext cx="3414713" cy="288448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b="1" dirty="0">
                <a:solidFill>
                  <a:prstClr val="black"/>
                </a:solidFill>
              </a:rPr>
              <a:t>absence of s 77A specification did not save the wife, as order was not for payment of a lump sum or transfer or settlement of property</a:t>
            </a:r>
          </a:p>
          <a:p>
            <a:pPr algn="ctr">
              <a:defRPr/>
            </a:pPr>
            <a:endParaRPr lang="en-AU" b="1" dirty="0">
              <a:solidFill>
                <a:prstClr val="black"/>
              </a:solidFill>
            </a:endParaRPr>
          </a:p>
        </p:txBody>
      </p:sp>
    </p:spTree>
    <p:extLst>
      <p:ext uri="{BB962C8B-B14F-4D97-AF65-F5344CB8AC3E}">
        <p14:creationId xmlns:p14="http://schemas.microsoft.com/office/powerpoint/2010/main" val="181482583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Placeholder 1"/>
          <p:cNvSpPr>
            <a:spLocks noGrp="1"/>
          </p:cNvSpPr>
          <p:nvPr>
            <p:ph type="body" sz="quarter" idx="12"/>
          </p:nvPr>
        </p:nvSpPr>
        <p:spPr bwMode="auto">
          <a:xfrm>
            <a:off x="2152650" y="2601913"/>
            <a:ext cx="7886700" cy="1255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4400" b="1" i="1" smtClean="0"/>
              <a:t>Gorga &amp; Gorga </a:t>
            </a:r>
            <a:r>
              <a:rPr lang="en-AU" altLang="en-US" sz="4400" b="1" smtClean="0"/>
              <a:t>[2020] FCWA 51</a:t>
            </a:r>
            <a:endParaRPr lang="en-AU" altLang="en-US" sz="4400" smtClean="0"/>
          </a:p>
        </p:txBody>
      </p:sp>
    </p:spTree>
    <p:extLst>
      <p:ext uri="{BB962C8B-B14F-4D97-AF65-F5344CB8AC3E}">
        <p14:creationId xmlns:p14="http://schemas.microsoft.com/office/powerpoint/2010/main" val="22820404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2"/>
          <p:cNvSpPr>
            <a:spLocks noGrp="1"/>
          </p:cNvSpPr>
          <p:nvPr>
            <p:ph type="title"/>
          </p:nvPr>
        </p:nvSpPr>
        <p:spPr bwMode="auto">
          <a:xfrm>
            <a:off x="942975" y="909638"/>
            <a:ext cx="10260013" cy="661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AU" altLang="en-US" sz="3200" b="1" i="1" smtClean="0"/>
              <a:t>Gorga &amp; Gorga </a:t>
            </a:r>
            <a:r>
              <a:rPr lang="en-AU" altLang="en-US" sz="3200" b="1" smtClean="0"/>
              <a:t>[2020] FCWA 51</a:t>
            </a:r>
            <a:r>
              <a:rPr lang="en-AU" altLang="en-US" smtClean="0"/>
              <a:t/>
            </a:r>
            <a:br>
              <a:rPr lang="en-AU" altLang="en-US" smtClean="0"/>
            </a:br>
            <a:endParaRPr lang="en-AU" altLang="en-US" smtClean="0"/>
          </a:p>
        </p:txBody>
      </p:sp>
      <p:sp>
        <p:nvSpPr>
          <p:cNvPr id="48131" name="Text Placeholder 3"/>
          <p:cNvSpPr>
            <a:spLocks noGrp="1"/>
          </p:cNvSpPr>
          <p:nvPr>
            <p:ph type="body" sz="quarter" idx="12"/>
          </p:nvPr>
        </p:nvSpPr>
        <p:spPr bwMode="auto">
          <a:xfrm>
            <a:off x="942975" y="1571625"/>
            <a:ext cx="10245725" cy="4325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2763"/>
              </a:lnSpc>
            </a:pPr>
            <a:r>
              <a:rPr lang="en-AU" altLang="en-US" sz="2400" b="1" smtClean="0"/>
              <a:t>Spouse maintenance case. H concedes interim maintenance is appropriate but disputes reasonableness of wife’s claimed expenditure and his capacity to pay.  H and W enjoyed high standard of living before separation, but H contends wife should be making greater effort to exercise her earning capacity.</a:t>
            </a:r>
          </a:p>
          <a:p>
            <a:pPr>
              <a:lnSpc>
                <a:spcPts val="2763"/>
              </a:lnSpc>
            </a:pPr>
            <a:r>
              <a:rPr lang="en-AU" altLang="en-US" sz="2400" b="1" smtClean="0"/>
              <a:t>Relevance for our purposes is discussion of nondisclosure.</a:t>
            </a:r>
          </a:p>
          <a:p>
            <a:pPr>
              <a:lnSpc>
                <a:spcPts val="2763"/>
              </a:lnSpc>
            </a:pPr>
            <a:r>
              <a:rPr lang="en-AU" altLang="en-US" sz="2400" b="1" smtClean="0"/>
              <a:t>PJ (O’Brien J in pyjamas?) observed that in proceedings commenced 2018, by 7 February 2020 parties had incurred legal costs, litigation-related accounting costs, and other expenses associated with the litigation exceeding $1 million.</a:t>
            </a:r>
          </a:p>
          <a:p>
            <a:pPr>
              <a:lnSpc>
                <a:spcPts val="2763"/>
              </a:lnSpc>
            </a:pPr>
            <a:r>
              <a:rPr lang="en-AU" altLang="en-US" sz="2400" b="1" smtClean="0"/>
              <a:t>[29]-[45] is very useful discussion of the legal principles associated with disclosure, even if the rules are slightly different.</a:t>
            </a:r>
          </a:p>
        </p:txBody>
      </p:sp>
    </p:spTree>
    <p:extLst>
      <p:ext uri="{BB962C8B-B14F-4D97-AF65-F5344CB8AC3E}">
        <p14:creationId xmlns:p14="http://schemas.microsoft.com/office/powerpoint/2010/main" val="23330420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2"/>
          <p:cNvSpPr>
            <a:spLocks noGrp="1"/>
          </p:cNvSpPr>
          <p:nvPr>
            <p:ph type="title"/>
          </p:nvPr>
        </p:nvSpPr>
        <p:spPr bwMode="auto">
          <a:xfrm>
            <a:off x="942975" y="909638"/>
            <a:ext cx="10260013" cy="769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AU" altLang="en-US" sz="3200" b="1" i="1" smtClean="0"/>
              <a:t>Gorga &amp; Gorga </a:t>
            </a:r>
            <a:r>
              <a:rPr lang="en-AU" altLang="en-US" sz="3200" b="1" smtClean="0"/>
              <a:t>[2020] FCWA 51</a:t>
            </a:r>
            <a:r>
              <a:rPr lang="en-AU" altLang="en-US" sz="3200" smtClean="0"/>
              <a:t/>
            </a:r>
            <a:br>
              <a:rPr lang="en-AU" altLang="en-US" sz="3200" smtClean="0"/>
            </a:br>
            <a:endParaRPr lang="en-AU" altLang="en-US" sz="3200" smtClean="0"/>
          </a:p>
        </p:txBody>
      </p:sp>
      <p:sp>
        <p:nvSpPr>
          <p:cNvPr id="4" name="Text Placeholder 3"/>
          <p:cNvSpPr>
            <a:spLocks noGrp="1"/>
          </p:cNvSpPr>
          <p:nvPr>
            <p:ph type="body" sz="quarter" idx="12"/>
          </p:nvPr>
        </p:nvSpPr>
        <p:spPr>
          <a:xfrm>
            <a:off x="957263" y="1679575"/>
            <a:ext cx="10245725" cy="3854450"/>
          </a:xfrm>
        </p:spPr>
        <p:txBody>
          <a:bodyPr/>
          <a:lstStyle/>
          <a:p>
            <a:pPr>
              <a:defRPr/>
            </a:pPr>
            <a:r>
              <a:rPr lang="en-AU" sz="2400" b="1" dirty="0"/>
              <a:t>Some highlights</a:t>
            </a:r>
            <a:r>
              <a:rPr lang="en-AU" sz="2400" dirty="0"/>
              <a:t>: </a:t>
            </a:r>
          </a:p>
          <a:p>
            <a:pPr marL="800100" lvl="1" indent="-342900">
              <a:buFont typeface="Courier New" panose="02070309020205020404" pitchFamily="49" charset="0"/>
              <a:buChar char="o"/>
              <a:defRPr/>
            </a:pPr>
            <a:r>
              <a:rPr lang="en-AU" b="1" dirty="0">
                <a:latin typeface="+mj-lt"/>
              </a:rPr>
              <a:t>disclosure is fundamental to the conduct of all civil litigation;</a:t>
            </a:r>
          </a:p>
          <a:p>
            <a:pPr marL="800100" lvl="1" indent="-342900">
              <a:buFont typeface="Courier New" panose="02070309020205020404" pitchFamily="49" charset="0"/>
              <a:buChar char="o"/>
              <a:defRPr/>
            </a:pPr>
            <a:r>
              <a:rPr lang="en-AU" b="1" dirty="0">
                <a:latin typeface="+mj-lt"/>
              </a:rPr>
              <a:t>duty of disclosure owed not only to the other party, but to the court;</a:t>
            </a:r>
          </a:p>
          <a:p>
            <a:pPr marL="800100" lvl="1" indent="-342900">
              <a:buFont typeface="Courier New" panose="02070309020205020404" pitchFamily="49" charset="0"/>
              <a:buChar char="o"/>
              <a:defRPr/>
            </a:pPr>
            <a:r>
              <a:rPr lang="en-AU" b="1" dirty="0">
                <a:latin typeface="+mj-lt"/>
              </a:rPr>
              <a:t>duty is proactive, and will not be satisfied by merely responding to specific requests by the other party;</a:t>
            </a:r>
          </a:p>
          <a:p>
            <a:pPr marL="800100" lvl="1" indent="-342900">
              <a:buFont typeface="Courier New" panose="02070309020205020404" pitchFamily="49" charset="0"/>
              <a:buChar char="o"/>
              <a:defRPr/>
            </a:pPr>
            <a:r>
              <a:rPr lang="en-AU" b="1" dirty="0">
                <a:latin typeface="+mj-lt"/>
              </a:rPr>
              <a:t>the duty is continual;</a:t>
            </a:r>
          </a:p>
          <a:p>
            <a:pPr marL="800100" lvl="1" indent="-342900">
              <a:buFont typeface="Courier New" panose="02070309020205020404" pitchFamily="49" charset="0"/>
              <a:buChar char="o"/>
              <a:defRPr/>
            </a:pPr>
            <a:r>
              <a:rPr lang="en-AU" b="1" dirty="0">
                <a:latin typeface="+mj-lt"/>
              </a:rPr>
              <a:t>timeliness is central to it, and </a:t>
            </a:r>
          </a:p>
          <a:p>
            <a:pPr marL="800100" lvl="1" indent="-342900">
              <a:buFont typeface="Courier New" panose="02070309020205020404" pitchFamily="49" charset="0"/>
              <a:buChar char="o"/>
              <a:defRPr/>
            </a:pPr>
            <a:r>
              <a:rPr lang="en-AU" b="1" dirty="0">
                <a:latin typeface="+mj-lt"/>
              </a:rPr>
              <a:t>the imposition by the court or by rules of timeframes, are not intended as the ‘outer limits’ of the obligation to provide disclosure, nor are they to be used as a vehicle for obfuscation. </a:t>
            </a:r>
          </a:p>
          <a:p>
            <a:pPr>
              <a:defRPr/>
            </a:pPr>
            <a:endParaRPr lang="en-AU" dirty="0"/>
          </a:p>
        </p:txBody>
      </p:sp>
    </p:spTree>
    <p:extLst>
      <p:ext uri="{BB962C8B-B14F-4D97-AF65-F5344CB8AC3E}">
        <p14:creationId xmlns:p14="http://schemas.microsoft.com/office/powerpoint/2010/main" val="40167721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2"/>
          <p:cNvSpPr>
            <a:spLocks noGrp="1"/>
          </p:cNvSpPr>
          <p:nvPr>
            <p:ph type="title"/>
          </p:nvPr>
        </p:nvSpPr>
        <p:spPr bwMode="auto">
          <a:xfrm>
            <a:off x="942975" y="909638"/>
            <a:ext cx="10260013" cy="690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AU" altLang="en-US" sz="3200" b="1" i="1" smtClean="0"/>
              <a:t>Gorga &amp; Gorga </a:t>
            </a:r>
            <a:r>
              <a:rPr lang="en-AU" altLang="en-US" sz="3200" b="1" smtClean="0"/>
              <a:t>[2020] FCWA 51</a:t>
            </a:r>
            <a:r>
              <a:rPr lang="en-AU" altLang="en-US" sz="3200" smtClean="0"/>
              <a:t/>
            </a:r>
            <a:br>
              <a:rPr lang="en-AU" altLang="en-US" sz="3200" smtClean="0"/>
            </a:br>
            <a:endParaRPr lang="en-AU" altLang="en-US" sz="3200" smtClean="0"/>
          </a:p>
        </p:txBody>
      </p:sp>
      <p:sp>
        <p:nvSpPr>
          <p:cNvPr id="4" name="Text Placeholder 3"/>
          <p:cNvSpPr>
            <a:spLocks noGrp="1"/>
          </p:cNvSpPr>
          <p:nvPr>
            <p:ph type="body" sz="quarter" idx="12"/>
          </p:nvPr>
        </p:nvSpPr>
        <p:spPr>
          <a:xfrm>
            <a:off x="942975" y="1738313"/>
            <a:ext cx="10245725" cy="4267200"/>
          </a:xfrm>
        </p:spPr>
        <p:txBody>
          <a:bodyPr/>
          <a:lstStyle/>
          <a:p>
            <a:pPr>
              <a:defRPr/>
            </a:pPr>
            <a:r>
              <a:rPr lang="en-AU" sz="2400" b="1" dirty="0"/>
              <a:t>Discussion of issues of proportionality very useful: [41]-[44]. </a:t>
            </a:r>
          </a:p>
          <a:p>
            <a:pPr>
              <a:defRPr/>
            </a:pPr>
            <a:r>
              <a:rPr lang="en-AU" sz="2400" b="1" dirty="0"/>
              <a:t> Some highlights:</a:t>
            </a:r>
          </a:p>
          <a:p>
            <a:pPr marL="800100" lvl="1" indent="-342900">
              <a:buFont typeface="Courier New" panose="02070309020205020404" pitchFamily="49" charset="0"/>
              <a:buChar char="o"/>
              <a:defRPr/>
            </a:pPr>
            <a:r>
              <a:rPr lang="en-AU" sz="2200" b="1" dirty="0">
                <a:latin typeface="+mj-lt"/>
              </a:rPr>
              <a:t>breadth and continual nature of disclosure creates a potential tension between that duty and the intent that each case be resolved in a timely and cost-effective manner. </a:t>
            </a:r>
          </a:p>
          <a:p>
            <a:pPr marL="800100" lvl="1" indent="-342900">
              <a:buFont typeface="Courier New" panose="02070309020205020404" pitchFamily="49" charset="0"/>
              <a:buChar char="o"/>
              <a:defRPr/>
            </a:pPr>
            <a:r>
              <a:rPr lang="en-AU" sz="2200" b="1" dirty="0">
                <a:latin typeface="+mj-lt"/>
              </a:rPr>
              <a:t>Raises issues of proportionality- always to be determined by reference to relevance;</a:t>
            </a:r>
          </a:p>
          <a:p>
            <a:pPr marL="800100" lvl="1" indent="-342900">
              <a:buFont typeface="Courier New" panose="02070309020205020404" pitchFamily="49" charset="0"/>
              <a:buChar char="o"/>
              <a:defRPr/>
            </a:pPr>
            <a:r>
              <a:rPr lang="en-AU" sz="2200" b="1" dirty="0">
                <a:latin typeface="+mj-lt"/>
              </a:rPr>
              <a:t>In less complex cases less extensive disclosure is required;</a:t>
            </a:r>
          </a:p>
          <a:p>
            <a:pPr marL="800100" lvl="1" indent="-342900">
              <a:buFont typeface="Courier New" panose="02070309020205020404" pitchFamily="49" charset="0"/>
              <a:buChar char="o"/>
              <a:defRPr/>
            </a:pPr>
            <a:r>
              <a:rPr lang="en-AU" sz="2200" b="1" dirty="0">
                <a:latin typeface="+mj-lt"/>
              </a:rPr>
              <a:t>in complex financial cases more extensive disclosure inevitably required especially where there is information asymmetry (my words) </a:t>
            </a:r>
          </a:p>
          <a:p>
            <a:pPr marL="800100" lvl="1" indent="-342900">
              <a:buFont typeface="Courier New" panose="02070309020205020404" pitchFamily="49" charset="0"/>
              <a:buChar char="o"/>
              <a:defRPr/>
            </a:pPr>
            <a:r>
              <a:rPr lang="en-AU" sz="2200" b="1" dirty="0">
                <a:latin typeface="+mj-lt"/>
              </a:rPr>
              <a:t>regardless of complexity of financial affairs, disclosure required to properly discharge the duty necessarily reflects the range and extent of the factual matters in issue.</a:t>
            </a:r>
          </a:p>
          <a:p>
            <a:pPr>
              <a:defRPr/>
            </a:pPr>
            <a:endParaRPr lang="en-AU" dirty="0"/>
          </a:p>
        </p:txBody>
      </p:sp>
    </p:spTree>
    <p:extLst>
      <p:ext uri="{BB962C8B-B14F-4D97-AF65-F5344CB8AC3E}">
        <p14:creationId xmlns:p14="http://schemas.microsoft.com/office/powerpoint/2010/main" val="10105788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2"/>
          <p:cNvSpPr>
            <a:spLocks noGrp="1"/>
          </p:cNvSpPr>
          <p:nvPr>
            <p:ph type="title"/>
          </p:nvPr>
        </p:nvSpPr>
        <p:spPr bwMode="auto">
          <a:xfrm>
            <a:off x="942975" y="909638"/>
            <a:ext cx="10260013" cy="611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AU" altLang="en-US" sz="3200" b="1" i="1" smtClean="0"/>
              <a:t>Gorga &amp; Gorga </a:t>
            </a:r>
            <a:r>
              <a:rPr lang="en-AU" altLang="en-US" sz="3200" b="1" smtClean="0"/>
              <a:t>[2020] FCWA 51</a:t>
            </a:r>
            <a:r>
              <a:rPr lang="en-AU" altLang="en-US" sz="3200" smtClean="0"/>
              <a:t/>
            </a:r>
            <a:br>
              <a:rPr lang="en-AU" altLang="en-US" sz="3200" smtClean="0"/>
            </a:br>
            <a:endParaRPr lang="en-AU" altLang="en-US" sz="3200" smtClean="0"/>
          </a:p>
        </p:txBody>
      </p:sp>
      <p:sp>
        <p:nvSpPr>
          <p:cNvPr id="51203" name="Text Placeholder 3"/>
          <p:cNvSpPr>
            <a:spLocks noGrp="1"/>
          </p:cNvSpPr>
          <p:nvPr>
            <p:ph type="body" sz="quarter" idx="12"/>
          </p:nvPr>
        </p:nvSpPr>
        <p:spPr bwMode="auto">
          <a:xfrm>
            <a:off x="957263" y="1589088"/>
            <a:ext cx="10245725" cy="4002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2763"/>
              </a:lnSpc>
            </a:pPr>
            <a:r>
              <a:rPr lang="en-AU" altLang="en-US" sz="2400" b="1" smtClean="0"/>
              <a:t>H used W’s trust loan account to meet the order for H to pay W maintenance.  This, of course, increased her indebtedness to the trust.  Was this inappropriate?</a:t>
            </a:r>
          </a:p>
          <a:p>
            <a:pPr>
              <a:lnSpc>
                <a:spcPts val="2763"/>
              </a:lnSpc>
            </a:pPr>
            <a:r>
              <a:rPr lang="en-AU" altLang="en-US" sz="2400" b="1" smtClean="0"/>
              <a:t>[88] PJ said it was not necessarily inappropriate, and this was a conclusion that could be reached in the fullness of time at a final hearing.  Nevertheless, at the very least the fact that the payments were being arranged in that fashion should have been disclosed, rather than disguised (my words) in his evidence.</a:t>
            </a:r>
          </a:p>
          <a:p>
            <a:pPr>
              <a:lnSpc>
                <a:spcPts val="2763"/>
              </a:lnSpc>
            </a:pPr>
            <a:r>
              <a:rPr lang="en-AU" altLang="en-US" sz="2400" b="1" smtClean="0"/>
              <a:t>Indeed, the mere fact that payments pursuant to orders have been met from loan accounts in relevant controlled entities is insignificant – the fact remains that H had access to the funds, howsoever characterised.</a:t>
            </a:r>
          </a:p>
        </p:txBody>
      </p:sp>
    </p:spTree>
    <p:extLst>
      <p:ext uri="{BB962C8B-B14F-4D97-AF65-F5344CB8AC3E}">
        <p14:creationId xmlns:p14="http://schemas.microsoft.com/office/powerpoint/2010/main" val="867156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2"/>
          <p:cNvSpPr>
            <a:spLocks noGrp="1"/>
          </p:cNvSpPr>
          <p:nvPr>
            <p:ph type="title"/>
          </p:nvPr>
        </p:nvSpPr>
        <p:spPr bwMode="auto">
          <a:xfrm>
            <a:off x="942975" y="909638"/>
            <a:ext cx="10260013" cy="566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AU" altLang="en-US" sz="3200" b="1" i="1" smtClean="0"/>
              <a:t>Gorga &amp; Gorga </a:t>
            </a:r>
            <a:r>
              <a:rPr lang="en-AU" altLang="en-US" sz="3200" b="1" smtClean="0"/>
              <a:t>[2020] FCWA 51</a:t>
            </a:r>
            <a:r>
              <a:rPr lang="en-AU" altLang="en-US" sz="3200" smtClean="0"/>
              <a:t/>
            </a:r>
            <a:br>
              <a:rPr lang="en-AU" altLang="en-US" sz="3200" smtClean="0"/>
            </a:br>
            <a:endParaRPr lang="en-AU" altLang="en-US" sz="3200" smtClean="0"/>
          </a:p>
        </p:txBody>
      </p:sp>
      <p:sp>
        <p:nvSpPr>
          <p:cNvPr id="52227" name="Text Placeholder 3"/>
          <p:cNvSpPr>
            <a:spLocks noGrp="1"/>
          </p:cNvSpPr>
          <p:nvPr>
            <p:ph type="body" sz="quarter" idx="12"/>
          </p:nvPr>
        </p:nvSpPr>
        <p:spPr bwMode="auto">
          <a:xfrm>
            <a:off x="1044575" y="1395413"/>
            <a:ext cx="10247313" cy="47418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2763"/>
              </a:lnSpc>
            </a:pPr>
            <a:r>
              <a:rPr lang="en-AU" altLang="en-US" sz="2400" b="1" smtClean="0"/>
              <a:t>H complained about the extent of disclosure he was required to make and responded to W’s complaint of nondisclosure by referring to the sheer volume and number of documents he had disclosed.</a:t>
            </a:r>
          </a:p>
          <a:p>
            <a:pPr>
              <a:lnSpc>
                <a:spcPts val="2763"/>
              </a:lnSpc>
            </a:pPr>
            <a:r>
              <a:rPr lang="en-AU" altLang="en-US" sz="2400" b="1" smtClean="0"/>
              <a:t>PJ stated: ‘with respect, those submissions missed the point; timely disclosure of the haystack is neither here nor there when the needle has not merely been hidden within it, but has not been disclosed at all.’ </a:t>
            </a:r>
          </a:p>
          <a:p>
            <a:pPr>
              <a:lnSpc>
                <a:spcPts val="2763"/>
              </a:lnSpc>
            </a:pPr>
            <a:r>
              <a:rPr lang="en-AU" altLang="en-US" sz="2400" b="1" smtClean="0"/>
              <a:t>The court recognised that the nature and complexity of H’s business interests meant that compliance with the duty of disclosure was odorous, but that did not excuse compliance with it.</a:t>
            </a:r>
          </a:p>
          <a:p>
            <a:pPr>
              <a:lnSpc>
                <a:spcPts val="2763"/>
              </a:lnSpc>
            </a:pPr>
            <a:r>
              <a:rPr lang="en-AU" altLang="en-US" sz="2400" b="1" smtClean="0"/>
              <a:t>Thought bubbles: useful judicial statements to use in submissions and to remind clients; useful minute of orders in relation to disclosure; when can a spouses own money be used to pay him/her maintenance?</a:t>
            </a:r>
          </a:p>
        </p:txBody>
      </p:sp>
    </p:spTree>
    <p:extLst>
      <p:ext uri="{BB962C8B-B14F-4D97-AF65-F5344CB8AC3E}">
        <p14:creationId xmlns:p14="http://schemas.microsoft.com/office/powerpoint/2010/main" val="9543201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2"/>
          <p:cNvSpPr>
            <a:spLocks noGrp="1"/>
          </p:cNvSpPr>
          <p:nvPr>
            <p:ph type="title"/>
          </p:nvPr>
        </p:nvSpPr>
        <p:spPr bwMode="auto">
          <a:xfrm>
            <a:off x="942975" y="909638"/>
            <a:ext cx="10260013" cy="566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AU" altLang="en-US" sz="3200" b="1" i="1" smtClean="0"/>
              <a:t>Gorga &amp; Gorga </a:t>
            </a:r>
            <a:r>
              <a:rPr lang="en-AU" altLang="en-US" sz="3200" b="1" smtClean="0"/>
              <a:t>[2020] FCWA 51</a:t>
            </a:r>
            <a:r>
              <a:rPr lang="en-AU" altLang="en-US" sz="3200" smtClean="0"/>
              <a:t/>
            </a:r>
            <a:br>
              <a:rPr lang="en-AU" altLang="en-US" sz="3200" smtClean="0"/>
            </a:br>
            <a:endParaRPr lang="en-AU" altLang="en-US" sz="3200" smtClean="0"/>
          </a:p>
        </p:txBody>
      </p:sp>
      <p:sp>
        <p:nvSpPr>
          <p:cNvPr id="52227" name="Text Placeholder 3"/>
          <p:cNvSpPr>
            <a:spLocks noGrp="1"/>
          </p:cNvSpPr>
          <p:nvPr>
            <p:ph type="body" sz="quarter" idx="12"/>
          </p:nvPr>
        </p:nvSpPr>
        <p:spPr bwMode="auto">
          <a:xfrm>
            <a:off x="1044575" y="1395413"/>
            <a:ext cx="10247313" cy="47418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2763"/>
              </a:lnSpc>
            </a:pPr>
            <a:r>
              <a:rPr lang="en-AU" altLang="en-US" sz="2400" b="1" smtClean="0"/>
              <a:t>Thought bubbles:</a:t>
            </a:r>
          </a:p>
        </p:txBody>
      </p:sp>
      <p:sp>
        <p:nvSpPr>
          <p:cNvPr id="2" name="Oval Callout 1"/>
          <p:cNvSpPr/>
          <p:nvPr/>
        </p:nvSpPr>
        <p:spPr>
          <a:xfrm>
            <a:off x="779463" y="2025650"/>
            <a:ext cx="2406650" cy="216693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Useful judicial statements to use in submissions and to remind clients.</a:t>
            </a:r>
            <a:endParaRPr lang="en-AU" b="1" dirty="0">
              <a:solidFill>
                <a:schemeClr val="tx1"/>
              </a:solidFill>
            </a:endParaRPr>
          </a:p>
        </p:txBody>
      </p:sp>
      <p:sp>
        <p:nvSpPr>
          <p:cNvPr id="3" name="Oval Callout 2"/>
          <p:cNvSpPr/>
          <p:nvPr/>
        </p:nvSpPr>
        <p:spPr>
          <a:xfrm>
            <a:off x="4003675" y="2627313"/>
            <a:ext cx="2598738" cy="217646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Useful minute of orders in relation to disclosure</a:t>
            </a:r>
            <a:endParaRPr lang="en-AU" b="1" dirty="0">
              <a:solidFill>
                <a:schemeClr val="tx1"/>
              </a:solidFill>
            </a:endParaRPr>
          </a:p>
        </p:txBody>
      </p:sp>
      <p:sp>
        <p:nvSpPr>
          <p:cNvPr id="4" name="Oval Callout 3"/>
          <p:cNvSpPr/>
          <p:nvPr/>
        </p:nvSpPr>
        <p:spPr>
          <a:xfrm>
            <a:off x="7275513" y="1971675"/>
            <a:ext cx="3927475" cy="193516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When can a spouses own money be used to pay him/her maintenance?</a:t>
            </a:r>
            <a:endParaRPr lang="en-AU" b="1" dirty="0">
              <a:solidFill>
                <a:schemeClr val="tx1"/>
              </a:solidFill>
            </a:endParaRPr>
          </a:p>
        </p:txBody>
      </p:sp>
    </p:spTree>
    <p:extLst>
      <p:ext uri="{BB962C8B-B14F-4D97-AF65-F5344CB8AC3E}">
        <p14:creationId xmlns:p14="http://schemas.microsoft.com/office/powerpoint/2010/main" val="20927847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Placeholder 1"/>
          <p:cNvSpPr>
            <a:spLocks noGrp="1"/>
          </p:cNvSpPr>
          <p:nvPr>
            <p:ph type="body" sz="quarter" idx="12"/>
          </p:nvPr>
        </p:nvSpPr>
        <p:spPr bwMode="auto">
          <a:xfrm>
            <a:off x="2152650" y="2770188"/>
            <a:ext cx="7886700" cy="1379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4400" b="1" i="1" smtClean="0"/>
              <a:t>Roverati &amp; Roverati </a:t>
            </a:r>
            <a:r>
              <a:rPr lang="en-AU" altLang="en-US" sz="4400" b="1" smtClean="0"/>
              <a:t>[2021] FamCAFC 561</a:t>
            </a:r>
            <a:endParaRPr lang="en-AU" altLang="en-US" sz="4400" smtClean="0"/>
          </a:p>
        </p:txBody>
      </p:sp>
    </p:spTree>
    <p:extLst>
      <p:ext uri="{BB962C8B-B14F-4D97-AF65-F5344CB8AC3E}">
        <p14:creationId xmlns:p14="http://schemas.microsoft.com/office/powerpoint/2010/main" val="952500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67DBE4-BEAE-5F51-6CB3-D65A02AFF88F}"/>
              </a:ext>
            </a:extLst>
          </p:cNvPr>
          <p:cNvSpPr>
            <a:spLocks noGrp="1"/>
          </p:cNvSpPr>
          <p:nvPr>
            <p:ph type="title"/>
          </p:nvPr>
        </p:nvSpPr>
        <p:spPr>
          <a:xfrm>
            <a:off x="643467" y="321734"/>
            <a:ext cx="10905066" cy="1135737"/>
          </a:xfrm>
        </p:spPr>
        <p:txBody>
          <a:bodyPr>
            <a:normAutofit/>
          </a:bodyPr>
          <a:lstStyle/>
          <a:p>
            <a:r>
              <a:rPr lang="en-US" sz="3600" i="1" dirty="0"/>
              <a:t>Rodgers v Rodgers (no 2) </a:t>
            </a:r>
            <a:r>
              <a:rPr lang="en-US" sz="3600" dirty="0"/>
              <a:t>(2016) FLC 93-712</a:t>
            </a:r>
          </a:p>
        </p:txBody>
      </p:sp>
      <p:sp>
        <p:nvSpPr>
          <p:cNvPr id="3" name="Content Placeholder 2">
            <a:extLst>
              <a:ext uri="{FF2B5EF4-FFF2-40B4-BE49-F238E27FC236}">
                <a16:creationId xmlns:a16="http://schemas.microsoft.com/office/drawing/2014/main" id="{256FE13B-26A0-48B7-90A3-607E38F3A144}"/>
              </a:ext>
            </a:extLst>
          </p:cNvPr>
          <p:cNvSpPr>
            <a:spLocks noGrp="1"/>
          </p:cNvSpPr>
          <p:nvPr>
            <p:ph idx="1"/>
          </p:nvPr>
        </p:nvSpPr>
        <p:spPr>
          <a:xfrm>
            <a:off x="643467" y="1782981"/>
            <a:ext cx="10905066" cy="4393982"/>
          </a:xfrm>
        </p:spPr>
        <p:txBody>
          <a:bodyPr>
            <a:normAutofit/>
          </a:bodyPr>
          <a:lstStyle/>
          <a:p>
            <a:r>
              <a:rPr lang="en-US" dirty="0"/>
              <a:t>the husband and wife owned two companies and there were Division 7A loans of a little more than $1,500,000.   It was agreed that the husband would take control of the companies and assume responsibility for those loans and the taxation consequence that would flow</a:t>
            </a:r>
            <a:r>
              <a:rPr lang="en-AU" sz="2000" dirty="0">
                <a:effectLst/>
              </a:rPr>
              <a:t> </a:t>
            </a:r>
          </a:p>
          <a:p>
            <a:pPr marL="0" indent="0">
              <a:buNone/>
            </a:pPr>
            <a:endParaRPr lang="en-AU" sz="2000" dirty="0">
              <a:effectLst/>
            </a:endParaRPr>
          </a:p>
          <a:p>
            <a:r>
              <a:rPr lang="en-US" dirty="0"/>
              <a:t>The trial judge refused to deduct a calculation of the future taxation payable from the value of the asset pool but instead said that she would have regard to that liability pursuant to s. 75(2) of the </a:t>
            </a:r>
            <a:r>
              <a:rPr lang="en-US" i="1" dirty="0"/>
              <a:t>Family Law Act</a:t>
            </a:r>
            <a:r>
              <a:rPr lang="en-AU" sz="2000" dirty="0">
                <a:effectLst/>
              </a:rPr>
              <a:t> </a:t>
            </a:r>
            <a:endParaRPr lang="en-US" sz="20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0009619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2"/>
          <p:cNvSpPr>
            <a:spLocks noGrp="1"/>
          </p:cNvSpPr>
          <p:nvPr>
            <p:ph type="title"/>
          </p:nvPr>
        </p:nvSpPr>
        <p:spPr bwMode="auto">
          <a:xfrm>
            <a:off x="942975" y="909638"/>
            <a:ext cx="10260013" cy="628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3200" b="1" i="1" smtClean="0"/>
              <a:t>Roverati &amp; Roverati </a:t>
            </a:r>
            <a:r>
              <a:rPr lang="en-AU" altLang="en-US" sz="3200" b="1" smtClean="0"/>
              <a:t>[2021] FamCAFC 561</a:t>
            </a:r>
            <a:endParaRPr lang="en-AU" altLang="en-US" sz="3200" smtClean="0"/>
          </a:p>
        </p:txBody>
      </p:sp>
      <p:sp>
        <p:nvSpPr>
          <p:cNvPr id="54275" name="Text Placeholder 3"/>
          <p:cNvSpPr>
            <a:spLocks noGrp="1"/>
          </p:cNvSpPr>
          <p:nvPr>
            <p:ph type="body" sz="quarter" idx="12"/>
          </p:nvPr>
        </p:nvSpPr>
        <p:spPr bwMode="auto">
          <a:xfrm>
            <a:off x="1071563" y="1474788"/>
            <a:ext cx="10245725" cy="4652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2763"/>
              </a:lnSpc>
            </a:pPr>
            <a:r>
              <a:rPr lang="en-AU" altLang="en-US" sz="2400" b="1" smtClean="0"/>
              <a:t>Majority Full Court (Strickland and Ryan JJ) allowed an appeal from a s79  order made in which PJ ordered equal division of the net assets including superannuation.  Discretion re-exercised awarded 55:45 to the appellant husband.  Austin J was in dissent, and would have dismissed the appeal.</a:t>
            </a:r>
          </a:p>
          <a:p>
            <a:pPr>
              <a:lnSpc>
                <a:spcPts val="2763"/>
              </a:lnSpc>
            </a:pPr>
            <a:r>
              <a:rPr lang="en-AU" altLang="en-US" sz="2400" b="1" smtClean="0"/>
              <a:t>Long marriage, adult children, relatively minimal assets at cohab. Each received inheritances: H $445,000, W $50,000.  The majority described the husband’s inheritance as ‘far greater’ than the wife’s.</a:t>
            </a:r>
          </a:p>
          <a:p>
            <a:pPr>
              <a:lnSpc>
                <a:spcPts val="2763"/>
              </a:lnSpc>
            </a:pPr>
            <a:r>
              <a:rPr lang="en-AU" altLang="en-US" sz="2400" b="1" smtClean="0"/>
              <a:t>Majority recognise that appeal relates to the exercise of a discretion and thus the principles in </a:t>
            </a:r>
            <a:r>
              <a:rPr lang="en-AU" altLang="en-US" sz="2400" b="1" i="1" smtClean="0"/>
              <a:t>House v King </a:t>
            </a:r>
            <a:r>
              <a:rPr lang="en-AU" altLang="en-US" sz="2400" b="1" smtClean="0"/>
              <a:t>applied.  They were most conscious of the reasonably high threshold set by the High Court, and the need to find that the result was unjust or plainly unreasonable before interfering.</a:t>
            </a:r>
          </a:p>
        </p:txBody>
      </p:sp>
    </p:spTree>
    <p:extLst>
      <p:ext uri="{BB962C8B-B14F-4D97-AF65-F5344CB8AC3E}">
        <p14:creationId xmlns:p14="http://schemas.microsoft.com/office/powerpoint/2010/main" val="15073299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2"/>
          <p:cNvSpPr>
            <a:spLocks noGrp="1"/>
          </p:cNvSpPr>
          <p:nvPr>
            <p:ph type="title"/>
          </p:nvPr>
        </p:nvSpPr>
        <p:spPr bwMode="auto">
          <a:xfrm>
            <a:off x="942975" y="909638"/>
            <a:ext cx="10260013" cy="585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AU" altLang="en-US" sz="3200" b="1" i="1" smtClean="0"/>
              <a:t>Roverati &amp; Roverati </a:t>
            </a:r>
            <a:r>
              <a:rPr lang="en-AU" altLang="en-US" sz="3200" b="1" smtClean="0"/>
              <a:t>[2021] FamCAFC 561</a:t>
            </a:r>
            <a:r>
              <a:rPr lang="en-AU" altLang="en-US" sz="3200" smtClean="0"/>
              <a:t/>
            </a:r>
            <a:br>
              <a:rPr lang="en-AU" altLang="en-US" sz="3200" smtClean="0"/>
            </a:br>
            <a:endParaRPr lang="en-AU" altLang="en-US" sz="3200" smtClean="0"/>
          </a:p>
        </p:txBody>
      </p:sp>
      <p:sp>
        <p:nvSpPr>
          <p:cNvPr id="55299" name="Text Placeholder 3"/>
          <p:cNvSpPr>
            <a:spLocks noGrp="1"/>
          </p:cNvSpPr>
          <p:nvPr>
            <p:ph type="body" sz="quarter" idx="12"/>
          </p:nvPr>
        </p:nvSpPr>
        <p:spPr bwMode="auto">
          <a:xfrm>
            <a:off x="957263" y="1495425"/>
            <a:ext cx="10245725" cy="4298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2763"/>
              </a:lnSpc>
            </a:pPr>
            <a:r>
              <a:rPr lang="en-AU" altLang="en-US" sz="2400" b="1" smtClean="0"/>
              <a:t>Majority: PJ stated that the parties each received a ‘significant inheritance’ but H complained that inheritances plainly different.</a:t>
            </a:r>
          </a:p>
          <a:p>
            <a:pPr>
              <a:lnSpc>
                <a:spcPts val="2763"/>
              </a:lnSpc>
            </a:pPr>
            <a:r>
              <a:rPr lang="en-AU" altLang="en-US" sz="2400" b="1" smtClean="0"/>
              <a:t>Majority: H’s financial contribution was significantly more than that of the wife, represented about half of the asset pool even before even taking into account income subsequently derived therefrom, increases in the value of assets over time, let alone the use made of that income and those assets.</a:t>
            </a:r>
          </a:p>
          <a:p>
            <a:pPr>
              <a:lnSpc>
                <a:spcPts val="2763"/>
              </a:lnSpc>
            </a:pPr>
            <a:r>
              <a:rPr lang="en-AU" altLang="en-US" sz="2400" b="1" smtClean="0"/>
              <a:t>[34]‘…it is not apparent from his Honour’s treatment of the respective contributions of the parties culminating in a finding of equality, how the contributions of the wife informed that outcome, such that the significantly greater financial contributions of the husband in the form of his inheritance did not result in a weighting in his favour.’</a:t>
            </a:r>
          </a:p>
        </p:txBody>
      </p:sp>
    </p:spTree>
    <p:extLst>
      <p:ext uri="{BB962C8B-B14F-4D97-AF65-F5344CB8AC3E}">
        <p14:creationId xmlns:p14="http://schemas.microsoft.com/office/powerpoint/2010/main" val="6132816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2"/>
          <p:cNvSpPr>
            <a:spLocks noGrp="1"/>
          </p:cNvSpPr>
          <p:nvPr>
            <p:ph type="title"/>
          </p:nvPr>
        </p:nvSpPr>
        <p:spPr bwMode="auto">
          <a:xfrm>
            <a:off x="942975" y="909638"/>
            <a:ext cx="10260013" cy="752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AU" altLang="en-US" sz="3200" b="1" i="1" smtClean="0"/>
              <a:t>Roverati &amp; Roverati </a:t>
            </a:r>
            <a:r>
              <a:rPr lang="en-AU" altLang="en-US" sz="3200" b="1" smtClean="0"/>
              <a:t>[2021] FamCAFC 561</a:t>
            </a:r>
            <a:r>
              <a:rPr lang="en-AU" altLang="en-US" smtClean="0"/>
              <a:t/>
            </a:r>
            <a:br>
              <a:rPr lang="en-AU" altLang="en-US" smtClean="0"/>
            </a:br>
            <a:endParaRPr lang="en-AU" altLang="en-US" smtClean="0"/>
          </a:p>
        </p:txBody>
      </p:sp>
      <p:sp>
        <p:nvSpPr>
          <p:cNvPr id="56323" name="Text Placeholder 3"/>
          <p:cNvSpPr>
            <a:spLocks noGrp="1"/>
          </p:cNvSpPr>
          <p:nvPr>
            <p:ph type="body" sz="quarter" idx="12"/>
          </p:nvPr>
        </p:nvSpPr>
        <p:spPr bwMode="auto">
          <a:xfrm>
            <a:off x="1019175" y="1662113"/>
            <a:ext cx="10245725" cy="3544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2763"/>
              </a:lnSpc>
            </a:pPr>
            <a:r>
              <a:rPr lang="en-AU" altLang="en-US" b="1" smtClean="0"/>
              <a:t>Majority: parties did not derive any direct income or benefit from W’s inheritance, in contrast to that of H.</a:t>
            </a:r>
          </a:p>
          <a:p>
            <a:pPr>
              <a:lnSpc>
                <a:spcPts val="2763"/>
              </a:lnSpc>
            </a:pPr>
            <a:r>
              <a:rPr lang="en-AU" altLang="en-US" b="1" smtClean="0"/>
              <a:t>Appeal allowed.  Discretion re-exercised.  Given significant financial contribution by H, contribution should be assessed at 55% in his favour.</a:t>
            </a:r>
          </a:p>
          <a:p>
            <a:pPr>
              <a:lnSpc>
                <a:spcPts val="2763"/>
              </a:lnSpc>
            </a:pPr>
            <a:r>
              <a:rPr lang="en-AU" altLang="en-US" b="1" smtClean="0"/>
              <a:t>Austin J applied exactly the same legal principles, but dismissed the appeal.  There was implied criticism of the majority tinkering with PJ decision.</a:t>
            </a:r>
          </a:p>
        </p:txBody>
      </p:sp>
    </p:spTree>
    <p:extLst>
      <p:ext uri="{BB962C8B-B14F-4D97-AF65-F5344CB8AC3E}">
        <p14:creationId xmlns:p14="http://schemas.microsoft.com/office/powerpoint/2010/main" val="11430881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2"/>
          <p:cNvSpPr>
            <a:spLocks noGrp="1"/>
          </p:cNvSpPr>
          <p:nvPr>
            <p:ph type="title"/>
          </p:nvPr>
        </p:nvSpPr>
        <p:spPr bwMode="auto">
          <a:xfrm>
            <a:off x="942975" y="909638"/>
            <a:ext cx="10260013" cy="688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AU" altLang="en-US" sz="3200" b="1" i="1" smtClean="0"/>
              <a:t>Roverati &amp; Roverati </a:t>
            </a:r>
            <a:r>
              <a:rPr lang="en-AU" altLang="en-US" sz="3200" b="1" smtClean="0"/>
              <a:t>[2021] FamCAFC 561</a:t>
            </a:r>
            <a:r>
              <a:rPr lang="en-AU" altLang="en-US" smtClean="0"/>
              <a:t/>
            </a:r>
            <a:br>
              <a:rPr lang="en-AU" altLang="en-US" smtClean="0"/>
            </a:br>
            <a:endParaRPr lang="en-AU" altLang="en-US" smtClean="0"/>
          </a:p>
        </p:txBody>
      </p:sp>
      <p:sp>
        <p:nvSpPr>
          <p:cNvPr id="57347" name="Text Placeholder 3"/>
          <p:cNvSpPr>
            <a:spLocks noGrp="1"/>
          </p:cNvSpPr>
          <p:nvPr>
            <p:ph type="body" sz="quarter" idx="12"/>
          </p:nvPr>
        </p:nvSpPr>
        <p:spPr bwMode="auto">
          <a:xfrm>
            <a:off x="957263" y="1598613"/>
            <a:ext cx="10245725" cy="3614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2763"/>
              </a:lnSpc>
            </a:pPr>
            <a:r>
              <a:rPr lang="en-AU" altLang="en-US" sz="2400" b="1" smtClean="0"/>
              <a:t>Austin J: Whilst the quantum of the inheritances was different, it all had to be weighed holistically against all other contributions made over 33 years.</a:t>
            </a:r>
          </a:p>
          <a:p>
            <a:pPr>
              <a:lnSpc>
                <a:spcPts val="2763"/>
              </a:lnSpc>
            </a:pPr>
            <a:r>
              <a:rPr lang="en-AU" altLang="en-US" sz="2400" b="1" smtClean="0"/>
              <a:t>Turning to the quality i.e. how the inheritances were applied, the reality was that </a:t>
            </a:r>
            <a:r>
              <a:rPr lang="en-AU" altLang="en-US" sz="2400" b="1" i="1" smtClean="0"/>
              <a:t>both</a:t>
            </a:r>
            <a:r>
              <a:rPr lang="en-AU" altLang="en-US" sz="2400" b="1" smtClean="0"/>
              <a:t> of them put the capital value of both inheritances to work within the family economy in one way or another.  The fact that W’s inheritance was used for the benefit of the children made it no less relevant than H’ inheritance used for the benefit of the whole family.</a:t>
            </a:r>
          </a:p>
          <a:p>
            <a:pPr>
              <a:lnSpc>
                <a:spcPts val="2763"/>
              </a:lnSpc>
            </a:pPr>
            <a:r>
              <a:rPr lang="en-AU" altLang="en-US" sz="2400" b="1" smtClean="0"/>
              <a:t>Difference between 50 and 55% was $65,000 which, in context, was quite modest.</a:t>
            </a:r>
          </a:p>
        </p:txBody>
      </p:sp>
    </p:spTree>
    <p:extLst>
      <p:ext uri="{BB962C8B-B14F-4D97-AF65-F5344CB8AC3E}">
        <p14:creationId xmlns:p14="http://schemas.microsoft.com/office/powerpoint/2010/main" val="13095752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2"/>
          <p:cNvSpPr>
            <a:spLocks noGrp="1"/>
          </p:cNvSpPr>
          <p:nvPr>
            <p:ph type="title"/>
          </p:nvPr>
        </p:nvSpPr>
        <p:spPr bwMode="auto">
          <a:xfrm>
            <a:off x="942975" y="909638"/>
            <a:ext cx="10260013" cy="646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AU" altLang="en-US" sz="3200" b="1" i="1" smtClean="0"/>
              <a:t>Roverati &amp; Roverati </a:t>
            </a:r>
            <a:r>
              <a:rPr lang="en-AU" altLang="en-US" sz="3200" b="1" smtClean="0"/>
              <a:t>[2021] FamCAFC 561</a:t>
            </a:r>
            <a:r>
              <a:rPr lang="en-AU" altLang="en-US" smtClean="0"/>
              <a:t/>
            </a:r>
            <a:br>
              <a:rPr lang="en-AU" altLang="en-US" smtClean="0"/>
            </a:br>
            <a:endParaRPr lang="en-AU" altLang="en-US" smtClean="0"/>
          </a:p>
        </p:txBody>
      </p:sp>
      <p:sp>
        <p:nvSpPr>
          <p:cNvPr id="2" name="Oval Callout 1"/>
          <p:cNvSpPr/>
          <p:nvPr/>
        </p:nvSpPr>
        <p:spPr>
          <a:xfrm>
            <a:off x="942975" y="4405313"/>
            <a:ext cx="2319338" cy="165576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Pay attention to the last man standing</a:t>
            </a:r>
            <a:endParaRPr lang="en-AU" b="1" dirty="0">
              <a:solidFill>
                <a:schemeClr val="tx1"/>
              </a:solidFill>
            </a:endParaRPr>
          </a:p>
        </p:txBody>
      </p:sp>
      <p:sp>
        <p:nvSpPr>
          <p:cNvPr id="3" name="Oval Callout 2"/>
          <p:cNvSpPr/>
          <p:nvPr/>
        </p:nvSpPr>
        <p:spPr>
          <a:xfrm>
            <a:off x="2781300" y="2030413"/>
            <a:ext cx="2667000" cy="173355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Appeal against exercise of discretion always risky. </a:t>
            </a:r>
            <a:endParaRPr lang="en-AU" b="1" dirty="0">
              <a:solidFill>
                <a:schemeClr val="tx1"/>
              </a:solidFill>
            </a:endParaRPr>
          </a:p>
        </p:txBody>
      </p:sp>
      <p:sp>
        <p:nvSpPr>
          <p:cNvPr id="4" name="Oval Callout 3"/>
          <p:cNvSpPr/>
          <p:nvPr/>
        </p:nvSpPr>
        <p:spPr>
          <a:xfrm>
            <a:off x="5053013" y="4519613"/>
            <a:ext cx="2039937" cy="159702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b="1" dirty="0">
                <a:solidFill>
                  <a:schemeClr val="tx1"/>
                </a:solidFill>
              </a:rPr>
              <a:t>5% means what in $$? </a:t>
            </a:r>
          </a:p>
        </p:txBody>
      </p:sp>
      <p:sp>
        <p:nvSpPr>
          <p:cNvPr id="5" name="Oval Callout 4"/>
          <p:cNvSpPr/>
          <p:nvPr/>
        </p:nvSpPr>
        <p:spPr>
          <a:xfrm>
            <a:off x="8990013" y="1438275"/>
            <a:ext cx="2636837" cy="13208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Concept of the economy of the family</a:t>
            </a:r>
            <a:endParaRPr lang="en-AU" b="1" dirty="0">
              <a:solidFill>
                <a:schemeClr val="tx1"/>
              </a:solidFill>
            </a:endParaRPr>
          </a:p>
        </p:txBody>
      </p:sp>
      <p:sp>
        <p:nvSpPr>
          <p:cNvPr id="6" name="Oval Callout 5"/>
          <p:cNvSpPr/>
          <p:nvPr/>
        </p:nvSpPr>
        <p:spPr>
          <a:xfrm>
            <a:off x="7459663" y="3167063"/>
            <a:ext cx="3060700" cy="275907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b="1" dirty="0">
                <a:solidFill>
                  <a:schemeClr val="tx1"/>
                </a:solidFill>
              </a:rPr>
              <a:t>Quality/quantity of contribution dichotomy</a:t>
            </a:r>
          </a:p>
        </p:txBody>
      </p:sp>
    </p:spTree>
    <p:extLst>
      <p:ext uri="{BB962C8B-B14F-4D97-AF65-F5344CB8AC3E}">
        <p14:creationId xmlns:p14="http://schemas.microsoft.com/office/powerpoint/2010/main" val="190912690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Placeholder 1"/>
          <p:cNvSpPr>
            <a:spLocks noGrp="1"/>
          </p:cNvSpPr>
          <p:nvPr>
            <p:ph type="body" sz="quarter" idx="12"/>
          </p:nvPr>
        </p:nvSpPr>
        <p:spPr bwMode="auto">
          <a:xfrm>
            <a:off x="2152650" y="2743200"/>
            <a:ext cx="7264400" cy="1255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r>
              <a:rPr lang="en-AU" altLang="en-US" sz="4400" b="1" i="1" smtClean="0"/>
              <a:t>Candle &amp; Falkner </a:t>
            </a:r>
            <a:r>
              <a:rPr lang="en-AU" altLang="en-US" sz="4400" b="1" smtClean="0"/>
              <a:t>[2021]</a:t>
            </a:r>
          </a:p>
          <a:p>
            <a:r>
              <a:rPr lang="en-AU" altLang="en-US" sz="4400" b="1" smtClean="0"/>
              <a:t>FedCFamC1A 102</a:t>
            </a:r>
          </a:p>
        </p:txBody>
      </p:sp>
    </p:spTree>
    <p:extLst>
      <p:ext uri="{BB962C8B-B14F-4D97-AF65-F5344CB8AC3E}">
        <p14:creationId xmlns:p14="http://schemas.microsoft.com/office/powerpoint/2010/main" val="293508177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2"/>
          <p:cNvSpPr>
            <a:spLocks noGrp="1"/>
          </p:cNvSpPr>
          <p:nvPr>
            <p:ph type="title"/>
          </p:nvPr>
        </p:nvSpPr>
        <p:spPr bwMode="auto">
          <a:xfrm>
            <a:off x="942975" y="909638"/>
            <a:ext cx="10260013" cy="661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AU" altLang="en-US" sz="3200" b="1" i="1" smtClean="0"/>
              <a:t>Candle &amp; Falkner </a:t>
            </a:r>
            <a:r>
              <a:rPr lang="en-AU" altLang="en-US" sz="3200" b="1" smtClean="0"/>
              <a:t>[2021] FedCFamC1A 102</a:t>
            </a:r>
            <a:r>
              <a:rPr lang="en-AU" altLang="en-US" sz="3200" b="1" i="1" smtClean="0"/>
              <a:t/>
            </a:r>
            <a:br>
              <a:rPr lang="en-AU" altLang="en-US" sz="3200" b="1" i="1" smtClean="0"/>
            </a:br>
            <a:r>
              <a:rPr lang="en-AU" altLang="en-US" sz="3200" b="1" i="1" smtClean="0"/>
              <a:t/>
            </a:r>
            <a:br>
              <a:rPr lang="en-AU" altLang="en-US" sz="3200" b="1" i="1" smtClean="0"/>
            </a:br>
            <a:endParaRPr lang="en-AU" altLang="en-US" sz="3200" smtClean="0"/>
          </a:p>
        </p:txBody>
      </p:sp>
      <p:sp>
        <p:nvSpPr>
          <p:cNvPr id="82947" name="Text Placeholder 3"/>
          <p:cNvSpPr>
            <a:spLocks noGrp="1"/>
          </p:cNvSpPr>
          <p:nvPr>
            <p:ph type="body" sz="quarter" idx="12"/>
          </p:nvPr>
        </p:nvSpPr>
        <p:spPr bwMode="auto">
          <a:xfrm>
            <a:off x="957263" y="1571625"/>
            <a:ext cx="10245725" cy="4665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2763"/>
              </a:lnSpc>
            </a:pPr>
            <a:r>
              <a:rPr lang="en-AU" altLang="en-US" b="1" smtClean="0"/>
              <a:t>Full Court (McClelland DCJ, Berman &amp; Harper JJ) delivered 23 December 2021.</a:t>
            </a:r>
          </a:p>
          <a:p>
            <a:pPr>
              <a:lnSpc>
                <a:spcPts val="2763"/>
              </a:lnSpc>
            </a:pPr>
            <a:r>
              <a:rPr lang="en-AU" altLang="en-US" b="1" smtClean="0"/>
              <a:t>Husband's appeal against property orders.</a:t>
            </a:r>
          </a:p>
          <a:p>
            <a:pPr>
              <a:lnSpc>
                <a:spcPts val="2763"/>
              </a:lnSpc>
            </a:pPr>
            <a:r>
              <a:rPr lang="en-AU" altLang="en-US" b="1" smtClean="0"/>
              <a:t>Challenge to assessment of contributions in particular to businesses, and 75 (2) assessment.</a:t>
            </a:r>
          </a:p>
          <a:p>
            <a:pPr>
              <a:lnSpc>
                <a:spcPts val="2763"/>
              </a:lnSpc>
            </a:pPr>
            <a:r>
              <a:rPr lang="en-AU" altLang="en-US" b="1" smtClean="0"/>
              <a:t>Challenge to treatment of notional property or add backs of almost $1 million.</a:t>
            </a:r>
          </a:p>
          <a:p>
            <a:pPr>
              <a:lnSpc>
                <a:spcPts val="2763"/>
              </a:lnSpc>
            </a:pPr>
            <a:endParaRPr lang="en-AU" altLang="en-US" b="1" smtClean="0"/>
          </a:p>
        </p:txBody>
      </p:sp>
    </p:spTree>
    <p:extLst>
      <p:ext uri="{BB962C8B-B14F-4D97-AF65-F5344CB8AC3E}">
        <p14:creationId xmlns:p14="http://schemas.microsoft.com/office/powerpoint/2010/main" val="22757852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9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9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9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2"/>
          <p:cNvSpPr>
            <a:spLocks noGrp="1"/>
          </p:cNvSpPr>
          <p:nvPr>
            <p:ph type="title"/>
          </p:nvPr>
        </p:nvSpPr>
        <p:spPr bwMode="auto">
          <a:xfrm>
            <a:off x="942975" y="909638"/>
            <a:ext cx="10260013" cy="661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3200" b="1" i="1" smtClean="0"/>
              <a:t>Candle &amp; Falkner </a:t>
            </a:r>
            <a:r>
              <a:rPr lang="en-AU" altLang="en-US" sz="3200" b="1" smtClean="0"/>
              <a:t>[2021] FedCFamC1A 102</a:t>
            </a:r>
            <a:endParaRPr lang="en-AU" altLang="en-US" sz="3200" smtClean="0"/>
          </a:p>
        </p:txBody>
      </p:sp>
      <p:sp>
        <p:nvSpPr>
          <p:cNvPr id="82947" name="Text Placeholder 3"/>
          <p:cNvSpPr>
            <a:spLocks noGrp="1"/>
          </p:cNvSpPr>
          <p:nvPr>
            <p:ph type="body" sz="quarter" idx="12"/>
          </p:nvPr>
        </p:nvSpPr>
        <p:spPr bwMode="auto">
          <a:xfrm>
            <a:off x="957263" y="1571625"/>
            <a:ext cx="10245725" cy="4665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2763"/>
              </a:lnSpc>
            </a:pPr>
            <a:r>
              <a:rPr lang="en-AU" altLang="en-US" b="1" smtClean="0"/>
              <a:t>Cohabitation 2003 to 2017 – no children, both parties 56 at trial.</a:t>
            </a:r>
          </a:p>
          <a:p>
            <a:pPr>
              <a:lnSpc>
                <a:spcPts val="2763"/>
              </a:lnSpc>
            </a:pPr>
            <a:r>
              <a:rPr lang="en-AU" altLang="en-US" b="1" smtClean="0"/>
              <a:t>Parties jointly established finance broking business – husband's involvement ceased in 2010 after litigation with a bank which was a key client.</a:t>
            </a:r>
          </a:p>
          <a:p>
            <a:pPr>
              <a:lnSpc>
                <a:spcPts val="2763"/>
              </a:lnSpc>
            </a:pPr>
            <a:r>
              <a:rPr lang="en-AU" altLang="en-US" b="1" smtClean="0"/>
              <a:t>Wife continued to operate the business – husband's unchallenged evidence that he also contributed.</a:t>
            </a:r>
          </a:p>
          <a:p>
            <a:pPr>
              <a:lnSpc>
                <a:spcPts val="2763"/>
              </a:lnSpc>
            </a:pPr>
            <a:r>
              <a:rPr lang="en-AU" altLang="en-US" b="1" smtClean="0"/>
              <a:t>Husband continued to receive payments from the business including after separation, until May 2018.</a:t>
            </a:r>
          </a:p>
          <a:p>
            <a:pPr>
              <a:lnSpc>
                <a:spcPts val="2763"/>
              </a:lnSpc>
            </a:pPr>
            <a:r>
              <a:rPr lang="en-AU" altLang="en-US" b="1" smtClean="0"/>
              <a:t>Husband significant mental health issues – Case Guardian appointed.</a:t>
            </a:r>
          </a:p>
          <a:p>
            <a:pPr>
              <a:lnSpc>
                <a:spcPts val="2763"/>
              </a:lnSpc>
            </a:pPr>
            <a:endParaRPr lang="en-AU" altLang="en-US" b="1" smtClean="0"/>
          </a:p>
        </p:txBody>
      </p:sp>
    </p:spTree>
    <p:extLst>
      <p:ext uri="{BB962C8B-B14F-4D97-AF65-F5344CB8AC3E}">
        <p14:creationId xmlns:p14="http://schemas.microsoft.com/office/powerpoint/2010/main" val="3042057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9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9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9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29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2"/>
          <p:cNvSpPr>
            <a:spLocks noGrp="1"/>
          </p:cNvSpPr>
          <p:nvPr>
            <p:ph type="title"/>
          </p:nvPr>
        </p:nvSpPr>
        <p:spPr bwMode="auto">
          <a:xfrm>
            <a:off x="942975" y="909638"/>
            <a:ext cx="10260013" cy="661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3200" b="1" i="1" smtClean="0"/>
              <a:t>Candle &amp; Falkner </a:t>
            </a:r>
            <a:r>
              <a:rPr lang="en-AU" altLang="en-US" sz="3200" b="1" smtClean="0"/>
              <a:t>[2021] FedCFamC1A 102</a:t>
            </a:r>
            <a:endParaRPr lang="en-AU" altLang="en-US" sz="3200" smtClean="0"/>
          </a:p>
        </p:txBody>
      </p:sp>
      <p:sp>
        <p:nvSpPr>
          <p:cNvPr id="82947" name="Text Placeholder 3"/>
          <p:cNvSpPr>
            <a:spLocks noGrp="1"/>
          </p:cNvSpPr>
          <p:nvPr>
            <p:ph type="body" sz="quarter" idx="12"/>
          </p:nvPr>
        </p:nvSpPr>
        <p:spPr bwMode="auto">
          <a:xfrm>
            <a:off x="957263" y="1571625"/>
            <a:ext cx="10245725" cy="4665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2763"/>
              </a:lnSpc>
            </a:pPr>
            <a:r>
              <a:rPr lang="en-AU" altLang="en-US" b="1" smtClean="0"/>
              <a:t>Asset pool $3.7 million net including addbacks.</a:t>
            </a:r>
          </a:p>
          <a:p>
            <a:pPr>
              <a:lnSpc>
                <a:spcPts val="2763"/>
              </a:lnSpc>
            </a:pPr>
            <a:r>
              <a:rPr lang="en-AU" altLang="en-US" b="1" smtClean="0"/>
              <a:t>PJ assessed contributions 65/35 in favour of wife.</a:t>
            </a:r>
          </a:p>
          <a:p>
            <a:pPr>
              <a:lnSpc>
                <a:spcPts val="2763"/>
              </a:lnSpc>
            </a:pPr>
            <a:r>
              <a:rPr lang="en-AU" altLang="en-US" b="1" smtClean="0"/>
              <a:t>75 (2) in favour of husband 2.5%.</a:t>
            </a:r>
          </a:p>
          <a:p>
            <a:pPr>
              <a:lnSpc>
                <a:spcPts val="2763"/>
              </a:lnSpc>
            </a:pPr>
            <a:endParaRPr lang="en-AU" altLang="en-US" b="1" smtClean="0"/>
          </a:p>
        </p:txBody>
      </p:sp>
    </p:spTree>
    <p:extLst>
      <p:ext uri="{BB962C8B-B14F-4D97-AF65-F5344CB8AC3E}">
        <p14:creationId xmlns:p14="http://schemas.microsoft.com/office/powerpoint/2010/main" val="36212340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9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9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2"/>
          <p:cNvSpPr>
            <a:spLocks noGrp="1"/>
          </p:cNvSpPr>
          <p:nvPr>
            <p:ph type="title"/>
          </p:nvPr>
        </p:nvSpPr>
        <p:spPr bwMode="auto">
          <a:xfrm>
            <a:off x="942975" y="909638"/>
            <a:ext cx="10260013" cy="661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3200" b="1" i="1" smtClean="0"/>
              <a:t>Candle &amp; Falkner </a:t>
            </a:r>
            <a:r>
              <a:rPr lang="en-AU" altLang="en-US" sz="3200" b="1" smtClean="0"/>
              <a:t>[2021] FedCFamC1A 102</a:t>
            </a:r>
            <a:endParaRPr lang="en-AU" altLang="en-US" sz="3200" smtClean="0"/>
          </a:p>
        </p:txBody>
      </p:sp>
      <p:sp>
        <p:nvSpPr>
          <p:cNvPr id="82947" name="Text Placeholder 3"/>
          <p:cNvSpPr>
            <a:spLocks noGrp="1"/>
          </p:cNvSpPr>
          <p:nvPr>
            <p:ph type="body" sz="quarter" idx="12"/>
          </p:nvPr>
        </p:nvSpPr>
        <p:spPr bwMode="auto">
          <a:xfrm>
            <a:off x="957263" y="1571625"/>
            <a:ext cx="10245725" cy="4665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2763"/>
              </a:lnSpc>
            </a:pPr>
            <a:r>
              <a:rPr lang="en-AU" altLang="en-US" b="1" smtClean="0"/>
              <a:t>Add backs were based only on premature distribution of matrimonial assets – no allowance for legal costs, and no allegation of waste or wanton expenditure.</a:t>
            </a:r>
          </a:p>
          <a:p>
            <a:pPr>
              <a:lnSpc>
                <a:spcPts val="2763"/>
              </a:lnSpc>
            </a:pPr>
            <a:r>
              <a:rPr lang="en-AU" altLang="en-US" b="1" smtClean="0"/>
              <a:t>Some confusion at trial as to whether the treatment of addbacks was agreed.</a:t>
            </a:r>
          </a:p>
          <a:p>
            <a:pPr>
              <a:lnSpc>
                <a:spcPts val="2763"/>
              </a:lnSpc>
            </a:pPr>
            <a:r>
              <a:rPr lang="en-AU" altLang="en-US" b="1" smtClean="0"/>
              <a:t>No error found in PJ approach.</a:t>
            </a:r>
          </a:p>
          <a:p>
            <a:pPr>
              <a:lnSpc>
                <a:spcPts val="2763"/>
              </a:lnSpc>
            </a:pPr>
            <a:endParaRPr lang="en-AU" altLang="en-US" b="1" smtClean="0"/>
          </a:p>
        </p:txBody>
      </p:sp>
    </p:spTree>
    <p:extLst>
      <p:ext uri="{BB962C8B-B14F-4D97-AF65-F5344CB8AC3E}">
        <p14:creationId xmlns:p14="http://schemas.microsoft.com/office/powerpoint/2010/main" val="24687004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9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9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CC1E16-74CE-B9D5-2A55-C5A23735D221}"/>
              </a:ext>
            </a:extLst>
          </p:cNvPr>
          <p:cNvSpPr>
            <a:spLocks noGrp="1"/>
          </p:cNvSpPr>
          <p:nvPr>
            <p:ph type="title"/>
          </p:nvPr>
        </p:nvSpPr>
        <p:spPr>
          <a:xfrm>
            <a:off x="1043631" y="809898"/>
            <a:ext cx="9942716" cy="1554480"/>
          </a:xfrm>
        </p:spPr>
        <p:txBody>
          <a:bodyPr anchor="ctr">
            <a:normAutofit/>
          </a:bodyPr>
          <a:lstStyle/>
          <a:p>
            <a:r>
              <a:rPr lang="en-US" sz="4800" i="1"/>
              <a:t>Rodgers v Rodgers (cont)</a:t>
            </a:r>
          </a:p>
        </p:txBody>
      </p:sp>
      <p:sp>
        <p:nvSpPr>
          <p:cNvPr id="3" name="Content Placeholder 2">
            <a:extLst>
              <a:ext uri="{FF2B5EF4-FFF2-40B4-BE49-F238E27FC236}">
                <a16:creationId xmlns:a16="http://schemas.microsoft.com/office/drawing/2014/main" id="{C49EE346-03E3-06B2-A25C-745526B19837}"/>
              </a:ext>
            </a:extLst>
          </p:cNvPr>
          <p:cNvSpPr>
            <a:spLocks noGrp="1"/>
          </p:cNvSpPr>
          <p:nvPr>
            <p:ph idx="1"/>
          </p:nvPr>
        </p:nvSpPr>
        <p:spPr>
          <a:xfrm>
            <a:off x="1045028" y="3017522"/>
            <a:ext cx="9941319" cy="3124658"/>
          </a:xfrm>
        </p:spPr>
        <p:txBody>
          <a:bodyPr anchor="ctr">
            <a:normAutofit/>
          </a:bodyPr>
          <a:lstStyle/>
          <a:p>
            <a:endParaRPr lang="en-US" sz="2400"/>
          </a:p>
          <a:p>
            <a:r>
              <a:rPr lang="en-US" sz="2400"/>
              <a:t>The Full Court determined that, as a matter of law, though the usual practice was to deduct liabilities from asset values to achieve a “net” pool available for division, it was open for a trial judge to take the different approach of using s. 75(2) as a mechanism for considering the liability</a:t>
            </a:r>
            <a:r>
              <a:rPr lang="en-AU" sz="2400">
                <a:effectLst/>
              </a:rPr>
              <a:t> </a:t>
            </a:r>
          </a:p>
          <a:p>
            <a:endParaRPr lang="en-AU" sz="2400"/>
          </a:p>
          <a:p>
            <a:r>
              <a:rPr lang="en-AU" sz="2400"/>
              <a:t>BUT - </a:t>
            </a:r>
            <a:endParaRPr lang="en-US" sz="240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39057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2"/>
          <p:cNvSpPr>
            <a:spLocks noGrp="1"/>
          </p:cNvSpPr>
          <p:nvPr>
            <p:ph type="title"/>
          </p:nvPr>
        </p:nvSpPr>
        <p:spPr bwMode="auto">
          <a:xfrm>
            <a:off x="942975" y="909638"/>
            <a:ext cx="10260013" cy="661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3200" b="1" i="1" smtClean="0"/>
              <a:t>Candle &amp; Falkner </a:t>
            </a:r>
            <a:r>
              <a:rPr lang="en-AU" altLang="en-US" sz="3200" b="1" smtClean="0"/>
              <a:t>[2021] FedCFamC1A 102</a:t>
            </a:r>
            <a:endParaRPr lang="en-AU" altLang="en-US" sz="3200" smtClean="0"/>
          </a:p>
        </p:txBody>
      </p:sp>
      <p:sp>
        <p:nvSpPr>
          <p:cNvPr id="2" name="Text Placeholder 1"/>
          <p:cNvSpPr>
            <a:spLocks noGrp="1"/>
          </p:cNvSpPr>
          <p:nvPr>
            <p:ph type="body" sz="quarter" idx="12"/>
          </p:nvPr>
        </p:nvSpPr>
        <p:spPr>
          <a:xfrm>
            <a:off x="942975" y="1665288"/>
            <a:ext cx="10245725" cy="3732212"/>
          </a:xfrm>
        </p:spPr>
        <p:txBody>
          <a:bodyPr>
            <a:normAutofit fontScale="85000" lnSpcReduction="10000"/>
          </a:bodyPr>
          <a:lstStyle/>
          <a:p>
            <a:pPr marL="0" indent="0" algn="just">
              <a:buFont typeface="Arial" panose="020B0604020202020204" pitchFamily="34" charset="0"/>
              <a:buNone/>
              <a:defRPr/>
            </a:pPr>
            <a:r>
              <a:rPr lang="en-AU" sz="2400" b="1" dirty="0">
                <a:latin typeface="+mj-lt"/>
                <a:ea typeface="Calibri" panose="020F0502020204030204" pitchFamily="34" charset="0"/>
              </a:rPr>
              <a:t>58.  In our view, these authorities establish four relevant propositions. First, adding back property which has been distributed and spent is discretionary, and reflects an exceptional exercise of the discretion as an “accounting” or “balance sheet” exercise for the purposes of ss 79(2) and (4) to achieve justice and equity between the parties. Secondly, the nature of the expenditure reflected in add backs is relevant, and reasonably incurred expenditure does not usually come within accepted categories of addback. Thirdly, the decision in Stanford, followed by Bevan, does not necessarily require the conclusion that adding back notional property is per se an error, but proper consideration must be given to existing interests in property. Fourthly, in cases which are not exceptional, expended interim distributions can be taken up under s 75(2) rather than as part of the balance sheet exercise.</a:t>
            </a:r>
          </a:p>
          <a:p>
            <a:pPr>
              <a:defRPr/>
            </a:pPr>
            <a:endParaRPr lang="en-AU" dirty="0"/>
          </a:p>
        </p:txBody>
      </p:sp>
    </p:spTree>
    <p:extLst>
      <p:ext uri="{BB962C8B-B14F-4D97-AF65-F5344CB8AC3E}">
        <p14:creationId xmlns:p14="http://schemas.microsoft.com/office/powerpoint/2010/main" val="235657545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2"/>
          <p:cNvSpPr>
            <a:spLocks noGrp="1"/>
          </p:cNvSpPr>
          <p:nvPr>
            <p:ph type="title"/>
          </p:nvPr>
        </p:nvSpPr>
        <p:spPr bwMode="auto">
          <a:xfrm>
            <a:off x="942975" y="909638"/>
            <a:ext cx="10260013" cy="661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3200" b="1" i="1" smtClean="0"/>
              <a:t>Candle &amp; Falkner </a:t>
            </a:r>
            <a:r>
              <a:rPr lang="en-AU" altLang="en-US" sz="3200" b="1" smtClean="0"/>
              <a:t>[2021] FedCFamC1A 102</a:t>
            </a:r>
            <a:endParaRPr lang="en-AU" altLang="en-US" sz="3200" smtClean="0"/>
          </a:p>
        </p:txBody>
      </p:sp>
      <p:sp>
        <p:nvSpPr>
          <p:cNvPr id="82947" name="Text Placeholder 3"/>
          <p:cNvSpPr>
            <a:spLocks noGrp="1"/>
          </p:cNvSpPr>
          <p:nvPr>
            <p:ph type="body" sz="quarter" idx="12"/>
          </p:nvPr>
        </p:nvSpPr>
        <p:spPr bwMode="auto">
          <a:xfrm>
            <a:off x="957263" y="1571625"/>
            <a:ext cx="10245725" cy="4665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2763"/>
              </a:lnSpc>
            </a:pPr>
            <a:r>
              <a:rPr lang="en-AU" altLang="en-US" b="1" smtClean="0"/>
              <a:t>Appeal allowed in relation to assessment of contributions and s 75 (2) based on inadequacy of reasons.</a:t>
            </a:r>
          </a:p>
          <a:p>
            <a:pPr>
              <a:lnSpc>
                <a:spcPts val="2763"/>
              </a:lnSpc>
            </a:pPr>
            <a:r>
              <a:rPr lang="en-AU" altLang="en-US" b="1" smtClean="0"/>
              <a:t>Useful summary of authorities re-adequacy of reasons.</a:t>
            </a:r>
          </a:p>
          <a:p>
            <a:pPr>
              <a:lnSpc>
                <a:spcPts val="2763"/>
              </a:lnSpc>
            </a:pPr>
            <a:r>
              <a:rPr lang="en-AU" altLang="en-US" b="1" smtClean="0"/>
              <a:t>Reinforcement of importance of consideration of real impact of s 75 (2) adjustment in dollar terms, not simply percentage.</a:t>
            </a:r>
          </a:p>
          <a:p>
            <a:pPr>
              <a:lnSpc>
                <a:spcPts val="2763"/>
              </a:lnSpc>
            </a:pPr>
            <a:endParaRPr lang="en-AU" altLang="en-US" b="1" smtClean="0"/>
          </a:p>
        </p:txBody>
      </p:sp>
    </p:spTree>
    <p:extLst>
      <p:ext uri="{BB962C8B-B14F-4D97-AF65-F5344CB8AC3E}">
        <p14:creationId xmlns:p14="http://schemas.microsoft.com/office/powerpoint/2010/main" val="38931812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9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9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2"/>
          <p:cNvSpPr>
            <a:spLocks noGrp="1"/>
          </p:cNvSpPr>
          <p:nvPr>
            <p:ph type="title"/>
          </p:nvPr>
        </p:nvSpPr>
        <p:spPr bwMode="auto">
          <a:xfrm>
            <a:off x="942975" y="909638"/>
            <a:ext cx="10260013" cy="663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3200" b="1" i="1" smtClean="0"/>
              <a:t>Candle &amp; Falkner </a:t>
            </a:r>
            <a:r>
              <a:rPr lang="en-AU" altLang="en-US" sz="3200" b="1" smtClean="0"/>
              <a:t>[2021] FedCFamC1A 102</a:t>
            </a:r>
            <a:endParaRPr lang="en-AU" altLang="en-US" sz="3200" smtClean="0"/>
          </a:p>
        </p:txBody>
      </p:sp>
      <p:sp>
        <p:nvSpPr>
          <p:cNvPr id="6" name="Oval Callout 5"/>
          <p:cNvSpPr/>
          <p:nvPr/>
        </p:nvSpPr>
        <p:spPr>
          <a:xfrm>
            <a:off x="1304925" y="2660650"/>
            <a:ext cx="2155825" cy="198437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b="1" dirty="0">
                <a:solidFill>
                  <a:prstClr val="black"/>
                </a:solidFill>
              </a:rPr>
              <a:t>don't make assumptions about add backs</a:t>
            </a:r>
          </a:p>
          <a:p>
            <a:pPr algn="ctr">
              <a:defRPr/>
            </a:pPr>
            <a:endParaRPr lang="en-AU" b="1" dirty="0">
              <a:solidFill>
                <a:prstClr val="black"/>
              </a:solidFill>
            </a:endParaRPr>
          </a:p>
        </p:txBody>
      </p:sp>
      <p:sp>
        <p:nvSpPr>
          <p:cNvPr id="10" name="Oval Callout 5"/>
          <p:cNvSpPr/>
          <p:nvPr/>
        </p:nvSpPr>
        <p:spPr>
          <a:xfrm>
            <a:off x="4383088" y="2168525"/>
            <a:ext cx="3379787" cy="252095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b="1" dirty="0">
                <a:solidFill>
                  <a:prstClr val="black"/>
                </a:solidFill>
              </a:rPr>
              <a:t>don't run silly arguments – “Specious or unsupportable contentions waste time and distract from the real issues.”</a:t>
            </a:r>
          </a:p>
          <a:p>
            <a:pPr algn="ctr">
              <a:defRPr/>
            </a:pPr>
            <a:endParaRPr lang="en-AU" b="1" dirty="0">
              <a:solidFill>
                <a:prstClr val="black"/>
              </a:solidFill>
            </a:endParaRPr>
          </a:p>
        </p:txBody>
      </p:sp>
      <p:sp>
        <p:nvSpPr>
          <p:cNvPr id="11" name="Oval Callout 5"/>
          <p:cNvSpPr/>
          <p:nvPr/>
        </p:nvSpPr>
        <p:spPr>
          <a:xfrm>
            <a:off x="8812213" y="2660650"/>
            <a:ext cx="2155825" cy="198437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b="1" dirty="0">
                <a:solidFill>
                  <a:prstClr val="black"/>
                </a:solidFill>
              </a:rPr>
              <a:t>translate percentages into real dollar terms</a:t>
            </a:r>
          </a:p>
          <a:p>
            <a:pPr algn="ctr">
              <a:defRPr/>
            </a:pPr>
            <a:endParaRPr lang="en-AU" b="1" dirty="0">
              <a:solidFill>
                <a:prstClr val="black"/>
              </a:solidFill>
            </a:endParaRPr>
          </a:p>
        </p:txBody>
      </p:sp>
    </p:spTree>
    <p:extLst>
      <p:ext uri="{BB962C8B-B14F-4D97-AF65-F5344CB8AC3E}">
        <p14:creationId xmlns:p14="http://schemas.microsoft.com/office/powerpoint/2010/main" val="26689259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Placeholder 1"/>
          <p:cNvSpPr>
            <a:spLocks noGrp="1"/>
          </p:cNvSpPr>
          <p:nvPr>
            <p:ph type="body" sz="quarter" idx="12"/>
          </p:nvPr>
        </p:nvSpPr>
        <p:spPr bwMode="auto">
          <a:xfrm>
            <a:off x="1643063" y="2954338"/>
            <a:ext cx="9004300" cy="1193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4400" b="1" i="1" smtClean="0"/>
              <a:t>Naisby &amp; Naisby </a:t>
            </a:r>
            <a:r>
              <a:rPr lang="en-AU" altLang="en-US" sz="4400" b="1" smtClean="0"/>
              <a:t>[2021] FamCAFC 2334</a:t>
            </a:r>
            <a:endParaRPr lang="en-AU" altLang="en-US" sz="4400" smtClean="0"/>
          </a:p>
        </p:txBody>
      </p:sp>
    </p:spTree>
    <p:extLst>
      <p:ext uri="{BB962C8B-B14F-4D97-AF65-F5344CB8AC3E}">
        <p14:creationId xmlns:p14="http://schemas.microsoft.com/office/powerpoint/2010/main" val="288673270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2"/>
          <p:cNvSpPr>
            <a:spLocks noGrp="1"/>
          </p:cNvSpPr>
          <p:nvPr>
            <p:ph type="title"/>
          </p:nvPr>
        </p:nvSpPr>
        <p:spPr bwMode="auto">
          <a:xfrm>
            <a:off x="942975" y="909638"/>
            <a:ext cx="10260013" cy="661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AU" altLang="en-US" sz="3200" b="1" i="1" smtClean="0"/>
              <a:t>Naisby &amp; Naisby </a:t>
            </a:r>
            <a:r>
              <a:rPr lang="en-AU" altLang="en-US" sz="3200" b="1" smtClean="0"/>
              <a:t>[2021] FamCAFC 2334</a:t>
            </a:r>
            <a:r>
              <a:rPr lang="en-AU" altLang="en-US" smtClean="0"/>
              <a:t/>
            </a:r>
            <a:br>
              <a:rPr lang="en-AU" altLang="en-US" smtClean="0"/>
            </a:br>
            <a:endParaRPr lang="en-AU" altLang="en-US" smtClean="0"/>
          </a:p>
        </p:txBody>
      </p:sp>
      <p:sp>
        <p:nvSpPr>
          <p:cNvPr id="60419" name="Text Placeholder 3"/>
          <p:cNvSpPr>
            <a:spLocks noGrp="1"/>
          </p:cNvSpPr>
          <p:nvPr>
            <p:ph type="body" sz="quarter" idx="12"/>
          </p:nvPr>
        </p:nvSpPr>
        <p:spPr bwMode="auto">
          <a:xfrm>
            <a:off x="957263" y="1571625"/>
            <a:ext cx="10245725" cy="3238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2763"/>
              </a:lnSpc>
            </a:pPr>
            <a:r>
              <a:rPr lang="en-AU" altLang="en-US" sz="2400" b="1" smtClean="0"/>
              <a:t>Appeal allowed against s 79 orders. Long marriage. Shortly after DOS H ceased work as a healthcare professional and commenced receiving TPD lump sum payments totalling $915,000 on policies taken out during the marriage.  W unaware of this. All funds used by hearing.  H self-rep. Some discrete issues of interest.</a:t>
            </a:r>
          </a:p>
          <a:p>
            <a:pPr>
              <a:lnSpc>
                <a:spcPts val="2763"/>
              </a:lnSpc>
            </a:pPr>
            <a:r>
              <a:rPr lang="en-AU" altLang="en-US" sz="2400" b="1" u="sng" smtClean="0"/>
              <a:t>Super-splitting order </a:t>
            </a:r>
            <a:r>
              <a:rPr lang="en-AU" altLang="en-US" sz="2400" b="1" smtClean="0"/>
              <a:t>without the trustee receiving procedural fairness, and thus without jurisdiction.  W on appeal initially sought to uphold the validity of the splitting order but then conceded the appeal point.</a:t>
            </a:r>
          </a:p>
        </p:txBody>
      </p:sp>
    </p:spTree>
    <p:extLst>
      <p:ext uri="{BB962C8B-B14F-4D97-AF65-F5344CB8AC3E}">
        <p14:creationId xmlns:p14="http://schemas.microsoft.com/office/powerpoint/2010/main" val="4179133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2"/>
          <p:cNvSpPr>
            <a:spLocks noGrp="1"/>
          </p:cNvSpPr>
          <p:nvPr>
            <p:ph type="title"/>
          </p:nvPr>
        </p:nvSpPr>
        <p:spPr bwMode="auto">
          <a:xfrm>
            <a:off x="942975" y="909638"/>
            <a:ext cx="10260013" cy="671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AU" altLang="en-US" sz="3200" b="1" i="1" smtClean="0"/>
              <a:t>Naisby &amp; Naisby </a:t>
            </a:r>
            <a:r>
              <a:rPr lang="en-AU" altLang="en-US" sz="3200" b="1" smtClean="0"/>
              <a:t>[2021] FamCAFC 2334</a:t>
            </a:r>
            <a:r>
              <a:rPr lang="en-AU" altLang="en-US" smtClean="0"/>
              <a:t/>
            </a:r>
            <a:br>
              <a:rPr lang="en-AU" altLang="en-US" smtClean="0"/>
            </a:br>
            <a:endParaRPr lang="en-AU" altLang="en-US" smtClean="0"/>
          </a:p>
        </p:txBody>
      </p:sp>
      <p:sp>
        <p:nvSpPr>
          <p:cNvPr id="61443" name="Text Placeholder 3"/>
          <p:cNvSpPr>
            <a:spLocks noGrp="1"/>
          </p:cNvSpPr>
          <p:nvPr>
            <p:ph type="body" sz="quarter" idx="12"/>
          </p:nvPr>
        </p:nvSpPr>
        <p:spPr bwMode="auto">
          <a:xfrm>
            <a:off x="942975" y="1581150"/>
            <a:ext cx="10245725" cy="4678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2763"/>
              </a:lnSpc>
            </a:pPr>
            <a:r>
              <a:rPr lang="en-AU" altLang="en-US" sz="2400" b="1" smtClean="0"/>
              <a:t>Court nonetheless discusses s 90XZD and concludes the requirement for the trustee to be given notice is expressed in imperative terms and obliges the court to be satisfied the trustee has been afforded procedural fairness. ‘It is a matter upon which power is conditioned much as it is when a jurisdictional fact must be proved to exist (e.g. MRR v GR)</a:t>
            </a:r>
          </a:p>
          <a:p>
            <a:pPr>
              <a:lnSpc>
                <a:spcPts val="2763"/>
              </a:lnSpc>
            </a:pPr>
            <a:r>
              <a:rPr lang="en-AU" altLang="en-US" sz="2400" b="1" smtClean="0"/>
              <a:t>[39] Just because a judge says that the trustee has been provided procedural notice, it does not make it so.</a:t>
            </a:r>
          </a:p>
          <a:p>
            <a:pPr>
              <a:lnSpc>
                <a:spcPts val="2763"/>
              </a:lnSpc>
            </a:pPr>
            <a:r>
              <a:rPr lang="en-AU" altLang="en-US" sz="2400" b="1" smtClean="0"/>
              <a:t>The operative time provisions do not change this situation.  Operative time is for the purposes of allowing a trustee to receive and make the necessary administrative arrangements for the implementation of the order.  Thus, the operative time provision is not a mechanism to give trustee procedural fairness. </a:t>
            </a:r>
          </a:p>
        </p:txBody>
      </p:sp>
    </p:spTree>
    <p:extLst>
      <p:ext uri="{BB962C8B-B14F-4D97-AF65-F5344CB8AC3E}">
        <p14:creationId xmlns:p14="http://schemas.microsoft.com/office/powerpoint/2010/main" val="25521076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2"/>
          <p:cNvSpPr>
            <a:spLocks noGrp="1"/>
          </p:cNvSpPr>
          <p:nvPr>
            <p:ph type="title"/>
          </p:nvPr>
        </p:nvSpPr>
        <p:spPr bwMode="auto">
          <a:xfrm>
            <a:off x="942975" y="909638"/>
            <a:ext cx="10260013" cy="708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AU" altLang="en-US" sz="3200" b="1" i="1" smtClean="0"/>
              <a:t>Naisby &amp; Naisby </a:t>
            </a:r>
            <a:r>
              <a:rPr lang="en-AU" altLang="en-US" sz="3200" b="1" smtClean="0"/>
              <a:t>[2021] FamCAFC 2334</a:t>
            </a:r>
            <a:r>
              <a:rPr lang="en-AU" altLang="en-US" smtClean="0"/>
              <a:t/>
            </a:r>
            <a:br>
              <a:rPr lang="en-AU" altLang="en-US" smtClean="0"/>
            </a:br>
            <a:endParaRPr lang="en-AU" altLang="en-US" smtClean="0"/>
          </a:p>
        </p:txBody>
      </p:sp>
      <p:sp>
        <p:nvSpPr>
          <p:cNvPr id="84995" name="Text Placeholder 3"/>
          <p:cNvSpPr>
            <a:spLocks noGrp="1"/>
          </p:cNvSpPr>
          <p:nvPr>
            <p:ph type="body" sz="quarter" idx="12"/>
          </p:nvPr>
        </p:nvSpPr>
        <p:spPr bwMode="auto">
          <a:xfrm>
            <a:off x="957263" y="1749425"/>
            <a:ext cx="10245725" cy="294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2763"/>
              </a:lnSpc>
            </a:pPr>
            <a:r>
              <a:rPr lang="en-AU" altLang="en-US" sz="2400" b="1" smtClean="0"/>
              <a:t>H claimed denied procedural fairness when PJ refused to allow him to cross examine W as to her use of company funds after separation, the management of the parties business post separation, and the company accountant regarding the wife’s use of company funds post separation.  Full Court found Re-F guidelines not complied with.  It was a significant issue in the husband’s case, was materially relevant and may well have made a difference to the result.  Appeal ground established.</a:t>
            </a:r>
          </a:p>
        </p:txBody>
      </p:sp>
    </p:spTree>
    <p:extLst>
      <p:ext uri="{BB962C8B-B14F-4D97-AF65-F5344CB8AC3E}">
        <p14:creationId xmlns:p14="http://schemas.microsoft.com/office/powerpoint/2010/main" val="185643654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2"/>
          <p:cNvSpPr>
            <a:spLocks noGrp="1"/>
          </p:cNvSpPr>
          <p:nvPr>
            <p:ph type="title"/>
          </p:nvPr>
        </p:nvSpPr>
        <p:spPr bwMode="auto">
          <a:xfrm>
            <a:off x="942975" y="909638"/>
            <a:ext cx="10260013" cy="576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AU" altLang="en-US" sz="3200" b="1" i="1" smtClean="0"/>
              <a:t>Naisby &amp; Naisby </a:t>
            </a:r>
            <a:r>
              <a:rPr lang="en-AU" altLang="en-US" sz="3200" b="1" smtClean="0"/>
              <a:t>[2021] FamCAFC 2334</a:t>
            </a:r>
            <a:r>
              <a:rPr lang="en-AU" altLang="en-US" smtClean="0"/>
              <a:t/>
            </a:r>
            <a:br>
              <a:rPr lang="en-AU" altLang="en-US" smtClean="0"/>
            </a:br>
            <a:endParaRPr lang="en-AU" altLang="en-US" smtClean="0"/>
          </a:p>
        </p:txBody>
      </p:sp>
      <p:sp>
        <p:nvSpPr>
          <p:cNvPr id="63491" name="Text Placeholder 3"/>
          <p:cNvSpPr>
            <a:spLocks noGrp="1"/>
          </p:cNvSpPr>
          <p:nvPr>
            <p:ph type="body" sz="quarter" idx="12"/>
          </p:nvPr>
        </p:nvSpPr>
        <p:spPr bwMode="auto">
          <a:xfrm>
            <a:off x="957263" y="1485900"/>
            <a:ext cx="10245725" cy="4641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p>
            <a:pPr>
              <a:lnSpc>
                <a:spcPts val="2763"/>
              </a:lnSpc>
            </a:pPr>
            <a:r>
              <a:rPr lang="en-AU" altLang="en-US" sz="2200" b="1" smtClean="0"/>
              <a:t>H claimed that PJ was in error in not adding back monies taken by W from the company for her personal use. W distributed $185,000 company funds of which $161,000 was paid to her lawyers.  W designated these expenses as company expenses, and the company accountant accepted this and thus attributed those expenses to the company.  PJ found wife had not acted inappropriately in the management of the business.</a:t>
            </a:r>
          </a:p>
          <a:p>
            <a:pPr>
              <a:lnSpc>
                <a:spcPts val="2763"/>
              </a:lnSpc>
            </a:pPr>
            <a:r>
              <a:rPr lang="en-AU" altLang="en-US" sz="2200" b="1" smtClean="0"/>
              <a:t>On appeal, W argued entitled to do so because the legal fees related to her representation in circumstances where H had resigned his directorship of the company leaving W a sole director, and related to proceedings about her removal as director within the s79 proceedings.</a:t>
            </a:r>
          </a:p>
          <a:p>
            <a:pPr>
              <a:lnSpc>
                <a:spcPts val="2763"/>
              </a:lnSpc>
            </a:pPr>
            <a:r>
              <a:rPr lang="en-AU" altLang="en-US" sz="2200" b="1" smtClean="0"/>
              <a:t>On appeal, court noted that the proceedings in question were personal proceedings, in which the company was not a party, and thus the expense was that of the wife personally.  The legal fees should have been added back.</a:t>
            </a:r>
          </a:p>
        </p:txBody>
      </p:sp>
    </p:spTree>
    <p:extLst>
      <p:ext uri="{BB962C8B-B14F-4D97-AF65-F5344CB8AC3E}">
        <p14:creationId xmlns:p14="http://schemas.microsoft.com/office/powerpoint/2010/main" val="30628421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4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2"/>
          <p:cNvSpPr>
            <a:spLocks noGrp="1"/>
          </p:cNvSpPr>
          <p:nvPr>
            <p:ph type="title"/>
          </p:nvPr>
        </p:nvSpPr>
        <p:spPr bwMode="auto">
          <a:xfrm>
            <a:off x="942975" y="909638"/>
            <a:ext cx="10260013" cy="725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AU" altLang="en-US" sz="3200" b="1" i="1" smtClean="0"/>
              <a:t>Naisby &amp; Naisby </a:t>
            </a:r>
            <a:r>
              <a:rPr lang="en-AU" altLang="en-US" sz="3200" b="1" smtClean="0"/>
              <a:t>[2021] FamCAFC 2334</a:t>
            </a:r>
            <a:r>
              <a:rPr lang="en-AU" altLang="en-US" smtClean="0"/>
              <a:t/>
            </a:r>
            <a:br>
              <a:rPr lang="en-AU" altLang="en-US" smtClean="0"/>
            </a:br>
            <a:endParaRPr lang="en-AU" altLang="en-US" smtClean="0"/>
          </a:p>
        </p:txBody>
      </p:sp>
      <p:sp>
        <p:nvSpPr>
          <p:cNvPr id="87043" name="Text Placeholder 3"/>
          <p:cNvSpPr>
            <a:spLocks noGrp="1"/>
          </p:cNvSpPr>
          <p:nvPr>
            <p:ph type="body" sz="quarter" idx="12"/>
          </p:nvPr>
        </p:nvSpPr>
        <p:spPr bwMode="auto">
          <a:xfrm>
            <a:off x="942975" y="1714500"/>
            <a:ext cx="10245725" cy="3552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2763"/>
              </a:lnSpc>
            </a:pPr>
            <a:r>
              <a:rPr lang="en-AU" altLang="en-US" sz="2400" b="1" smtClean="0"/>
              <a:t>H claimed that PJ should not have added back the totality of disability payments received by him i.e. $915,000 in circumstances where half of it was expended by H on purchase and improvement of property which was on the balance sheet; ¼ had been spent on legal fees for H; remainder applied by H to meet mortgages and outgoings on the matrimonial home.</a:t>
            </a:r>
          </a:p>
          <a:p>
            <a:pPr>
              <a:lnSpc>
                <a:spcPts val="2763"/>
              </a:lnSpc>
            </a:pPr>
            <a:r>
              <a:rPr lang="en-AU" altLang="en-US" sz="2400" b="1" smtClean="0"/>
              <a:t>On appeal court noted that PJ at no point acknowledged that the TPD payments were disability payments which were a contribution by H (Alekowski). The payment represented about 30% of the pool.  Appeal point established. </a:t>
            </a:r>
          </a:p>
        </p:txBody>
      </p:sp>
    </p:spTree>
    <p:extLst>
      <p:ext uri="{BB962C8B-B14F-4D97-AF65-F5344CB8AC3E}">
        <p14:creationId xmlns:p14="http://schemas.microsoft.com/office/powerpoint/2010/main" val="363357782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2"/>
          <p:cNvSpPr>
            <a:spLocks noGrp="1"/>
          </p:cNvSpPr>
          <p:nvPr>
            <p:ph type="title"/>
          </p:nvPr>
        </p:nvSpPr>
        <p:spPr bwMode="auto">
          <a:xfrm>
            <a:off x="942975" y="909638"/>
            <a:ext cx="10260013" cy="725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AU" altLang="en-US" sz="3200" b="1" i="1" smtClean="0"/>
              <a:t>Naisby &amp; Naisby </a:t>
            </a:r>
            <a:r>
              <a:rPr lang="en-AU" altLang="en-US" sz="3200" b="1" smtClean="0"/>
              <a:t>[2021] FamCAFC 2334</a:t>
            </a:r>
            <a:r>
              <a:rPr lang="en-AU" altLang="en-US" smtClean="0"/>
              <a:t/>
            </a:r>
            <a:br>
              <a:rPr lang="en-AU" altLang="en-US" smtClean="0"/>
            </a:br>
            <a:endParaRPr lang="en-AU" altLang="en-US" smtClean="0"/>
          </a:p>
        </p:txBody>
      </p:sp>
      <p:sp>
        <p:nvSpPr>
          <p:cNvPr id="2" name="Oval Callout 1"/>
          <p:cNvSpPr/>
          <p:nvPr/>
        </p:nvSpPr>
        <p:spPr>
          <a:xfrm>
            <a:off x="798513" y="2897188"/>
            <a:ext cx="2290762" cy="215265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b="1" dirty="0">
                <a:solidFill>
                  <a:schemeClr val="tx1"/>
                </a:solidFill>
              </a:rPr>
              <a:t>When order made contrary to imperative terms is it void or voidable?</a:t>
            </a:r>
          </a:p>
        </p:txBody>
      </p:sp>
      <p:sp>
        <p:nvSpPr>
          <p:cNvPr id="3" name="Oval Callout 2"/>
          <p:cNvSpPr/>
          <p:nvPr/>
        </p:nvSpPr>
        <p:spPr>
          <a:xfrm>
            <a:off x="4052888" y="1771650"/>
            <a:ext cx="2520950" cy="249872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b="1" dirty="0">
                <a:solidFill>
                  <a:schemeClr val="tx1"/>
                </a:solidFill>
              </a:rPr>
              <a:t>Consider Re F when appeal from a self-rep case.</a:t>
            </a:r>
          </a:p>
        </p:txBody>
      </p:sp>
      <p:sp>
        <p:nvSpPr>
          <p:cNvPr id="4" name="Oval Callout 3"/>
          <p:cNvSpPr/>
          <p:nvPr/>
        </p:nvSpPr>
        <p:spPr>
          <a:xfrm>
            <a:off x="6467475" y="4270375"/>
            <a:ext cx="2714625" cy="187007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b="1" dirty="0">
                <a:solidFill>
                  <a:schemeClr val="tx1"/>
                </a:solidFill>
              </a:rPr>
              <a:t>Look at source &amp; application of funds when considering add-backs</a:t>
            </a:r>
          </a:p>
        </p:txBody>
      </p:sp>
      <p:sp>
        <p:nvSpPr>
          <p:cNvPr id="5" name="Oval Callout 4"/>
          <p:cNvSpPr/>
          <p:nvPr/>
        </p:nvSpPr>
        <p:spPr>
          <a:xfrm>
            <a:off x="7804150" y="1527175"/>
            <a:ext cx="2757488" cy="195738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b="1" dirty="0">
                <a:solidFill>
                  <a:schemeClr val="tx1"/>
                </a:solidFill>
              </a:rPr>
              <a:t>Use of company funds to pay personal expenses</a:t>
            </a:r>
          </a:p>
        </p:txBody>
      </p:sp>
    </p:spTree>
    <p:extLst>
      <p:ext uri="{BB962C8B-B14F-4D97-AF65-F5344CB8AC3E}">
        <p14:creationId xmlns:p14="http://schemas.microsoft.com/office/powerpoint/2010/main" val="3407514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8E81AE-542A-C92D-6F95-D35D6362B482}"/>
              </a:ext>
            </a:extLst>
          </p:cNvPr>
          <p:cNvSpPr>
            <a:spLocks noGrp="1"/>
          </p:cNvSpPr>
          <p:nvPr>
            <p:ph type="title"/>
          </p:nvPr>
        </p:nvSpPr>
        <p:spPr>
          <a:xfrm>
            <a:off x="808638" y="386930"/>
            <a:ext cx="9236700" cy="1188950"/>
          </a:xfrm>
        </p:spPr>
        <p:txBody>
          <a:bodyPr anchor="b">
            <a:normAutofit/>
          </a:bodyPr>
          <a:lstStyle/>
          <a:p>
            <a:r>
              <a:rPr lang="en-US" sz="5400" i="1"/>
              <a:t>Rodgers v Rodgers (cont)</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4F19A9B-3DD9-697B-43BA-2E381EE942A4}"/>
              </a:ext>
            </a:extLst>
          </p:cNvPr>
          <p:cNvSpPr>
            <a:spLocks noGrp="1"/>
          </p:cNvSpPr>
          <p:nvPr>
            <p:ph idx="1"/>
          </p:nvPr>
        </p:nvSpPr>
        <p:spPr>
          <a:xfrm>
            <a:off x="793660" y="2599509"/>
            <a:ext cx="10143668" cy="3435531"/>
          </a:xfrm>
        </p:spPr>
        <p:txBody>
          <a:bodyPr anchor="ctr">
            <a:normAutofit/>
          </a:bodyPr>
          <a:lstStyle/>
          <a:p>
            <a:pPr fontAlgn="base"/>
            <a:r>
              <a:rPr lang="en-AU" sz="2200" i="1"/>
              <a:t>In light of her Honour’s determination to not take up the potential liabilities in the sum contended for, the consideration of those issues was a highly relevant matter in the s 79(4)(e) assessment, notwithstanding acceptance of the submissions on behalf of the wife that the management of this continuing “impost” will be within the husband’s sole control.</a:t>
            </a:r>
            <a:endParaRPr lang="en-AU" sz="2200"/>
          </a:p>
          <a:p>
            <a:r>
              <a:rPr lang="en-US" sz="2200" i="1"/>
              <a:t>With respect, we cannot see that her Honour’s reasons pay due regard to these significant issues. Her Honour’s reasons do not reveal either a consideration of the impact in real terms of the mooted contributions assessment or any attempt to give numerical meaning either to the “impost” or the “management” of the taxation to which she refers at [67] of the reasons</a:t>
            </a:r>
            <a:r>
              <a:rPr lang="en-AU" sz="2200">
                <a:effectLst/>
              </a:rPr>
              <a:t> </a:t>
            </a:r>
            <a:endParaRPr lang="en-US" sz="2200"/>
          </a:p>
        </p:txBody>
      </p:sp>
    </p:spTree>
    <p:extLst>
      <p:ext uri="{BB962C8B-B14F-4D97-AF65-F5344CB8AC3E}">
        <p14:creationId xmlns:p14="http://schemas.microsoft.com/office/powerpoint/2010/main" val="321852730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Placeholder 1"/>
          <p:cNvSpPr>
            <a:spLocks noGrp="1"/>
          </p:cNvSpPr>
          <p:nvPr>
            <p:ph type="body" sz="quarter" idx="12"/>
          </p:nvPr>
        </p:nvSpPr>
        <p:spPr bwMode="auto">
          <a:xfrm>
            <a:off x="1924050" y="2998788"/>
            <a:ext cx="8345488" cy="1131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b="1" i="1" smtClean="0"/>
              <a:t>Oamra &amp; Williams </a:t>
            </a:r>
            <a:r>
              <a:rPr lang="en-AU" altLang="en-US" b="1" smtClean="0"/>
              <a:t>[2021] FamCAFC 117</a:t>
            </a:r>
            <a:endParaRPr lang="en-AU" altLang="en-US" smtClean="0"/>
          </a:p>
        </p:txBody>
      </p:sp>
    </p:spTree>
    <p:extLst>
      <p:ext uri="{BB962C8B-B14F-4D97-AF65-F5344CB8AC3E}">
        <p14:creationId xmlns:p14="http://schemas.microsoft.com/office/powerpoint/2010/main" val="335954709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2"/>
          <p:cNvSpPr>
            <a:spLocks noGrp="1"/>
          </p:cNvSpPr>
          <p:nvPr>
            <p:ph type="title"/>
          </p:nvPr>
        </p:nvSpPr>
        <p:spPr bwMode="auto">
          <a:xfrm>
            <a:off x="942975" y="909638"/>
            <a:ext cx="10260013" cy="681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AU" altLang="en-US" sz="3200" b="1" i="1" smtClean="0"/>
              <a:t>Oamra &amp; Williams </a:t>
            </a:r>
            <a:r>
              <a:rPr lang="en-AU" altLang="en-US" sz="3200" b="1" smtClean="0"/>
              <a:t>[2021] FamCAFC 117</a:t>
            </a:r>
            <a:r>
              <a:rPr lang="en-AU" altLang="en-US" smtClean="0"/>
              <a:t/>
            </a:r>
            <a:br>
              <a:rPr lang="en-AU" altLang="en-US" smtClean="0"/>
            </a:br>
            <a:endParaRPr lang="en-AU" altLang="en-US" smtClean="0"/>
          </a:p>
        </p:txBody>
      </p:sp>
      <p:sp>
        <p:nvSpPr>
          <p:cNvPr id="76803" name="Text Placeholder 3"/>
          <p:cNvSpPr>
            <a:spLocks noGrp="1"/>
          </p:cNvSpPr>
          <p:nvPr>
            <p:ph type="body" sz="quarter" idx="12"/>
          </p:nvPr>
        </p:nvSpPr>
        <p:spPr bwMode="auto">
          <a:xfrm>
            <a:off x="957263" y="1679575"/>
            <a:ext cx="10245725" cy="3190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2763"/>
              </a:lnSpc>
            </a:pPr>
            <a:r>
              <a:rPr lang="en-AU" altLang="en-US" sz="2400" b="1" smtClean="0"/>
              <a:t>Relationship of 18 years described by PJ as ‘at best unusual and at worst openly hostile’.  Parties voluntarily and scrupulously arranged their financial circumstances on the basis that neither owned real property in their joint names and their finances kept separate.</a:t>
            </a:r>
          </a:p>
          <a:p>
            <a:pPr>
              <a:lnSpc>
                <a:spcPts val="2763"/>
              </a:lnSpc>
            </a:pPr>
            <a:r>
              <a:rPr lang="en-AU" altLang="en-US" sz="2400" b="1" smtClean="0"/>
              <a:t>W’s main submission, relying on </a:t>
            </a:r>
            <a:r>
              <a:rPr lang="en-AU" altLang="en-US" sz="2400" b="1" i="1" smtClean="0"/>
              <a:t>Stanford</a:t>
            </a:r>
            <a:r>
              <a:rPr lang="en-AU" altLang="en-US" sz="2400" b="1" smtClean="0"/>
              <a:t>: court should not find that it was just and equitable to make </a:t>
            </a:r>
            <a:r>
              <a:rPr lang="en-AU" altLang="en-US" sz="2400" b="1" i="1" smtClean="0"/>
              <a:t>any </a:t>
            </a:r>
            <a:r>
              <a:rPr lang="en-AU" altLang="en-US" sz="2400" b="1" smtClean="0"/>
              <a:t>order for the alteration of property interests given the manner in which the parties had voluntarily arranged their financial circumstances.</a:t>
            </a:r>
          </a:p>
        </p:txBody>
      </p:sp>
      <p:pic>
        <p:nvPicPr>
          <p:cNvPr id="9011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34025" y="4759325"/>
            <a:ext cx="3311525"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69048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8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2"/>
          <p:cNvSpPr>
            <a:spLocks noGrp="1"/>
          </p:cNvSpPr>
          <p:nvPr>
            <p:ph type="title"/>
          </p:nvPr>
        </p:nvSpPr>
        <p:spPr bwMode="auto">
          <a:xfrm>
            <a:off x="942975" y="909638"/>
            <a:ext cx="10260013" cy="541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AU" altLang="en-US" sz="3200" b="1" i="1" smtClean="0"/>
              <a:t>Oamra &amp; Williams </a:t>
            </a:r>
            <a:r>
              <a:rPr lang="en-AU" altLang="en-US" sz="3200" b="1" smtClean="0"/>
              <a:t>[2021] FamCAFC 117</a:t>
            </a:r>
            <a:r>
              <a:rPr lang="en-AU" altLang="en-US" smtClean="0"/>
              <a:t/>
            </a:r>
            <a:br>
              <a:rPr lang="en-AU" altLang="en-US" smtClean="0"/>
            </a:br>
            <a:endParaRPr lang="en-AU" altLang="en-US" smtClean="0"/>
          </a:p>
        </p:txBody>
      </p:sp>
      <p:sp>
        <p:nvSpPr>
          <p:cNvPr id="4" name="Text Placeholder 3"/>
          <p:cNvSpPr>
            <a:spLocks noGrp="1"/>
          </p:cNvSpPr>
          <p:nvPr>
            <p:ph type="body" sz="quarter" idx="12"/>
          </p:nvPr>
        </p:nvSpPr>
        <p:spPr>
          <a:xfrm>
            <a:off x="942975" y="1677988"/>
            <a:ext cx="10245725" cy="4462462"/>
          </a:xfrm>
        </p:spPr>
        <p:txBody>
          <a:bodyPr/>
          <a:lstStyle/>
          <a:p>
            <a:pPr>
              <a:defRPr/>
            </a:pPr>
            <a:r>
              <a:rPr lang="en-AU" sz="2400" b="1" dirty="0"/>
              <a:t>W’s submissions of interest:</a:t>
            </a:r>
          </a:p>
          <a:p>
            <a:pPr marL="800100" lvl="1" indent="-342900">
              <a:buFont typeface="Courier New" panose="02070309020205020404" pitchFamily="49" charset="0"/>
              <a:buChar char="o"/>
              <a:defRPr/>
            </a:pPr>
            <a:r>
              <a:rPr lang="en-AU" b="1" dirty="0">
                <a:latin typeface="+mj-lt"/>
              </a:rPr>
              <a:t>Firstly, that they </a:t>
            </a:r>
            <a:r>
              <a:rPr lang="en-AU" b="1" i="1" dirty="0">
                <a:latin typeface="+mj-lt"/>
              </a:rPr>
              <a:t>both</a:t>
            </a:r>
            <a:r>
              <a:rPr lang="en-AU" b="1" dirty="0">
                <a:latin typeface="+mj-lt"/>
              </a:rPr>
              <a:t> operated on express </a:t>
            </a:r>
            <a:r>
              <a:rPr lang="en-AU" b="1" i="1" dirty="0">
                <a:latin typeface="+mj-lt"/>
              </a:rPr>
              <a:t>and implied</a:t>
            </a:r>
            <a:r>
              <a:rPr lang="en-AU" b="1" dirty="0">
                <a:latin typeface="+mj-lt"/>
              </a:rPr>
              <a:t> assumptions that they would each keep their property separate and ran their lives and their marriage on that basis.</a:t>
            </a:r>
          </a:p>
          <a:p>
            <a:pPr marL="800100" lvl="1" indent="-342900">
              <a:buFont typeface="Courier New" panose="02070309020205020404" pitchFamily="49" charset="0"/>
              <a:buChar char="o"/>
              <a:defRPr/>
            </a:pPr>
            <a:r>
              <a:rPr lang="en-AU" b="1" dirty="0">
                <a:latin typeface="+mj-lt"/>
              </a:rPr>
              <a:t>Secondly, even if there was no mutuality of assumptions whether express or implied, the manner in which they arranged their affairs both speaks for itself, and renders any alteration of existing interests unjust and inequitable.</a:t>
            </a:r>
          </a:p>
          <a:p>
            <a:pPr marL="800100" lvl="1" indent="-342900">
              <a:buFont typeface="Courier New" panose="02070309020205020404" pitchFamily="49" charset="0"/>
              <a:buChar char="o"/>
              <a:defRPr/>
            </a:pPr>
            <a:r>
              <a:rPr lang="en-AU" b="1" dirty="0">
                <a:latin typeface="+mj-lt"/>
              </a:rPr>
              <a:t>In closing submissions before PJ, W’s SC conceded that assumptions were primarily implied because any knowledge either party had about what the other one was doing was incidental and not the subject of any discussion between them and implied assumptions arose from the way the parties arrange their financial affairs.</a:t>
            </a:r>
          </a:p>
        </p:txBody>
      </p:sp>
    </p:spTree>
    <p:extLst>
      <p:ext uri="{BB962C8B-B14F-4D97-AF65-F5344CB8AC3E}">
        <p14:creationId xmlns:p14="http://schemas.microsoft.com/office/powerpoint/2010/main" val="32504259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2"/>
          <p:cNvSpPr>
            <a:spLocks noGrp="1"/>
          </p:cNvSpPr>
          <p:nvPr>
            <p:ph type="title"/>
          </p:nvPr>
        </p:nvSpPr>
        <p:spPr bwMode="auto">
          <a:xfrm>
            <a:off x="942975" y="909638"/>
            <a:ext cx="10260013" cy="669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AU" altLang="en-US" sz="3200" b="1" i="1" smtClean="0"/>
              <a:t>Oamra &amp; Williams </a:t>
            </a:r>
            <a:r>
              <a:rPr lang="en-AU" altLang="en-US" sz="3200" b="1" smtClean="0"/>
              <a:t>[2021] FamCAFC 117</a:t>
            </a:r>
            <a:r>
              <a:rPr lang="en-AU" altLang="en-US" sz="3200" smtClean="0"/>
              <a:t/>
            </a:r>
            <a:br>
              <a:rPr lang="en-AU" altLang="en-US" sz="3200" smtClean="0"/>
            </a:br>
            <a:endParaRPr lang="en-AU" altLang="en-US" sz="3200" smtClean="0"/>
          </a:p>
        </p:txBody>
      </p:sp>
      <p:sp>
        <p:nvSpPr>
          <p:cNvPr id="78851" name="Text Placeholder 3"/>
          <p:cNvSpPr>
            <a:spLocks noGrp="1"/>
          </p:cNvSpPr>
          <p:nvPr>
            <p:ph type="body" sz="quarter" idx="12"/>
          </p:nvPr>
        </p:nvSpPr>
        <p:spPr bwMode="auto">
          <a:xfrm>
            <a:off x="949325" y="1579563"/>
            <a:ext cx="10247313" cy="4830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2763"/>
              </a:lnSpc>
            </a:pPr>
            <a:r>
              <a:rPr lang="en-AU" altLang="en-US" sz="2400" b="1" smtClean="0"/>
              <a:t>Full Court: it must follow that if implied assumptions arose from the manner in which the parties arranged their affairs, those assumptions must be mutual, not implied.</a:t>
            </a:r>
          </a:p>
          <a:p>
            <a:pPr>
              <a:lnSpc>
                <a:spcPts val="2763"/>
              </a:lnSpc>
            </a:pPr>
            <a:r>
              <a:rPr lang="en-AU" altLang="en-US" sz="2400" b="1" smtClean="0"/>
              <a:t>W’s unilateral assumptions cannot be relevant.</a:t>
            </a:r>
          </a:p>
          <a:p>
            <a:pPr>
              <a:lnSpc>
                <a:spcPts val="2763"/>
              </a:lnSpc>
            </a:pPr>
            <a:r>
              <a:rPr lang="en-AU" altLang="en-US" sz="2400" b="1" smtClean="0"/>
              <a:t>There is a big difference between a consensual decision to keep finances separate, and a decision imposed by one party on the other.  If the latter were the case, cultural considerations, family violence, inequality of bargaining power etc. might lead to an argument that it is not just and equitable to make any order or altering those interests, without any examination of the circumstances which led to their being held as they were.  That cannot be the case.</a:t>
            </a:r>
          </a:p>
          <a:p>
            <a:pPr>
              <a:lnSpc>
                <a:spcPts val="2763"/>
              </a:lnSpc>
            </a:pPr>
            <a:r>
              <a:rPr lang="en-AU" altLang="en-US" sz="2400" b="1" smtClean="0"/>
              <a:t>W’s argument was based on a misinterpretation of obiter dicta in Stanford.</a:t>
            </a:r>
          </a:p>
        </p:txBody>
      </p:sp>
    </p:spTree>
    <p:extLst>
      <p:ext uri="{BB962C8B-B14F-4D97-AF65-F5344CB8AC3E}">
        <p14:creationId xmlns:p14="http://schemas.microsoft.com/office/powerpoint/2010/main" val="8209929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8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88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88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2"/>
          <p:cNvSpPr>
            <a:spLocks noGrp="1"/>
          </p:cNvSpPr>
          <p:nvPr>
            <p:ph type="title"/>
          </p:nvPr>
        </p:nvSpPr>
        <p:spPr bwMode="auto">
          <a:xfrm>
            <a:off x="942975" y="909638"/>
            <a:ext cx="10260013" cy="663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AU" altLang="en-US" sz="3200" b="1" i="1" smtClean="0"/>
              <a:t>Oamra &amp; Williams </a:t>
            </a:r>
            <a:r>
              <a:rPr lang="en-AU" altLang="en-US" sz="3200" b="1" smtClean="0"/>
              <a:t>[2021] FamCAFC 117</a:t>
            </a:r>
            <a:r>
              <a:rPr lang="en-AU" altLang="en-US" smtClean="0"/>
              <a:t/>
            </a:r>
            <a:br>
              <a:rPr lang="en-AU" altLang="en-US" smtClean="0"/>
            </a:br>
            <a:endParaRPr lang="en-AU" altLang="en-US" smtClean="0"/>
          </a:p>
        </p:txBody>
      </p:sp>
      <p:sp>
        <p:nvSpPr>
          <p:cNvPr id="93187" name="Text Placeholder 3"/>
          <p:cNvSpPr>
            <a:spLocks noGrp="1"/>
          </p:cNvSpPr>
          <p:nvPr>
            <p:ph type="body" sz="quarter" idx="12"/>
          </p:nvPr>
        </p:nvSpPr>
        <p:spPr bwMode="auto">
          <a:xfrm>
            <a:off x="793750" y="2001838"/>
            <a:ext cx="10245725" cy="4425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2763"/>
              </a:lnSpc>
            </a:pPr>
            <a:r>
              <a:rPr lang="en-AU" altLang="en-US" sz="2400" smtClean="0"/>
              <a:t>Thought bubbles.</a:t>
            </a:r>
          </a:p>
        </p:txBody>
      </p:sp>
      <p:sp>
        <p:nvSpPr>
          <p:cNvPr id="2" name="Oval Callout 1"/>
          <p:cNvSpPr/>
          <p:nvPr/>
        </p:nvSpPr>
        <p:spPr>
          <a:xfrm>
            <a:off x="682625" y="2600325"/>
            <a:ext cx="2108200" cy="161448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b="1" dirty="0">
                <a:solidFill>
                  <a:schemeClr val="tx1"/>
                </a:solidFill>
              </a:rPr>
              <a:t>Manage client expectations</a:t>
            </a:r>
          </a:p>
        </p:txBody>
      </p:sp>
      <p:sp>
        <p:nvSpPr>
          <p:cNvPr id="3" name="Oval Callout 2"/>
          <p:cNvSpPr/>
          <p:nvPr/>
        </p:nvSpPr>
        <p:spPr>
          <a:xfrm>
            <a:off x="2995613" y="4491038"/>
            <a:ext cx="1963737" cy="14732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b="1" dirty="0">
                <a:solidFill>
                  <a:schemeClr val="tx1"/>
                </a:solidFill>
              </a:rPr>
              <a:t>Assumptions need to be mutual</a:t>
            </a:r>
          </a:p>
        </p:txBody>
      </p:sp>
      <p:sp>
        <p:nvSpPr>
          <p:cNvPr id="4" name="Oval Callout 3"/>
          <p:cNvSpPr/>
          <p:nvPr/>
        </p:nvSpPr>
        <p:spPr>
          <a:xfrm>
            <a:off x="4959350" y="2662238"/>
            <a:ext cx="2200275" cy="142398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b="1" dirty="0">
                <a:solidFill>
                  <a:schemeClr val="tx1"/>
                </a:solidFill>
              </a:rPr>
              <a:t>How to get evidence of mutuality of assumptions</a:t>
            </a:r>
          </a:p>
        </p:txBody>
      </p:sp>
      <p:sp>
        <p:nvSpPr>
          <p:cNvPr id="5" name="Oval Callout 4"/>
          <p:cNvSpPr/>
          <p:nvPr/>
        </p:nvSpPr>
        <p:spPr>
          <a:xfrm>
            <a:off x="8739188" y="2232025"/>
            <a:ext cx="1771650" cy="127952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b="1" dirty="0">
                <a:solidFill>
                  <a:schemeClr val="tx1"/>
                </a:solidFill>
              </a:rPr>
              <a:t>Stanford pushed too far?</a:t>
            </a:r>
          </a:p>
        </p:txBody>
      </p:sp>
      <p:sp>
        <p:nvSpPr>
          <p:cNvPr id="6" name="Oval Callout 5"/>
          <p:cNvSpPr/>
          <p:nvPr/>
        </p:nvSpPr>
        <p:spPr>
          <a:xfrm>
            <a:off x="7237413" y="4359275"/>
            <a:ext cx="3273425" cy="12192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b="1" dirty="0">
                <a:solidFill>
                  <a:schemeClr val="tx1"/>
                </a:solidFill>
              </a:rPr>
              <a:t>Is there some ‘economy of the family’ thinking going on here?</a:t>
            </a:r>
          </a:p>
        </p:txBody>
      </p:sp>
    </p:spTree>
    <p:extLst>
      <p:ext uri="{BB962C8B-B14F-4D97-AF65-F5344CB8AC3E}">
        <p14:creationId xmlns:p14="http://schemas.microsoft.com/office/powerpoint/2010/main" val="12484026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TotalTime>
  <Words>8098</Words>
  <Application>Microsoft Office PowerPoint</Application>
  <PresentationFormat>Widescreen</PresentationFormat>
  <Paragraphs>381</Paragraphs>
  <Slides>94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94</vt:i4>
      </vt:variant>
    </vt:vector>
  </HeadingPairs>
  <TitlesOfParts>
    <vt:vector size="99" baseType="lpstr">
      <vt:lpstr>Arial</vt:lpstr>
      <vt:lpstr>Calibri</vt:lpstr>
      <vt:lpstr>Calibri Light</vt:lpstr>
      <vt:lpstr>Courier New</vt:lpstr>
      <vt:lpstr>Office Theme</vt:lpstr>
      <vt:lpstr>Workshop:  property and financial settlement</vt:lpstr>
      <vt:lpstr>An exam question</vt:lpstr>
      <vt:lpstr>Division 7A of the ITAA</vt:lpstr>
      <vt:lpstr>Lacey v Lacey (1998) FLC 92-804</vt:lpstr>
      <vt:lpstr>Lacey v Lacey (cont)</vt:lpstr>
      <vt:lpstr>Lacey v Lacey (cont)</vt:lpstr>
      <vt:lpstr>Rodgers v Rodgers (no 2) (2016) FLC 93-712</vt:lpstr>
      <vt:lpstr>Rodgers v Rodgers (cont)</vt:lpstr>
      <vt:lpstr>Rodgers v Rodgers (cont)</vt:lpstr>
      <vt:lpstr>PowerPoint Presentation</vt:lpstr>
      <vt:lpstr>PowerPoint Presentation</vt:lpstr>
      <vt:lpstr>Daily &amp; Daily [2020] FamCA 486</vt:lpstr>
      <vt:lpstr>Daily &amp; Daily [2020] FamCA 486</vt:lpstr>
      <vt:lpstr>Daily &amp; Daily [2020] FamCA 486</vt:lpstr>
      <vt:lpstr>Daily &amp; Daily [2020] FamCA 486</vt:lpstr>
      <vt:lpstr>Daily &amp; Daily [2020] FamCA 486</vt:lpstr>
      <vt:lpstr>Daily &amp; Daily [2020] FamCA 486</vt:lpstr>
      <vt:lpstr>PowerPoint Presentation</vt:lpstr>
      <vt:lpstr>Clayton and Bant [2020] HCA 44 (2 December 2020) </vt:lpstr>
      <vt:lpstr>Clayton and Bant [2020] HCA 44 (2 December 2020) </vt:lpstr>
      <vt:lpstr>Clayton and Bant [2020] HCA 44 (2 December 2020) </vt:lpstr>
      <vt:lpstr>Clayton and Bant [2020] HCA 44 (2 December 2020) </vt:lpstr>
      <vt:lpstr>Clayton and Bant [2020] HCA 44 (2 December 2020) </vt:lpstr>
      <vt:lpstr>Clayton and Bant [2020] HCA 44 (2 December 2020) </vt:lpstr>
      <vt:lpstr>Clayton and Bant [2020] HCA 44 (2 December 2020) </vt:lpstr>
      <vt:lpstr>Clayton and Bant [2020] HCA 44 (2 December 2020) </vt:lpstr>
      <vt:lpstr>Clayton and Bant [2020] HCA 44 (2 December 2020) </vt:lpstr>
      <vt:lpstr>PowerPoint Presentation</vt:lpstr>
      <vt:lpstr>Lombardi &amp; Rider [2021] FedCFamC2F 57</vt:lpstr>
      <vt:lpstr>Lombardi &amp; Rider [2021] FedCFamC2F 57</vt:lpstr>
      <vt:lpstr>Lombardi &amp; Rider [2021] FedCFamC2F 57</vt:lpstr>
      <vt:lpstr>Lombardi &amp; Rider [2021] FedCFamC2F 57</vt:lpstr>
      <vt:lpstr>Lombardi &amp; Rider [2021] FedCFamC2F 57</vt:lpstr>
      <vt:lpstr>PowerPoint Presentation</vt:lpstr>
      <vt:lpstr>Amery &amp; Kedrina [2021] FamCAFC 79 (25 May 2021) </vt:lpstr>
      <vt:lpstr>Amery &amp; Kedrina [2021] FamCAFC 79 (25 May 2021) </vt:lpstr>
      <vt:lpstr>Amery &amp; Kedrina [2021] FamCAFC 79 (25 May 2021) </vt:lpstr>
      <vt:lpstr>Amery &amp; Kedrina [2021] FamCAFC 79 (25 May 2021) </vt:lpstr>
      <vt:lpstr>Amery &amp; Kedrina [2021] FamCAFC 79 (25 May 2021) </vt:lpstr>
      <vt:lpstr>Amery &amp; Kedrina [2021] FamCAFC 79 (25 May 2021) </vt:lpstr>
      <vt:lpstr>Amery &amp; Kedrina [2021] FamCAFC 79 (25 May 2021) </vt:lpstr>
      <vt:lpstr>Amery &amp; Kedrina [2021] FamCAFC 79 (25 May 2021) </vt:lpstr>
      <vt:lpstr>Amery &amp; Kedrina [2021] FamCAFC 79 (25 May 2021)</vt:lpstr>
      <vt:lpstr>Who the heck is PJ?</vt:lpstr>
      <vt:lpstr>PowerPoint Presentation</vt:lpstr>
      <vt:lpstr>Tomaras &amp; Tomaras [2021] FedCFamC1A 82 (13 December 2021) </vt:lpstr>
      <vt:lpstr>Tomaras &amp; Tomaras [2021] FedCFamC1A 82 (13 December 2021) </vt:lpstr>
      <vt:lpstr>Tomaras &amp; Tomaras [2021] FedCFamC1A 82 (13 December 2021)</vt:lpstr>
      <vt:lpstr>Tomaras &amp; Tomaras [2021] FedCFamC1A 82 (13 December 2021)</vt:lpstr>
      <vt:lpstr>Tomaras &amp; Tomaras [2021] FedCFamC1A 82 (13 December 2021)</vt:lpstr>
      <vt:lpstr>Tomaras &amp; Tomaras [2021] FedCFamC1A 82 (13 December 2021)</vt:lpstr>
      <vt:lpstr>Tomaras &amp; Tomaras [2021] FedCFamC1A 82 (13 December 2021)</vt:lpstr>
      <vt:lpstr>Tomaras &amp; Tomaras [2021] FedCFamC1A 82 (13 December 2021)</vt:lpstr>
      <vt:lpstr>Tomaras &amp; Tomaras [2021] FedCFamC1A 82 (13 December 2021)</vt:lpstr>
      <vt:lpstr>Tomaras &amp; Tomaras [2021] FedCFamC1A 82 (13 December 2021)</vt:lpstr>
      <vt:lpstr>PowerPoint Presentation</vt:lpstr>
      <vt:lpstr>Thorpe &amp; Stirling [2021] FedCFamC1A 86 (15 December 2021)</vt:lpstr>
      <vt:lpstr>Thorpe &amp; Stirling [2021] FedCFamC1A 86 (15 December 2021)</vt:lpstr>
      <vt:lpstr>Thorpe &amp; Stirling [2021] FedCFamC1A 86 (15 December 2021)</vt:lpstr>
      <vt:lpstr>Thorpe &amp; Stirling [2021] FedCFamC1A 86 (15 December 2021)</vt:lpstr>
      <vt:lpstr>Thorpe &amp; Stirling [2021] FedCFamC1A 86 (15 December 2021)</vt:lpstr>
      <vt:lpstr>PowerPoint Presentation</vt:lpstr>
      <vt:lpstr>Gorga &amp; Gorga [2020] FCWA 51 </vt:lpstr>
      <vt:lpstr>Gorga &amp; Gorga [2020] FCWA 51 </vt:lpstr>
      <vt:lpstr>Gorga &amp; Gorga [2020] FCWA 51 </vt:lpstr>
      <vt:lpstr>Gorga &amp; Gorga [2020] FCWA 51 </vt:lpstr>
      <vt:lpstr>Gorga &amp; Gorga [2020] FCWA 51 </vt:lpstr>
      <vt:lpstr>Gorga &amp; Gorga [2020] FCWA 51 </vt:lpstr>
      <vt:lpstr>PowerPoint Presentation</vt:lpstr>
      <vt:lpstr>Roverati &amp; Roverati [2021] FamCAFC 561</vt:lpstr>
      <vt:lpstr>Roverati &amp; Roverati [2021] FamCAFC 561 </vt:lpstr>
      <vt:lpstr>Roverati &amp; Roverati [2021] FamCAFC 561 </vt:lpstr>
      <vt:lpstr>Roverati &amp; Roverati [2021] FamCAFC 561 </vt:lpstr>
      <vt:lpstr>Roverati &amp; Roverati [2021] FamCAFC 561 </vt:lpstr>
      <vt:lpstr>PowerPoint Presentation</vt:lpstr>
      <vt:lpstr>Candle &amp; Falkner [2021] FedCFamC1A 102  </vt:lpstr>
      <vt:lpstr>Candle &amp; Falkner [2021] FedCFamC1A 102</vt:lpstr>
      <vt:lpstr>Candle &amp; Falkner [2021] FedCFamC1A 102</vt:lpstr>
      <vt:lpstr>Candle &amp; Falkner [2021] FedCFamC1A 102</vt:lpstr>
      <vt:lpstr>Candle &amp; Falkner [2021] FedCFamC1A 102</vt:lpstr>
      <vt:lpstr>Candle &amp; Falkner [2021] FedCFamC1A 102</vt:lpstr>
      <vt:lpstr>Candle &amp; Falkner [2021] FedCFamC1A 102</vt:lpstr>
      <vt:lpstr>PowerPoint Presentation</vt:lpstr>
      <vt:lpstr>Naisby &amp; Naisby [2021] FamCAFC 2334 </vt:lpstr>
      <vt:lpstr>Naisby &amp; Naisby [2021] FamCAFC 2334 </vt:lpstr>
      <vt:lpstr>Naisby &amp; Naisby [2021] FamCAFC 2334 </vt:lpstr>
      <vt:lpstr>Naisby &amp; Naisby [2021] FamCAFC 2334 </vt:lpstr>
      <vt:lpstr>Naisby &amp; Naisby [2021] FamCAFC 2334 </vt:lpstr>
      <vt:lpstr>Naisby &amp; Naisby [2021] FamCAFC 2334 </vt:lpstr>
      <vt:lpstr>PowerPoint Presentation</vt:lpstr>
      <vt:lpstr>Oamra &amp; Williams [2021] FamCAFC 117 </vt:lpstr>
      <vt:lpstr>Oamra &amp; Williams [2021] FamCAFC 117 </vt:lpstr>
      <vt:lpstr>Oamra &amp; Williams [2021] FamCAFC 117 </vt:lpstr>
      <vt:lpstr>Oamra &amp; Williams [2021] FamCAFC 117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property and financial settlement</dc:title>
  <dc:creator>Michael Fellows</dc:creator>
  <cp:lastModifiedBy>Alyson Mitchell</cp:lastModifiedBy>
  <cp:revision>3</cp:revision>
  <dcterms:created xsi:type="dcterms:W3CDTF">2022-05-27T01:31:28Z</dcterms:created>
  <dcterms:modified xsi:type="dcterms:W3CDTF">2022-05-27T04:32:00Z</dcterms:modified>
</cp:coreProperties>
</file>