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300" r:id="rId3"/>
    <p:sldId id="298" r:id="rId4"/>
    <p:sldId id="258" r:id="rId5"/>
    <p:sldId id="263" r:id="rId6"/>
    <p:sldId id="324" r:id="rId7"/>
    <p:sldId id="267" r:id="rId8"/>
    <p:sldId id="304" r:id="rId9"/>
    <p:sldId id="271" r:id="rId10"/>
    <p:sldId id="302" r:id="rId11"/>
    <p:sldId id="303" r:id="rId12"/>
    <p:sldId id="327" r:id="rId13"/>
    <p:sldId id="311" r:id="rId14"/>
    <p:sldId id="295" r:id="rId15"/>
    <p:sldId id="309" r:id="rId16"/>
    <p:sldId id="310" r:id="rId17"/>
    <p:sldId id="308" r:id="rId18"/>
    <p:sldId id="318" r:id="rId19"/>
    <p:sldId id="306" r:id="rId20"/>
    <p:sldId id="305" r:id="rId21"/>
    <p:sldId id="322" r:id="rId22"/>
    <p:sldId id="313" r:id="rId23"/>
    <p:sldId id="314" r:id="rId24"/>
    <p:sldId id="279" r:id="rId25"/>
    <p:sldId id="280" r:id="rId26"/>
    <p:sldId id="281" r:id="rId27"/>
    <p:sldId id="282" r:id="rId28"/>
    <p:sldId id="283" r:id="rId29"/>
    <p:sldId id="284" r:id="rId30"/>
    <p:sldId id="285" r:id="rId31"/>
    <p:sldId id="286" r:id="rId32"/>
    <p:sldId id="287" r:id="rId33"/>
    <p:sldId id="288" r:id="rId34"/>
    <p:sldId id="326" r:id="rId35"/>
    <p:sldId id="316" r:id="rId36"/>
    <p:sldId id="319" r:id="rId37"/>
    <p:sldId id="320" r:id="rId38"/>
    <p:sldId id="325" r:id="rId39"/>
    <p:sldId id="291" r:id="rId40"/>
    <p:sldId id="321" r:id="rId41"/>
    <p:sldId id="270" r:id="rId42"/>
    <p:sldId id="273" r:id="rId43"/>
    <p:sldId id="274" r:id="rId44"/>
    <p:sldId id="278" r:id="rId45"/>
    <p:sldId id="277" r:id="rId46"/>
    <p:sldId id="293" r:id="rId47"/>
    <p:sldId id="266" r:id="rId48"/>
    <p:sldId id="29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ie Stuart" initials="KS" lastIdx="1" clrIdx="0">
    <p:extLst>
      <p:ext uri="{19B8F6BF-5375-455C-9EA6-DF929625EA0E}">
        <p15:presenceInfo xmlns:p15="http://schemas.microsoft.com/office/powerpoint/2012/main" userId="S-1-5-21-2832669521-1082780478-1243058603-96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7C2C3E-B4F3-47CD-B171-7DD666754B6F}" v="378" dt="2021-10-19T21:45:19.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68" autoAdjust="0"/>
    <p:restoredTop sz="94660"/>
  </p:normalViewPr>
  <p:slideViewPr>
    <p:cSldViewPr snapToGrid="0">
      <p:cViewPr varScale="1">
        <p:scale>
          <a:sx n="72" d="100"/>
          <a:sy n="72" d="100"/>
        </p:scale>
        <p:origin x="11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e Stuart" userId="2f7fa4f6-0e11-4991-859d-dcba09a3748b" providerId="ADAL" clId="{F47C2C3E-B4F3-47CD-B171-7DD666754B6F}"/>
    <pc:docChg chg="undo custSel addSld modSld sldOrd">
      <pc:chgData name="Kerrie Stuart" userId="2f7fa4f6-0e11-4991-859d-dcba09a3748b" providerId="ADAL" clId="{F47C2C3E-B4F3-47CD-B171-7DD666754B6F}" dt="2021-10-19T21:51:09.909" v="1385"/>
      <pc:docMkLst>
        <pc:docMk/>
      </pc:docMkLst>
      <pc:sldChg chg="modSp mod modAnim">
        <pc:chgData name="Kerrie Stuart" userId="2f7fa4f6-0e11-4991-859d-dcba09a3748b" providerId="ADAL" clId="{F47C2C3E-B4F3-47CD-B171-7DD666754B6F}" dt="2021-10-19T21:45:19.842" v="393" actId="207"/>
        <pc:sldMkLst>
          <pc:docMk/>
          <pc:sldMk cId="2396878295" sldId="268"/>
        </pc:sldMkLst>
        <pc:spChg chg="mod">
          <ac:chgData name="Kerrie Stuart" userId="2f7fa4f6-0e11-4991-859d-dcba09a3748b" providerId="ADAL" clId="{F47C2C3E-B4F3-47CD-B171-7DD666754B6F}" dt="2021-10-19T21:45:19.842" v="393" actId="207"/>
          <ac:spMkLst>
            <pc:docMk/>
            <pc:sldMk cId="2396878295" sldId="268"/>
            <ac:spMk id="3" creationId="{CA8371EE-EB8F-4BE4-95A1-3A58FA875BAB}"/>
          </ac:spMkLst>
        </pc:spChg>
      </pc:sldChg>
      <pc:sldChg chg="modSp new mod ord">
        <pc:chgData name="Kerrie Stuart" userId="2f7fa4f6-0e11-4991-859d-dcba09a3748b" providerId="ADAL" clId="{F47C2C3E-B4F3-47CD-B171-7DD666754B6F}" dt="2021-10-19T21:51:09.909" v="1385"/>
        <pc:sldMkLst>
          <pc:docMk/>
          <pc:sldMk cId="814911521" sldId="293"/>
        </pc:sldMkLst>
        <pc:spChg chg="mod">
          <ac:chgData name="Kerrie Stuart" userId="2f7fa4f6-0e11-4991-859d-dcba09a3748b" providerId="ADAL" clId="{F47C2C3E-B4F3-47CD-B171-7DD666754B6F}" dt="2021-10-19T21:48:33.335" v="805" actId="14100"/>
          <ac:spMkLst>
            <pc:docMk/>
            <pc:sldMk cId="814911521" sldId="293"/>
            <ac:spMk id="2" creationId="{BC4E38C0-E2D2-4D00-A27A-25F8F3D1021D}"/>
          </ac:spMkLst>
        </pc:spChg>
        <pc:spChg chg="mod">
          <ac:chgData name="Kerrie Stuart" userId="2f7fa4f6-0e11-4991-859d-dcba09a3748b" providerId="ADAL" clId="{F47C2C3E-B4F3-47CD-B171-7DD666754B6F}" dt="2021-10-19T21:51:04.304" v="1383" actId="20577"/>
          <ac:spMkLst>
            <pc:docMk/>
            <pc:sldMk cId="814911521" sldId="293"/>
            <ac:spMk id="3" creationId="{3FF7CFB7-1EC1-46E0-9E0E-517FCE4953DC}"/>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5-20T11:38:53.516" idx="1">
    <p:pos x="10" y="10"/>
    <p:text/>
    <p:extLst>
      <p:ext uri="{C676402C-5697-4E1C-873F-D02D1690AC5C}">
        <p15:threadingInfo xmlns:p15="http://schemas.microsoft.com/office/powerpoint/2012/main" timeZoneBias="-6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841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7542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67065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239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501146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96210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4530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12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410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5/23/2022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11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83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5/23/2022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140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5/23/2022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26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5/23/2022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734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5/23/2022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641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35E72C73-2D91-4E12-BA25-F0AA0C03599B}" type="datetimeFigureOut">
              <a:rPr lang="en-US" smtClean="0"/>
              <a:t>5/23/2022</a:t>
            </a:fld>
            <a:endParaRPr lang="en-US" dirty="0"/>
          </a:p>
        </p:txBody>
      </p:sp>
    </p:spTree>
    <p:extLst>
      <p:ext uri="{BB962C8B-B14F-4D97-AF65-F5344CB8AC3E}">
        <p14:creationId xmlns:p14="http://schemas.microsoft.com/office/powerpoint/2010/main" val="296563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5/23/2022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44048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austlii.edu.au/cgi-bin/viewdoc/au/legis/cth/consol_act/csa1989294/s117.html"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austlii.edu.au/cgi-bin/viewdoc/au/cases/cth/FamCA/1991/123.html" TargetMode="External"/><Relationship Id="rId2" Type="http://schemas.openxmlformats.org/officeDocument/2006/relationships/hyperlink" Target="http://www.austlii.edu.au/au/cases/cth/FamCA/1991/93.html" TargetMode="External"/><Relationship Id="rId1" Type="http://schemas.openxmlformats.org/officeDocument/2006/relationships/slideLayout" Target="../slideLayouts/slideLayout8.xml"/><Relationship Id="rId4" Type="http://schemas.openxmlformats.org/officeDocument/2006/relationships/hyperlink" Target="http://www.austlii.edu.au/au/cases/cth/FMCAfam/2005/261.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www.austlii.edu.au/cgi-bin/viewdoc/au/legis/cth/consol_act/csa1989294/s117.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austlii.edu.au/cgi-bin/viewdoc/au/legis/cth/consol_act/csa1989294/s117.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8A5A16-7BE9-4AA1-9B5E-00FAFA5C8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93528F3-EFCB-4F9C-AC6F-A130BC6FAC9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33639C4-7BA8-46BF-B77F-C44F350F89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B4FA542-2523-4BD8-BCF7-09F23BB6A2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B158AF34-A9BC-4D79-9525-2D35595408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874CAB0-23F6-4DCB-B2FB-6ABE95AA5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024AF93-149D-4CDC-9A3F-5B87F347D0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a:extLst>
              <a:ext uri="{FF2B5EF4-FFF2-40B4-BE49-F238E27FC236}">
                <a16:creationId xmlns:a16="http://schemas.microsoft.com/office/drawing/2014/main" id="{1B6A7BFE-321C-4B7E-8784-FA00B857C5D9}"/>
              </a:ext>
            </a:extLst>
          </p:cNvPr>
          <p:cNvSpPr>
            <a:spLocks noGrp="1"/>
          </p:cNvSpPr>
          <p:nvPr>
            <p:ph type="subTitle" idx="1"/>
          </p:nvPr>
        </p:nvSpPr>
        <p:spPr>
          <a:xfrm>
            <a:off x="1957086" y="4251388"/>
            <a:ext cx="7316918" cy="1091577"/>
          </a:xfrm>
        </p:spPr>
        <p:txBody>
          <a:bodyPr>
            <a:normAutofit fontScale="92500" lnSpcReduction="10000"/>
          </a:bodyPr>
          <a:lstStyle/>
          <a:p>
            <a:endParaRPr lang="en-AU" dirty="0" smtClean="0">
              <a:solidFill>
                <a:srgbClr val="FFFFFF"/>
              </a:solidFill>
              <a:latin typeface="Tw Cen MT" panose="020B0602020104020603" pitchFamily="34" charset="0"/>
            </a:endParaRPr>
          </a:p>
          <a:p>
            <a:endParaRPr lang="en-AU" dirty="0">
              <a:solidFill>
                <a:srgbClr val="FFFFFF"/>
              </a:solidFill>
              <a:latin typeface="Tw Cen MT" panose="020B0602020104020603" pitchFamily="34" charset="0"/>
            </a:endParaRPr>
          </a:p>
          <a:p>
            <a:r>
              <a:rPr lang="en-AU" sz="2000" dirty="0" smtClean="0">
                <a:solidFill>
                  <a:srgbClr val="FFFFFF"/>
                </a:solidFill>
                <a:latin typeface="Tw Cen MT" panose="020B0602020104020603" pitchFamily="34" charset="0"/>
              </a:rPr>
              <a:t>Kerrie </a:t>
            </a:r>
            <a:r>
              <a:rPr lang="en-AU" sz="2000" dirty="0">
                <a:solidFill>
                  <a:srgbClr val="FFFFFF"/>
                </a:solidFill>
                <a:latin typeface="Tw Cen MT" panose="020B0602020104020603" pitchFamily="34" charset="0"/>
              </a:rPr>
              <a:t>Stuart </a:t>
            </a:r>
          </a:p>
        </p:txBody>
      </p:sp>
      <p:sp>
        <p:nvSpPr>
          <p:cNvPr id="2" name="Title 1">
            <a:extLst>
              <a:ext uri="{FF2B5EF4-FFF2-40B4-BE49-F238E27FC236}">
                <a16:creationId xmlns:a16="http://schemas.microsoft.com/office/drawing/2014/main" id="{DEFFFD5A-5F4F-4332-82ED-D25A76B6D453}"/>
              </a:ext>
            </a:extLst>
          </p:cNvPr>
          <p:cNvSpPr>
            <a:spLocks noGrp="1"/>
          </p:cNvSpPr>
          <p:nvPr>
            <p:ph type="ctrTitle"/>
          </p:nvPr>
        </p:nvSpPr>
        <p:spPr>
          <a:xfrm>
            <a:off x="1507067" y="494454"/>
            <a:ext cx="7766936" cy="3756934"/>
          </a:xfrm>
        </p:spPr>
        <p:txBody>
          <a:bodyPr>
            <a:normAutofit/>
          </a:bodyPr>
          <a:lstStyle/>
          <a:p>
            <a:r>
              <a:rPr lang="en-AU" sz="7200" dirty="0">
                <a:solidFill>
                  <a:srgbClr val="FFFFFF"/>
                </a:solidFill>
                <a:latin typeface="Tw Cen MT" panose="020B0602020104020603" pitchFamily="34" charset="0"/>
              </a:rPr>
              <a:t>Child Support Overview</a:t>
            </a:r>
          </a:p>
        </p:txBody>
      </p:sp>
      <p:sp>
        <p:nvSpPr>
          <p:cNvPr id="4" name="TextBox 3">
            <a:extLst>
              <a:ext uri="{FF2B5EF4-FFF2-40B4-BE49-F238E27FC236}">
                <a16:creationId xmlns:a16="http://schemas.microsoft.com/office/drawing/2014/main" id="{ADF17442-2CF8-4963-A3C2-2BE04F3C7A20}"/>
              </a:ext>
            </a:extLst>
          </p:cNvPr>
          <p:cNvSpPr txBox="1"/>
          <p:nvPr/>
        </p:nvSpPr>
        <p:spPr>
          <a:xfrm>
            <a:off x="7874000" y="5548930"/>
            <a:ext cx="2908516" cy="646331"/>
          </a:xfrm>
          <a:prstGeom prst="rect">
            <a:avLst/>
          </a:prstGeom>
          <a:noFill/>
        </p:spPr>
        <p:txBody>
          <a:bodyPr wrap="square" rtlCol="0">
            <a:spAutoFit/>
          </a:bodyPr>
          <a:lstStyle/>
          <a:p>
            <a:r>
              <a:rPr lang="en-AU" dirty="0" smtClean="0">
                <a:solidFill>
                  <a:schemeClr val="bg1"/>
                </a:solidFill>
              </a:rPr>
              <a:t>NQLA CONFERENCE </a:t>
            </a:r>
          </a:p>
          <a:p>
            <a:r>
              <a:rPr lang="en-AU" dirty="0" smtClean="0">
                <a:solidFill>
                  <a:schemeClr val="bg1"/>
                </a:solidFill>
              </a:rPr>
              <a:t>JUNE 2022</a:t>
            </a:r>
            <a:endParaRPr lang="en-AU" dirty="0">
              <a:solidFill>
                <a:schemeClr val="bg1"/>
              </a:solidFill>
            </a:endParaRPr>
          </a:p>
        </p:txBody>
      </p:sp>
    </p:spTree>
    <p:extLst>
      <p:ext uri="{BB962C8B-B14F-4D97-AF65-F5344CB8AC3E}">
        <p14:creationId xmlns:p14="http://schemas.microsoft.com/office/powerpoint/2010/main" val="286313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1507067" y="125506"/>
            <a:ext cx="7766936" cy="824753"/>
          </a:xfrm>
        </p:spPr>
        <p:txBody>
          <a:bodyPr/>
          <a:lstStyle/>
          <a:p>
            <a:pPr algn="ctr"/>
            <a:r>
              <a:rPr lang="en-AU" sz="3600" dirty="0" smtClean="0"/>
              <a:t>COURT APPLICATIONS</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896470" y="1168400"/>
            <a:ext cx="8731624" cy="5503333"/>
          </a:xfrm>
        </p:spPr>
        <p:txBody>
          <a:bodyPr>
            <a:normAutofit/>
          </a:bodyPr>
          <a:lstStyle/>
          <a:p>
            <a:pPr algn="l"/>
            <a:r>
              <a:rPr lang="en-US" sz="2000" dirty="0">
                <a:solidFill>
                  <a:schemeClr val="tx1"/>
                </a:solidFill>
                <a:latin typeface="Tw Cen MT" panose="020B0602020104020603" pitchFamily="34" charset="0"/>
              </a:rPr>
              <a:t>Parents and non-parent </a:t>
            </a:r>
            <a:r>
              <a:rPr lang="en-US" sz="2000" dirty="0" err="1">
                <a:solidFill>
                  <a:schemeClr val="tx1"/>
                </a:solidFill>
                <a:latin typeface="Tw Cen MT" panose="020B0602020104020603" pitchFamily="34" charset="0"/>
              </a:rPr>
              <a:t>carers</a:t>
            </a:r>
            <a:r>
              <a:rPr lang="en-US" sz="2000" dirty="0">
                <a:solidFill>
                  <a:schemeClr val="tx1"/>
                </a:solidFill>
                <a:latin typeface="Tw Cen MT" panose="020B0602020104020603" pitchFamily="34" charset="0"/>
              </a:rPr>
              <a:t> can make the following court applications under the CSA Act:</a:t>
            </a:r>
          </a:p>
          <a:p>
            <a:pPr marL="342900" indent="-342900" algn="l">
              <a:buFont typeface="Arial" panose="020B0604020202020204" pitchFamily="34" charset="0"/>
              <a:buChar char="•"/>
            </a:pPr>
            <a:r>
              <a:rPr lang="en-US" sz="2000" dirty="0" smtClean="0">
                <a:solidFill>
                  <a:schemeClr val="tx1"/>
                </a:solidFill>
                <a:latin typeface="Tw Cen MT" panose="020B0602020104020603" pitchFamily="34" charset="0"/>
              </a:rPr>
              <a:t>if </a:t>
            </a:r>
            <a:r>
              <a:rPr lang="en-US" sz="2000" dirty="0">
                <a:solidFill>
                  <a:schemeClr val="tx1"/>
                </a:solidFill>
                <a:latin typeface="Tw Cen MT" panose="020B0602020104020603" pitchFamily="34" charset="0"/>
              </a:rPr>
              <a:t>an application for an </a:t>
            </a:r>
            <a:r>
              <a:rPr lang="en-US" sz="2000" b="1" dirty="0">
                <a:solidFill>
                  <a:schemeClr val="tx1"/>
                </a:solidFill>
                <a:latin typeface="Tw Cen MT" panose="020B0602020104020603" pitchFamily="34" charset="0"/>
              </a:rPr>
              <a:t>assessment has been refused </a:t>
            </a:r>
            <a:r>
              <a:rPr lang="en-US" sz="2000" dirty="0">
                <a:solidFill>
                  <a:schemeClr val="tx1"/>
                </a:solidFill>
                <a:latin typeface="Tw Cen MT" panose="020B0602020104020603" pitchFamily="34" charset="0"/>
              </a:rPr>
              <a:t>because the Registrar could not be satisfied about the</a:t>
            </a:r>
            <a:r>
              <a:rPr lang="en-US" sz="2000" b="1" dirty="0">
                <a:solidFill>
                  <a:schemeClr val="tx1"/>
                </a:solidFill>
                <a:latin typeface="Tw Cen MT" panose="020B0602020104020603" pitchFamily="34" charset="0"/>
              </a:rPr>
              <a:t> parentage of the child</a:t>
            </a:r>
            <a:r>
              <a:rPr lang="en-US" sz="2000" dirty="0">
                <a:solidFill>
                  <a:schemeClr val="tx1"/>
                </a:solidFill>
                <a:latin typeface="Tw Cen MT" panose="020B0602020104020603" pitchFamily="34" charset="0"/>
              </a:rPr>
              <a:t>, an </a:t>
            </a:r>
            <a:r>
              <a:rPr lang="en-US" sz="2000" b="1" dirty="0">
                <a:solidFill>
                  <a:schemeClr val="tx1"/>
                </a:solidFill>
                <a:latin typeface="Tw Cen MT" panose="020B0602020104020603" pitchFamily="34" charset="0"/>
              </a:rPr>
              <a:t>application can be made for a declaration </a:t>
            </a:r>
            <a:r>
              <a:rPr lang="en-US" sz="2000" dirty="0">
                <a:solidFill>
                  <a:schemeClr val="tx1"/>
                </a:solidFill>
                <a:latin typeface="Tw Cen MT" panose="020B0602020104020603" pitchFamily="34" charset="0"/>
              </a:rPr>
              <a:t>that a person should be assessed in respect of the costs of the child because that person is a parent of the child (section </a:t>
            </a:r>
            <a:r>
              <a:rPr lang="en-US" sz="2000" dirty="0" smtClean="0">
                <a:solidFill>
                  <a:schemeClr val="tx1"/>
                </a:solidFill>
                <a:latin typeface="Tw Cen MT" panose="020B0602020104020603" pitchFamily="34" charset="0"/>
              </a:rPr>
              <a:t>106A)</a:t>
            </a:r>
          </a:p>
          <a:p>
            <a:pPr marL="342900" indent="-342900" algn="l">
              <a:buFont typeface="Arial" panose="020B0604020202020204" pitchFamily="34" charset="0"/>
              <a:buChar char="•"/>
            </a:pPr>
            <a:r>
              <a:rPr lang="en-US" sz="2000" dirty="0" smtClean="0">
                <a:solidFill>
                  <a:schemeClr val="tx1"/>
                </a:solidFill>
                <a:latin typeface="Tw Cen MT" panose="020B0602020104020603" pitchFamily="34" charset="0"/>
              </a:rPr>
              <a:t>If the </a:t>
            </a:r>
            <a:r>
              <a:rPr lang="en-US" sz="2000" dirty="0">
                <a:solidFill>
                  <a:schemeClr val="tx1"/>
                </a:solidFill>
                <a:latin typeface="Tw Cen MT" panose="020B0602020104020603" pitchFamily="34" charset="0"/>
              </a:rPr>
              <a:t>Registrar has accepted an application for an assessment, an </a:t>
            </a:r>
            <a:r>
              <a:rPr lang="en-US" sz="2000" b="1" dirty="0">
                <a:solidFill>
                  <a:schemeClr val="tx1"/>
                </a:solidFill>
                <a:latin typeface="Tw Cen MT" panose="020B0602020104020603" pitchFamily="34" charset="0"/>
              </a:rPr>
              <a:t>application can be made for a declaration </a:t>
            </a:r>
            <a:r>
              <a:rPr lang="en-US" sz="2000" dirty="0">
                <a:solidFill>
                  <a:schemeClr val="tx1"/>
                </a:solidFill>
                <a:latin typeface="Tw Cen MT" panose="020B0602020104020603" pitchFamily="34" charset="0"/>
              </a:rPr>
              <a:t>that a person should not be assessed in respect of the costs of the child because that</a:t>
            </a:r>
            <a:r>
              <a:rPr lang="en-US" sz="2000" b="1" dirty="0">
                <a:solidFill>
                  <a:schemeClr val="tx1"/>
                </a:solidFill>
                <a:latin typeface="Tw Cen MT" panose="020B0602020104020603" pitchFamily="34" charset="0"/>
              </a:rPr>
              <a:t> person is not a parent </a:t>
            </a:r>
            <a:r>
              <a:rPr lang="en-US" sz="2000" dirty="0">
                <a:solidFill>
                  <a:schemeClr val="tx1"/>
                </a:solidFill>
                <a:latin typeface="Tw Cen MT" panose="020B0602020104020603" pitchFamily="34" charset="0"/>
              </a:rPr>
              <a:t>of the child (section 107). An application cannot be made under section 107 if the Court has previously made a declaration under section 106A (section 107(1A)). Instead, an appeal may be made against the section 106A </a:t>
            </a:r>
            <a:r>
              <a:rPr lang="en-US" sz="2000" dirty="0" smtClean="0">
                <a:solidFill>
                  <a:schemeClr val="tx1"/>
                </a:solidFill>
                <a:latin typeface="Tw Cen MT" panose="020B0602020104020603" pitchFamily="34" charset="0"/>
              </a:rPr>
              <a:t>declaration.</a:t>
            </a:r>
          </a:p>
          <a:p>
            <a:pPr marL="342900" indent="-342900" algn="l">
              <a:buFont typeface="Arial" panose="020B0604020202020204" pitchFamily="34" charset="0"/>
              <a:buChar char="•"/>
            </a:pPr>
            <a:r>
              <a:rPr lang="en-US" sz="2000" dirty="0" smtClean="0">
                <a:solidFill>
                  <a:schemeClr val="tx1"/>
                </a:solidFill>
                <a:latin typeface="Tw Cen MT" panose="020B0602020104020603" pitchFamily="34" charset="0"/>
              </a:rPr>
              <a:t>an </a:t>
            </a:r>
            <a:r>
              <a:rPr lang="en-US" sz="2000" dirty="0">
                <a:solidFill>
                  <a:schemeClr val="tx1"/>
                </a:solidFill>
                <a:latin typeface="Tw Cen MT" panose="020B0602020104020603" pitchFamily="34" charset="0"/>
              </a:rPr>
              <a:t>application for leave for the Registrar or a court to make a change of assessment decision in relation to an </a:t>
            </a:r>
            <a:r>
              <a:rPr lang="en-US" sz="2000" b="1" dirty="0">
                <a:solidFill>
                  <a:schemeClr val="tx1"/>
                </a:solidFill>
                <a:latin typeface="Tw Cen MT" panose="020B0602020104020603" pitchFamily="34" charset="0"/>
              </a:rPr>
              <a:t>administrative assessment for a period that is more than eighteen months earlier </a:t>
            </a:r>
            <a:r>
              <a:rPr lang="en-US" sz="2000" dirty="0">
                <a:solidFill>
                  <a:schemeClr val="tx1"/>
                </a:solidFill>
                <a:latin typeface="Tw Cen MT" panose="020B0602020104020603" pitchFamily="34" charset="0"/>
              </a:rPr>
              <a:t>(sections 111 and 112)</a:t>
            </a:r>
          </a:p>
          <a:p>
            <a:pPr algn="l"/>
            <a:endParaRPr lang="en-AU" sz="3400" dirty="0"/>
          </a:p>
        </p:txBody>
      </p:sp>
    </p:spTree>
    <p:extLst>
      <p:ext uri="{BB962C8B-B14F-4D97-AF65-F5344CB8AC3E}">
        <p14:creationId xmlns:p14="http://schemas.microsoft.com/office/powerpoint/2010/main" val="890029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1507067" y="0"/>
            <a:ext cx="7766936" cy="824753"/>
          </a:xfrm>
        </p:spPr>
        <p:txBody>
          <a:bodyPr/>
          <a:lstStyle/>
          <a:p>
            <a:pPr algn="ctr"/>
            <a:r>
              <a:rPr lang="en-AU" sz="3600" dirty="0" smtClean="0"/>
              <a:t>COURT APPLICATIONS </a:t>
            </a:r>
            <a:r>
              <a:rPr lang="en-AU" sz="3600" dirty="0" err="1" smtClean="0"/>
              <a:t>cont</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896470" y="1168400"/>
            <a:ext cx="8731624" cy="5503333"/>
          </a:xfrm>
        </p:spPr>
        <p:txBody>
          <a:bodyPr>
            <a:normAutofit/>
          </a:bodyPr>
          <a:lstStyle/>
          <a:p>
            <a:pPr marL="285750" indent="-285750" algn="l">
              <a:buFont typeface="Arial" panose="020B0604020202020204" pitchFamily="34" charset="0"/>
              <a:buChar char="•"/>
            </a:pPr>
            <a:r>
              <a:rPr lang="en-US" sz="2000" dirty="0" smtClean="0">
                <a:solidFill>
                  <a:schemeClr val="tx1"/>
                </a:solidFill>
                <a:latin typeface="Tw Cen MT" panose="020B0602020104020603" pitchFamily="34" charset="0"/>
              </a:rPr>
              <a:t>an </a:t>
            </a:r>
            <a:r>
              <a:rPr lang="en-US" sz="2000" dirty="0">
                <a:solidFill>
                  <a:schemeClr val="tx1"/>
                </a:solidFill>
                <a:latin typeface="Tw Cen MT" panose="020B0602020104020603" pitchFamily="34" charset="0"/>
              </a:rPr>
              <a:t>application for a </a:t>
            </a:r>
            <a:r>
              <a:rPr lang="en-US" sz="2000" b="1" dirty="0">
                <a:solidFill>
                  <a:schemeClr val="tx1"/>
                </a:solidFill>
                <a:latin typeface="Tw Cen MT" panose="020B0602020104020603" pitchFamily="34" charset="0"/>
              </a:rPr>
              <a:t>change to a child support assessment </a:t>
            </a:r>
            <a:r>
              <a:rPr lang="en-US" sz="2000" b="1" dirty="0" smtClean="0">
                <a:solidFill>
                  <a:schemeClr val="tx1"/>
                </a:solidFill>
                <a:latin typeface="Tw Cen MT" panose="020B0602020104020603" pitchFamily="34" charset="0"/>
              </a:rPr>
              <a:t>(departure application) </a:t>
            </a:r>
            <a:r>
              <a:rPr lang="en-US" sz="2000" dirty="0" smtClean="0">
                <a:solidFill>
                  <a:schemeClr val="tx1"/>
                </a:solidFill>
                <a:latin typeface="Tw Cen MT" panose="020B0602020104020603" pitchFamily="34" charset="0"/>
              </a:rPr>
              <a:t>because </a:t>
            </a:r>
            <a:r>
              <a:rPr lang="en-US" sz="2000" dirty="0">
                <a:solidFill>
                  <a:schemeClr val="tx1"/>
                </a:solidFill>
                <a:latin typeface="Tw Cen MT" panose="020B0602020104020603" pitchFamily="34" charset="0"/>
              </a:rPr>
              <a:t>of </a:t>
            </a:r>
            <a:r>
              <a:rPr lang="en-US" sz="2000" u="sng" dirty="0">
                <a:solidFill>
                  <a:schemeClr val="tx1"/>
                </a:solidFill>
                <a:latin typeface="Tw Cen MT" panose="020B0602020104020603" pitchFamily="34" charset="0"/>
              </a:rPr>
              <a:t>special circumstances </a:t>
            </a:r>
            <a:r>
              <a:rPr lang="en-US" sz="2000" dirty="0">
                <a:solidFill>
                  <a:schemeClr val="tx1"/>
                </a:solidFill>
                <a:latin typeface="Tw Cen MT" panose="020B0602020104020603" pitchFamily="34" charset="0"/>
              </a:rPr>
              <a:t>(section 116), </a:t>
            </a:r>
            <a:r>
              <a:rPr lang="en-US" sz="2000" dirty="0" smtClean="0">
                <a:solidFill>
                  <a:schemeClr val="tx1"/>
                </a:solidFill>
                <a:latin typeface="Tw Cen MT" panose="020B0602020104020603" pitchFamily="34" charset="0"/>
              </a:rPr>
              <a:t>where the </a:t>
            </a:r>
            <a:r>
              <a:rPr lang="en-US" sz="2000" dirty="0">
                <a:solidFill>
                  <a:schemeClr val="tx1"/>
                </a:solidFill>
                <a:latin typeface="Tw Cen MT" panose="020B0602020104020603" pitchFamily="34" charset="0"/>
              </a:rPr>
              <a:t>parents have </a:t>
            </a:r>
            <a:r>
              <a:rPr lang="en-US" sz="2000" u="sng" dirty="0">
                <a:solidFill>
                  <a:schemeClr val="tx1"/>
                </a:solidFill>
                <a:latin typeface="Tw Cen MT" panose="020B0602020104020603" pitchFamily="34" charset="0"/>
              </a:rPr>
              <a:t>other family law matters </a:t>
            </a:r>
            <a:r>
              <a:rPr lang="en-US" sz="2000" dirty="0">
                <a:solidFill>
                  <a:schemeClr val="tx1"/>
                </a:solidFill>
                <a:latin typeface="Tw Cen MT" panose="020B0602020104020603" pitchFamily="34" charset="0"/>
              </a:rPr>
              <a:t>in the </a:t>
            </a:r>
            <a:r>
              <a:rPr lang="en-US" sz="2000" dirty="0" smtClean="0">
                <a:solidFill>
                  <a:schemeClr val="tx1"/>
                </a:solidFill>
                <a:latin typeface="Tw Cen MT" panose="020B0602020104020603" pitchFamily="34" charset="0"/>
              </a:rPr>
              <a:t>court </a:t>
            </a:r>
          </a:p>
          <a:p>
            <a:pPr marL="285750" indent="-285750" algn="l">
              <a:buFont typeface="Arial" panose="020B0604020202020204" pitchFamily="34" charset="0"/>
              <a:buChar char="•"/>
            </a:pPr>
            <a:r>
              <a:rPr lang="en-US" sz="2000" dirty="0" smtClean="0">
                <a:solidFill>
                  <a:schemeClr val="tx1"/>
                </a:solidFill>
                <a:latin typeface="Tw Cen MT" panose="020B0602020104020603" pitchFamily="34" charset="0"/>
              </a:rPr>
              <a:t>an </a:t>
            </a:r>
            <a:r>
              <a:rPr lang="en-US" sz="2000" dirty="0">
                <a:solidFill>
                  <a:schemeClr val="tx1"/>
                </a:solidFill>
                <a:latin typeface="Tw Cen MT" panose="020B0602020104020603" pitchFamily="34" charset="0"/>
              </a:rPr>
              <a:t>application for an order for child support to be provided in a </a:t>
            </a:r>
            <a:r>
              <a:rPr lang="en-US" sz="2000" b="1" dirty="0">
                <a:solidFill>
                  <a:schemeClr val="tx1"/>
                </a:solidFill>
                <a:latin typeface="Tw Cen MT" panose="020B0602020104020603" pitchFamily="34" charset="0"/>
              </a:rPr>
              <a:t>form other than periodic amounts </a:t>
            </a:r>
            <a:r>
              <a:rPr lang="en-US" sz="2000" dirty="0">
                <a:solidFill>
                  <a:schemeClr val="tx1"/>
                </a:solidFill>
                <a:latin typeface="Tw Cen MT" panose="020B0602020104020603" pitchFamily="34" charset="0"/>
              </a:rPr>
              <a:t>or a </a:t>
            </a:r>
            <a:r>
              <a:rPr lang="en-US" sz="2000" b="1" dirty="0">
                <a:solidFill>
                  <a:schemeClr val="tx1"/>
                </a:solidFill>
                <a:latin typeface="Tw Cen MT" panose="020B0602020104020603" pitchFamily="34" charset="0"/>
              </a:rPr>
              <a:t>lump sum </a:t>
            </a:r>
            <a:r>
              <a:rPr lang="en-US" sz="2000" dirty="0">
                <a:solidFill>
                  <a:schemeClr val="tx1"/>
                </a:solidFill>
                <a:latin typeface="Tw Cen MT" panose="020B0602020104020603" pitchFamily="34" charset="0"/>
              </a:rPr>
              <a:t>(section </a:t>
            </a:r>
            <a:r>
              <a:rPr lang="en-US" sz="2000" dirty="0" smtClean="0">
                <a:solidFill>
                  <a:schemeClr val="tx1"/>
                </a:solidFill>
                <a:latin typeface="Tw Cen MT" panose="020B0602020104020603" pitchFamily="34" charset="0"/>
              </a:rPr>
              <a:t>123)</a:t>
            </a:r>
          </a:p>
          <a:p>
            <a:pPr marL="285750" indent="-285750" algn="l">
              <a:buFont typeface="Arial" panose="020B0604020202020204" pitchFamily="34" charset="0"/>
              <a:buChar char="•"/>
            </a:pPr>
            <a:r>
              <a:rPr lang="en-US" sz="2000" dirty="0" smtClean="0">
                <a:solidFill>
                  <a:schemeClr val="tx1"/>
                </a:solidFill>
                <a:latin typeface="Tw Cen MT" panose="020B0602020104020603" pitchFamily="34" charset="0"/>
              </a:rPr>
              <a:t>an </a:t>
            </a:r>
            <a:r>
              <a:rPr lang="en-US" sz="2000" dirty="0">
                <a:solidFill>
                  <a:schemeClr val="tx1"/>
                </a:solidFill>
                <a:latin typeface="Tw Cen MT" panose="020B0602020104020603" pitchFamily="34" charset="0"/>
              </a:rPr>
              <a:t>application to have a court </a:t>
            </a:r>
            <a:r>
              <a:rPr lang="en-US" sz="2000" b="1" dirty="0">
                <a:solidFill>
                  <a:schemeClr val="tx1"/>
                </a:solidFill>
                <a:latin typeface="Tw Cen MT" panose="020B0602020104020603" pitchFamily="34" charset="0"/>
              </a:rPr>
              <a:t>set aside a child support agreement </a:t>
            </a:r>
            <a:r>
              <a:rPr lang="en-US" sz="2000" dirty="0">
                <a:solidFill>
                  <a:schemeClr val="tx1"/>
                </a:solidFill>
                <a:latin typeface="Tw Cen MT" panose="020B0602020104020603" pitchFamily="34" charset="0"/>
              </a:rPr>
              <a:t>or a termination agreement (section </a:t>
            </a:r>
            <a:r>
              <a:rPr lang="en-US" sz="2000" dirty="0" smtClean="0">
                <a:solidFill>
                  <a:schemeClr val="tx1"/>
                </a:solidFill>
                <a:latin typeface="Tw Cen MT" panose="020B0602020104020603" pitchFamily="34" charset="0"/>
              </a:rPr>
              <a:t>136)</a:t>
            </a:r>
          </a:p>
          <a:p>
            <a:pPr marL="285750" indent="-285750" algn="l">
              <a:buFont typeface="Arial" panose="020B0604020202020204" pitchFamily="34" charset="0"/>
              <a:buChar char="•"/>
            </a:pPr>
            <a:r>
              <a:rPr lang="en-US" sz="2000" dirty="0" smtClean="0">
                <a:solidFill>
                  <a:schemeClr val="tx1"/>
                </a:solidFill>
                <a:latin typeface="Tw Cen MT" panose="020B0602020104020603" pitchFamily="34" charset="0"/>
              </a:rPr>
              <a:t>an </a:t>
            </a:r>
            <a:r>
              <a:rPr lang="en-US" sz="2000" dirty="0">
                <a:solidFill>
                  <a:schemeClr val="tx1"/>
                </a:solidFill>
                <a:latin typeface="Tw Cen MT" panose="020B0602020104020603" pitchFamily="34" charset="0"/>
              </a:rPr>
              <a:t>application for an </a:t>
            </a:r>
            <a:r>
              <a:rPr lang="en-US" sz="2000" b="1" dirty="0">
                <a:solidFill>
                  <a:schemeClr val="tx1"/>
                </a:solidFill>
                <a:latin typeface="Tw Cen MT" panose="020B0602020104020603" pitchFamily="34" charset="0"/>
              </a:rPr>
              <a:t>urgent maintenance order </a:t>
            </a:r>
            <a:r>
              <a:rPr lang="en-US" sz="2000" dirty="0">
                <a:solidFill>
                  <a:schemeClr val="tx1"/>
                </a:solidFill>
                <a:latin typeface="Tw Cen MT" panose="020B0602020104020603" pitchFamily="34" charset="0"/>
              </a:rPr>
              <a:t>(section </a:t>
            </a:r>
            <a:r>
              <a:rPr lang="en-US" sz="2000" dirty="0" smtClean="0">
                <a:solidFill>
                  <a:schemeClr val="tx1"/>
                </a:solidFill>
                <a:latin typeface="Tw Cen MT" panose="020B0602020104020603" pitchFamily="34" charset="0"/>
              </a:rPr>
              <a:t>139)</a:t>
            </a:r>
          </a:p>
          <a:p>
            <a:pPr marL="285750" indent="-285750" algn="l">
              <a:buFont typeface="Arial" panose="020B0604020202020204" pitchFamily="34" charset="0"/>
              <a:buChar char="•"/>
            </a:pPr>
            <a:r>
              <a:rPr lang="en-US" sz="2000" dirty="0" smtClean="0">
                <a:solidFill>
                  <a:schemeClr val="tx1"/>
                </a:solidFill>
                <a:latin typeface="Tw Cen MT" panose="020B0602020104020603" pitchFamily="34" charset="0"/>
              </a:rPr>
              <a:t>an </a:t>
            </a:r>
            <a:r>
              <a:rPr lang="en-US" sz="2000" dirty="0">
                <a:solidFill>
                  <a:schemeClr val="tx1"/>
                </a:solidFill>
                <a:latin typeface="Tw Cen MT" panose="020B0602020104020603" pitchFamily="34" charset="0"/>
              </a:rPr>
              <a:t>order that a payee </a:t>
            </a:r>
            <a:r>
              <a:rPr lang="en-US" sz="2000" b="1" dirty="0">
                <a:solidFill>
                  <a:schemeClr val="tx1"/>
                </a:solidFill>
                <a:latin typeface="Tw Cen MT" panose="020B0602020104020603" pitchFamily="34" charset="0"/>
              </a:rPr>
              <a:t>refund</a:t>
            </a:r>
            <a:r>
              <a:rPr lang="en-US" sz="2000" dirty="0">
                <a:solidFill>
                  <a:schemeClr val="tx1"/>
                </a:solidFill>
                <a:latin typeface="Tw Cen MT" panose="020B0602020104020603" pitchFamily="34" charset="0"/>
              </a:rPr>
              <a:t> an amount of money paid as child support where </a:t>
            </a:r>
            <a:r>
              <a:rPr lang="en-US" sz="2000" b="1" dirty="0">
                <a:solidFill>
                  <a:schemeClr val="tx1"/>
                </a:solidFill>
                <a:latin typeface="Tw Cen MT" panose="020B0602020104020603" pitchFamily="34" charset="0"/>
              </a:rPr>
              <a:t>no liability </a:t>
            </a:r>
            <a:r>
              <a:rPr lang="en-US" sz="2000" dirty="0">
                <a:solidFill>
                  <a:schemeClr val="tx1"/>
                </a:solidFill>
                <a:latin typeface="Tw Cen MT" panose="020B0602020104020603" pitchFamily="34" charset="0"/>
              </a:rPr>
              <a:t>to pay child support existed (section 143).</a:t>
            </a:r>
          </a:p>
          <a:p>
            <a:pPr algn="l"/>
            <a:r>
              <a:rPr lang="en-US" sz="2000" dirty="0">
                <a:solidFill>
                  <a:schemeClr val="tx1"/>
                </a:solidFill>
                <a:latin typeface="Tw Cen MT" panose="020B0602020104020603" pitchFamily="34" charset="0"/>
              </a:rPr>
              <a:t>The fact that such proceedings are before a court (or the </a:t>
            </a:r>
            <a:r>
              <a:rPr lang="en-US" sz="2000" dirty="0" smtClean="0">
                <a:solidFill>
                  <a:schemeClr val="tx1"/>
                </a:solidFill>
                <a:latin typeface="Tw Cen MT" panose="020B0602020104020603" pitchFamily="34" charset="0"/>
              </a:rPr>
              <a:t>Child Support Registrar </a:t>
            </a:r>
            <a:r>
              <a:rPr lang="en-US" sz="2000" dirty="0">
                <a:solidFill>
                  <a:schemeClr val="tx1"/>
                </a:solidFill>
                <a:latin typeface="Tw Cen MT" panose="020B0602020104020603" pitchFamily="34" charset="0"/>
              </a:rPr>
              <a:t>in some instances) does not prevent the child support assessment being made and enforced, unless a court makes a </a:t>
            </a:r>
            <a:r>
              <a:rPr lang="en-US" sz="2000" b="1" dirty="0">
                <a:solidFill>
                  <a:schemeClr val="tx1"/>
                </a:solidFill>
                <a:latin typeface="Tw Cen MT" panose="020B0602020104020603" pitchFamily="34" charset="0"/>
              </a:rPr>
              <a:t>stay order </a:t>
            </a:r>
            <a:r>
              <a:rPr lang="en-US" sz="2000" dirty="0">
                <a:solidFill>
                  <a:schemeClr val="tx1"/>
                </a:solidFill>
                <a:latin typeface="Tw Cen MT" panose="020B0602020104020603" pitchFamily="34" charset="0"/>
              </a:rPr>
              <a:t>staying the operation of the assessment.</a:t>
            </a:r>
          </a:p>
          <a:p>
            <a:pPr algn="l"/>
            <a:endParaRPr lang="en-AU" sz="3400" dirty="0"/>
          </a:p>
        </p:txBody>
      </p:sp>
    </p:spTree>
    <p:extLst>
      <p:ext uri="{BB962C8B-B14F-4D97-AF65-F5344CB8AC3E}">
        <p14:creationId xmlns:p14="http://schemas.microsoft.com/office/powerpoint/2010/main" val="2076479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1507067" y="0"/>
            <a:ext cx="7766936" cy="824753"/>
          </a:xfrm>
        </p:spPr>
        <p:txBody>
          <a:bodyPr/>
          <a:lstStyle/>
          <a:p>
            <a:pPr algn="ctr"/>
            <a:r>
              <a:rPr lang="en-AU" sz="3600" dirty="0" smtClean="0"/>
              <a:t>Appeal from AAT</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762505" y="824753"/>
            <a:ext cx="9497601" cy="5898776"/>
          </a:xfrm>
        </p:spPr>
        <p:txBody>
          <a:bodyPr>
            <a:normAutofit fontScale="47500" lnSpcReduction="20000"/>
          </a:bodyPr>
          <a:lstStyle/>
          <a:p>
            <a:pPr marL="285750" indent="-285750" algn="l">
              <a:buFont typeface="Arial" panose="020B0604020202020204" pitchFamily="34" charset="0"/>
              <a:buChar char="•"/>
            </a:pPr>
            <a:r>
              <a:rPr lang="en-AU" sz="4200" dirty="0" smtClean="0">
                <a:solidFill>
                  <a:schemeClr val="tx1"/>
                </a:solidFill>
                <a:latin typeface="Tw Cen MT" panose="020B0602020104020603" pitchFamily="34" charset="0"/>
              </a:rPr>
              <a:t>S.44AAA Administrative Appeals Tribunal Act (</a:t>
            </a:r>
            <a:r>
              <a:rPr lang="en-AU" sz="4200" dirty="0" err="1" smtClean="0">
                <a:solidFill>
                  <a:schemeClr val="tx1"/>
                </a:solidFill>
                <a:latin typeface="Tw Cen MT" panose="020B0602020104020603" pitchFamily="34" charset="0"/>
              </a:rPr>
              <a:t>Cth</a:t>
            </a:r>
            <a:r>
              <a:rPr lang="en-AU" sz="4200" dirty="0" smtClean="0">
                <a:solidFill>
                  <a:schemeClr val="tx1"/>
                </a:solidFill>
                <a:latin typeface="Tw Cen MT" panose="020B0602020104020603" pitchFamily="34" charset="0"/>
              </a:rPr>
              <a:t>) confers jurisdiction to hear appeals from the tribunal limited to a question of law.  </a:t>
            </a:r>
          </a:p>
          <a:p>
            <a:pPr marL="285750" indent="-285750" algn="l">
              <a:buFont typeface="Arial" panose="020B0604020202020204" pitchFamily="34" charset="0"/>
              <a:buChar char="•"/>
            </a:pPr>
            <a:r>
              <a:rPr lang="en-AU" sz="4200" dirty="0" smtClean="0">
                <a:solidFill>
                  <a:schemeClr val="tx1"/>
                </a:solidFill>
                <a:latin typeface="Tw Cen MT" panose="020B0602020104020603" pitchFamily="34" charset="0"/>
              </a:rPr>
              <a:t>Notice of appeal must be filed within 21 days after the date the relevant orders were made. </a:t>
            </a:r>
          </a:p>
          <a:p>
            <a:pPr marL="285750" indent="-285750" algn="l">
              <a:buFont typeface="Arial" panose="020B0604020202020204" pitchFamily="34" charset="0"/>
              <a:buChar char="•"/>
            </a:pPr>
            <a:r>
              <a:rPr lang="en-AU" sz="4200" dirty="0" smtClean="0">
                <a:solidFill>
                  <a:schemeClr val="tx1"/>
                </a:solidFill>
                <a:latin typeface="Tw Cen MT" panose="020B0602020104020603" pitchFamily="34" charset="0"/>
              </a:rPr>
              <a:t>Extension of time and leave to appeal – whether such would be in</a:t>
            </a:r>
            <a:r>
              <a:rPr lang="en-US" sz="4200" dirty="0" smtClean="0">
                <a:solidFill>
                  <a:schemeClr val="tx1"/>
                </a:solidFill>
                <a:latin typeface="Tw Cen MT" panose="020B0602020104020603" pitchFamily="34" charset="0"/>
              </a:rPr>
              <a:t> </a:t>
            </a:r>
            <a:r>
              <a:rPr lang="en-US" sz="4200" dirty="0">
                <a:solidFill>
                  <a:schemeClr val="tx1"/>
                </a:solidFill>
                <a:latin typeface="Tw Cen MT" panose="020B0602020104020603" pitchFamily="34" charset="0"/>
              </a:rPr>
              <a:t>the interests of justice. This ordinarily requires consideration of issues including the length and explanation for the delay, the nature of the litigation, the prejudice to other parties of a grant or refusal of an extension of time, and the prospects of success of the appeal if it proceeded: </a:t>
            </a:r>
            <a:r>
              <a:rPr lang="en-AU" sz="4200" dirty="0">
                <a:solidFill>
                  <a:schemeClr val="tx1"/>
                </a:solidFill>
                <a:latin typeface="Tw Cen MT" panose="020B0602020104020603" pitchFamily="34" charset="0"/>
              </a:rPr>
              <a:t> SZVCP v Minister for Immigration and Board Protection [2016]FCAFC 24 </a:t>
            </a:r>
          </a:p>
          <a:p>
            <a:pPr marL="285750" indent="-285750" algn="l">
              <a:buFont typeface="Arial" panose="020B0604020202020204" pitchFamily="34" charset="0"/>
              <a:buChar char="•"/>
            </a:pPr>
            <a:r>
              <a:rPr lang="en-US" sz="4200" dirty="0" smtClean="0">
                <a:solidFill>
                  <a:schemeClr val="tx1"/>
                </a:solidFill>
                <a:latin typeface="Tw Cen MT" panose="020B0602020104020603" pitchFamily="34" charset="0"/>
              </a:rPr>
              <a:t>When </a:t>
            </a:r>
            <a:r>
              <a:rPr lang="en-US" sz="4200" dirty="0">
                <a:solidFill>
                  <a:schemeClr val="tx1"/>
                </a:solidFill>
                <a:latin typeface="Tw Cen MT" panose="020B0602020104020603" pitchFamily="34" charset="0"/>
              </a:rPr>
              <a:t>deciding an appeal a court can make orders it thinks appropriate (AAT Act section 44(4) and section 44AAA(2)), including orders:</a:t>
            </a:r>
          </a:p>
          <a:p>
            <a:pPr algn="l"/>
            <a:r>
              <a:rPr lang="en-US" sz="4200" dirty="0" smtClean="0">
                <a:solidFill>
                  <a:schemeClr val="tx1"/>
                </a:solidFill>
                <a:latin typeface="Tw Cen MT" panose="020B0602020104020603" pitchFamily="34" charset="0"/>
              </a:rPr>
              <a:t>	setting </a:t>
            </a:r>
            <a:r>
              <a:rPr lang="en-US" sz="4200" dirty="0">
                <a:solidFill>
                  <a:schemeClr val="tx1"/>
                </a:solidFill>
                <a:latin typeface="Tw Cen MT" panose="020B0602020104020603" pitchFamily="34" charset="0"/>
              </a:rPr>
              <a:t>aside the decision of the AAT</a:t>
            </a:r>
          </a:p>
          <a:p>
            <a:pPr algn="l"/>
            <a:r>
              <a:rPr lang="en-US" sz="4200" dirty="0" smtClean="0">
                <a:solidFill>
                  <a:schemeClr val="tx1"/>
                </a:solidFill>
                <a:latin typeface="Tw Cen MT" panose="020B0602020104020603" pitchFamily="34" charset="0"/>
              </a:rPr>
              <a:t>	affirming </a:t>
            </a:r>
            <a:r>
              <a:rPr lang="en-US" sz="4200" dirty="0">
                <a:solidFill>
                  <a:schemeClr val="tx1"/>
                </a:solidFill>
                <a:latin typeface="Tw Cen MT" panose="020B0602020104020603" pitchFamily="34" charset="0"/>
              </a:rPr>
              <a:t>the decision of the AAT, or</a:t>
            </a:r>
          </a:p>
          <a:p>
            <a:pPr algn="l"/>
            <a:r>
              <a:rPr lang="en-US" sz="4200" dirty="0" smtClean="0">
                <a:solidFill>
                  <a:schemeClr val="tx1"/>
                </a:solidFill>
                <a:latin typeface="Tw Cen MT" panose="020B0602020104020603" pitchFamily="34" charset="0"/>
              </a:rPr>
              <a:t>	directing </a:t>
            </a:r>
            <a:r>
              <a:rPr lang="en-US" sz="4200" dirty="0">
                <a:solidFill>
                  <a:schemeClr val="tx1"/>
                </a:solidFill>
                <a:latin typeface="Tw Cen MT" panose="020B0602020104020603" pitchFamily="34" charset="0"/>
              </a:rPr>
              <a:t>the case back to the AAT for rehearing, with or without the hearing of </a:t>
            </a:r>
            <a:r>
              <a:rPr lang="en-US" sz="4200" dirty="0" smtClean="0">
                <a:solidFill>
                  <a:schemeClr val="tx1"/>
                </a:solidFill>
                <a:latin typeface="Tw Cen MT" panose="020B0602020104020603" pitchFamily="34" charset="0"/>
              </a:rPr>
              <a:t>	further evidence</a:t>
            </a:r>
            <a:r>
              <a:rPr lang="en-US" sz="4200" dirty="0">
                <a:solidFill>
                  <a:schemeClr val="tx1"/>
                </a:solidFill>
                <a:latin typeface="Tw Cen MT" panose="020B0602020104020603" pitchFamily="34" charset="0"/>
              </a:rPr>
              <a:t>.</a:t>
            </a:r>
          </a:p>
          <a:p>
            <a:pPr algn="l"/>
            <a:r>
              <a:rPr lang="en-US" sz="4200" dirty="0" smtClean="0">
                <a:solidFill>
                  <a:schemeClr val="tx1"/>
                </a:solidFill>
                <a:latin typeface="Tw Cen MT" panose="020B0602020104020603" pitchFamily="34" charset="0"/>
              </a:rPr>
              <a:t>	A </a:t>
            </a:r>
            <a:r>
              <a:rPr lang="en-US" sz="4200" dirty="0">
                <a:solidFill>
                  <a:schemeClr val="tx1"/>
                </a:solidFill>
                <a:latin typeface="Tw Cen MT" panose="020B0602020104020603" pitchFamily="34" charset="0"/>
              </a:rPr>
              <a:t>court may dismiss a proceeding relating to an AAT decision if it is satisfied that </a:t>
            </a:r>
            <a:r>
              <a:rPr lang="en-US" sz="4200" dirty="0" smtClean="0">
                <a:solidFill>
                  <a:schemeClr val="tx1"/>
                </a:solidFill>
                <a:latin typeface="Tw Cen MT" panose="020B0602020104020603" pitchFamily="34" charset="0"/>
              </a:rPr>
              <a:t>the 	proceeding </a:t>
            </a:r>
            <a:r>
              <a:rPr lang="en-US" sz="4200" dirty="0">
                <a:solidFill>
                  <a:schemeClr val="tx1"/>
                </a:solidFill>
                <a:latin typeface="Tw Cen MT" panose="020B0602020104020603" pitchFamily="34" charset="0"/>
              </a:rPr>
              <a:t>is frivolous or vexatious (Federal Court of Australia Act 1976 section </a:t>
            </a:r>
            <a:r>
              <a:rPr lang="en-US" sz="4200" dirty="0" smtClean="0">
                <a:solidFill>
                  <a:schemeClr val="tx1"/>
                </a:solidFill>
                <a:latin typeface="Tw Cen MT" panose="020B0602020104020603" pitchFamily="34" charset="0"/>
              </a:rPr>
              <a:t>20A</a:t>
            </a:r>
            <a:r>
              <a:rPr lang="en-US" sz="4200" dirty="0">
                <a:solidFill>
                  <a:schemeClr val="tx1"/>
                </a:solidFill>
                <a:latin typeface="Tw Cen MT" panose="020B0602020104020603" pitchFamily="34" charset="0"/>
              </a:rPr>
              <a:t>, </a:t>
            </a:r>
            <a:r>
              <a:rPr lang="en-US" sz="4200" dirty="0" smtClean="0">
                <a:solidFill>
                  <a:schemeClr val="tx1"/>
                </a:solidFill>
                <a:latin typeface="Tw Cen MT" panose="020B0602020104020603" pitchFamily="34" charset="0"/>
              </a:rPr>
              <a:t>	Federal </a:t>
            </a:r>
            <a:r>
              <a:rPr lang="en-US" sz="4200" dirty="0">
                <a:solidFill>
                  <a:schemeClr val="tx1"/>
                </a:solidFill>
                <a:latin typeface="Tw Cen MT" panose="020B0602020104020603" pitchFamily="34" charset="0"/>
              </a:rPr>
              <a:t>Circuit and Family Court of Australia (Family Law) Rules 2021 </a:t>
            </a:r>
            <a:r>
              <a:rPr lang="en-US" sz="4200" dirty="0" smtClean="0">
                <a:solidFill>
                  <a:schemeClr val="tx1"/>
                </a:solidFill>
                <a:latin typeface="Tw Cen MT" panose="020B0602020104020603" pitchFamily="34" charset="0"/>
              </a:rPr>
              <a:t>rule10.24(2</a:t>
            </a:r>
            <a:r>
              <a:rPr lang="en-US" sz="4200" dirty="0">
                <a:solidFill>
                  <a:schemeClr val="tx1"/>
                </a:solidFill>
                <a:latin typeface="Tw Cen MT" panose="020B0602020104020603" pitchFamily="34" charset="0"/>
              </a:rPr>
              <a:t>)(a)).</a:t>
            </a:r>
          </a:p>
          <a:p>
            <a:pPr marL="285750" indent="-285750" algn="l">
              <a:buFont typeface="Arial" panose="020B0604020202020204" pitchFamily="34" charset="0"/>
              <a:buChar char="•"/>
            </a:pPr>
            <a:endParaRPr lang="en-AU" sz="2000" dirty="0">
              <a:latin typeface="Tw Cen MT" panose="020B0602020104020603" pitchFamily="34" charset="0"/>
            </a:endParaRPr>
          </a:p>
        </p:txBody>
      </p:sp>
    </p:spTree>
    <p:extLst>
      <p:ext uri="{BB962C8B-B14F-4D97-AF65-F5344CB8AC3E}">
        <p14:creationId xmlns:p14="http://schemas.microsoft.com/office/powerpoint/2010/main" val="3525989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35B78-D9FA-4C30-A9E2-E17C741C67A3}"/>
              </a:ext>
            </a:extLst>
          </p:cNvPr>
          <p:cNvSpPr>
            <a:spLocks noGrp="1"/>
          </p:cNvSpPr>
          <p:nvPr>
            <p:ph type="ctrTitle"/>
          </p:nvPr>
        </p:nvSpPr>
        <p:spPr>
          <a:xfrm>
            <a:off x="4419136" y="2560320"/>
            <a:ext cx="6960759" cy="1310222"/>
          </a:xfrm>
        </p:spPr>
        <p:txBody>
          <a:bodyPr>
            <a:normAutofit fontScale="90000"/>
          </a:bodyPr>
          <a:lstStyle/>
          <a:p>
            <a:pPr algn="l"/>
            <a:r>
              <a:rPr lang="en-AU" sz="6000" dirty="0" smtClean="0">
                <a:solidFill>
                  <a:srgbClr val="FFFFFF"/>
                </a:solidFill>
                <a:latin typeface="Tw Cen MT" panose="020B0602020104020603" pitchFamily="34" charset="0"/>
              </a:rPr>
              <a:t>Departure applications </a:t>
            </a:r>
            <a:endParaRPr lang="en-AU" sz="6000" dirty="0">
              <a:solidFill>
                <a:srgbClr val="FFFFFF"/>
              </a:solidFill>
              <a:latin typeface="Tw Cen MT" panose="020B0602020104020603" pitchFamily="34" charset="0"/>
            </a:endParaRP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79962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1507067" y="355601"/>
            <a:ext cx="7766936" cy="812800"/>
          </a:xfrm>
        </p:spPr>
        <p:txBody>
          <a:bodyPr/>
          <a:lstStyle/>
          <a:p>
            <a:pPr algn="ctr"/>
            <a:r>
              <a:rPr lang="en-AU" sz="3600" dirty="0" smtClean="0"/>
              <a:t>Relevant sections</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1507066" y="1168401"/>
            <a:ext cx="8240437" cy="5503332"/>
          </a:xfrm>
        </p:spPr>
        <p:txBody>
          <a:bodyPr>
            <a:normAutofit/>
          </a:bodyPr>
          <a:lstStyle/>
          <a:p>
            <a:pPr algn="l"/>
            <a:r>
              <a:rPr lang="en-US" sz="2000" dirty="0" smtClean="0">
                <a:solidFill>
                  <a:schemeClr val="tx1"/>
                </a:solidFill>
                <a:latin typeface="Tw Cen MT" panose="020B0602020104020603" pitchFamily="34" charset="0"/>
              </a:rPr>
              <a:t>Section </a:t>
            </a:r>
            <a:r>
              <a:rPr lang="en-US" sz="2000" dirty="0">
                <a:solidFill>
                  <a:schemeClr val="tx1"/>
                </a:solidFill>
                <a:latin typeface="Tw Cen MT" panose="020B0602020104020603" pitchFamily="34" charset="0"/>
              </a:rPr>
              <a:t>116 </a:t>
            </a:r>
            <a:r>
              <a:rPr lang="en-US" sz="2000" dirty="0" smtClean="0">
                <a:solidFill>
                  <a:schemeClr val="tx1"/>
                </a:solidFill>
                <a:latin typeface="Tw Cen MT" panose="020B0602020104020603" pitchFamily="34" charset="0"/>
              </a:rPr>
              <a:t>CSAA</a:t>
            </a:r>
          </a:p>
          <a:p>
            <a:pPr algn="l"/>
            <a:r>
              <a:rPr lang="en-US" sz="2000" dirty="0" smtClean="0">
                <a:solidFill>
                  <a:schemeClr val="tx1"/>
                </a:solidFill>
                <a:latin typeface="Tw Cen MT" panose="020B0602020104020603" pitchFamily="34" charset="0"/>
              </a:rPr>
              <a:t>a </a:t>
            </a:r>
            <a:r>
              <a:rPr lang="en-US" sz="2000" dirty="0">
                <a:solidFill>
                  <a:schemeClr val="tx1"/>
                </a:solidFill>
                <a:latin typeface="Tw Cen MT" panose="020B0602020104020603" pitchFamily="34" charset="0"/>
              </a:rPr>
              <a:t>liable parent or </a:t>
            </a:r>
            <a:r>
              <a:rPr lang="en-US" sz="2000" dirty="0" err="1">
                <a:solidFill>
                  <a:schemeClr val="tx1"/>
                </a:solidFill>
                <a:latin typeface="Tw Cen MT" panose="020B0602020104020603" pitchFamily="34" charset="0"/>
              </a:rPr>
              <a:t>carer</a:t>
            </a:r>
            <a:r>
              <a:rPr lang="en-US" sz="2000" dirty="0">
                <a:solidFill>
                  <a:schemeClr val="tx1"/>
                </a:solidFill>
                <a:latin typeface="Tw Cen MT" panose="020B0602020104020603" pitchFamily="34" charset="0"/>
              </a:rPr>
              <a:t> “</a:t>
            </a:r>
            <a:r>
              <a:rPr lang="en-US" sz="2000" i="1" dirty="0">
                <a:solidFill>
                  <a:schemeClr val="tx1"/>
                </a:solidFill>
                <a:latin typeface="Tw Cen MT" panose="020B0602020104020603" pitchFamily="34" charset="0"/>
              </a:rPr>
              <a:t>may, in respect of an administrative assessment of child support for a child, apply… for an order [under Division 4]… in relation to the child in the special circumstances of the case</a:t>
            </a:r>
            <a:r>
              <a:rPr lang="en-US" sz="2000" dirty="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if:</a:t>
            </a:r>
            <a:endParaRPr lang="en-AU" sz="2000" dirty="0">
              <a:solidFill>
                <a:schemeClr val="tx1"/>
              </a:solidFill>
              <a:latin typeface="Tw Cen MT" panose="020B0602020104020603" pitchFamily="34" charset="0"/>
            </a:endParaRPr>
          </a:p>
          <a:p>
            <a:pPr marL="285750" indent="-285750" algn="l">
              <a:buFont typeface="Arial" panose="020B0604020202020204" pitchFamily="34" charset="0"/>
              <a:buChar char="•"/>
            </a:pPr>
            <a:r>
              <a:rPr lang="en-US" sz="2000" dirty="0">
                <a:solidFill>
                  <a:schemeClr val="tx1"/>
                </a:solidFill>
                <a:latin typeface="Tw Cen MT" panose="020B0602020104020603" pitchFamily="34" charset="0"/>
              </a:rPr>
              <a:t>(b) both of the following apply: </a:t>
            </a:r>
            <a:endParaRPr lang="en-US" sz="2000" dirty="0" smtClean="0">
              <a:solidFill>
                <a:schemeClr val="tx1"/>
              </a:solidFill>
              <a:latin typeface="Tw Cen MT" panose="020B0602020104020603" pitchFamily="34" charset="0"/>
            </a:endParaRPr>
          </a:p>
          <a:p>
            <a:pPr algn="l"/>
            <a:r>
              <a:rPr lang="en-US" sz="2000" dirty="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	(</a:t>
            </a:r>
            <a:r>
              <a:rPr lang="en-US" sz="2000" dirty="0" err="1">
                <a:solidFill>
                  <a:schemeClr val="tx1"/>
                </a:solidFill>
                <a:latin typeface="Tw Cen MT" panose="020B0602020104020603" pitchFamily="34" charset="0"/>
              </a:rPr>
              <a:t>i</a:t>
            </a:r>
            <a:r>
              <a:rPr lang="en-US" sz="2000" dirty="0">
                <a:solidFill>
                  <a:schemeClr val="tx1"/>
                </a:solidFill>
                <a:latin typeface="Tw Cen MT" panose="020B0602020104020603" pitchFamily="34" charset="0"/>
              </a:rPr>
              <a:t>) the liable parent or </a:t>
            </a:r>
            <a:r>
              <a:rPr lang="en-US" sz="2000" dirty="0" err="1">
                <a:solidFill>
                  <a:schemeClr val="tx1"/>
                </a:solidFill>
                <a:latin typeface="Tw Cen MT" panose="020B0602020104020603" pitchFamily="34" charset="0"/>
              </a:rPr>
              <a:t>carer</a:t>
            </a:r>
            <a:r>
              <a:rPr lang="en-US" sz="2000" dirty="0">
                <a:solidFill>
                  <a:schemeClr val="tx1"/>
                </a:solidFill>
                <a:latin typeface="Tw Cen MT" panose="020B0602020104020603" pitchFamily="34" charset="0"/>
              </a:rPr>
              <a:t> </a:t>
            </a:r>
            <a:r>
              <a:rPr lang="en-US" sz="2000" b="1" dirty="0">
                <a:solidFill>
                  <a:schemeClr val="tx1"/>
                </a:solidFill>
                <a:latin typeface="Tw Cen MT" panose="020B0602020104020603" pitchFamily="34" charset="0"/>
              </a:rPr>
              <a:t>entitled to child support </a:t>
            </a:r>
            <a:r>
              <a:rPr lang="en-US" sz="2000" dirty="0">
                <a:solidFill>
                  <a:schemeClr val="tx1"/>
                </a:solidFill>
                <a:latin typeface="Tw Cen MT" panose="020B0602020104020603" pitchFamily="34" charset="0"/>
              </a:rPr>
              <a:t>is </a:t>
            </a:r>
            <a:r>
              <a:rPr lang="en-US" sz="2000" b="1" dirty="0">
                <a:solidFill>
                  <a:schemeClr val="tx1"/>
                </a:solidFill>
                <a:latin typeface="Tw Cen MT" panose="020B0602020104020603" pitchFamily="34" charset="0"/>
              </a:rPr>
              <a:t>a party </a:t>
            </a:r>
            <a:r>
              <a:rPr lang="en-US" sz="2000" b="1" dirty="0" smtClean="0">
                <a:solidFill>
                  <a:schemeClr val="tx1"/>
                </a:solidFill>
                <a:latin typeface="Tw Cen MT" panose="020B0602020104020603" pitchFamily="34" charset="0"/>
              </a:rPr>
              <a:t>			to </a:t>
            </a:r>
            <a:r>
              <a:rPr lang="en-US" sz="2000" b="1" dirty="0">
                <a:solidFill>
                  <a:schemeClr val="tx1"/>
                </a:solidFill>
                <a:latin typeface="Tw Cen MT" panose="020B0602020104020603" pitchFamily="34" charset="0"/>
              </a:rPr>
              <a:t>an application pending in a court </a:t>
            </a:r>
            <a:r>
              <a:rPr lang="en-US" sz="2000" dirty="0">
                <a:solidFill>
                  <a:schemeClr val="tx1"/>
                </a:solidFill>
                <a:latin typeface="Tw Cen MT" panose="020B0602020104020603" pitchFamily="34" charset="0"/>
              </a:rPr>
              <a:t>having jurisdiction </a:t>
            </a:r>
            <a:r>
              <a:rPr lang="en-US" sz="2000" dirty="0" smtClean="0">
                <a:solidFill>
                  <a:schemeClr val="tx1"/>
                </a:solidFill>
                <a:latin typeface="Tw Cen MT" panose="020B0602020104020603" pitchFamily="34" charset="0"/>
              </a:rPr>
              <a:t>					under </a:t>
            </a:r>
            <a:r>
              <a:rPr lang="en-US" sz="2000" dirty="0">
                <a:solidFill>
                  <a:schemeClr val="tx1"/>
                </a:solidFill>
                <a:latin typeface="Tw Cen MT" panose="020B0602020104020603" pitchFamily="34" charset="0"/>
              </a:rPr>
              <a:t>this Act; </a:t>
            </a:r>
            <a:endParaRPr lang="en-US" sz="2000" dirty="0" smtClean="0">
              <a:solidFill>
                <a:schemeClr val="tx1"/>
              </a:solidFill>
              <a:latin typeface="Tw Cen MT" panose="020B0602020104020603" pitchFamily="34" charset="0"/>
            </a:endParaRPr>
          </a:p>
          <a:p>
            <a:pPr algn="l"/>
            <a:r>
              <a:rPr lang="en-US" sz="2000" dirty="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ii) the court is satisfied that </a:t>
            </a:r>
            <a:r>
              <a:rPr lang="en-US" sz="2000" b="1" dirty="0">
                <a:solidFill>
                  <a:schemeClr val="tx1"/>
                </a:solidFill>
                <a:latin typeface="Tw Cen MT" panose="020B0602020104020603" pitchFamily="34" charset="0"/>
              </a:rPr>
              <a:t>it would be in the interest of the </a:t>
            </a:r>
            <a:r>
              <a:rPr lang="en-US" sz="2000" b="1" dirty="0" smtClean="0">
                <a:solidFill>
                  <a:schemeClr val="tx1"/>
                </a:solidFill>
                <a:latin typeface="Tw Cen MT" panose="020B0602020104020603" pitchFamily="34" charset="0"/>
              </a:rPr>
              <a:t>				liable </a:t>
            </a:r>
            <a:r>
              <a:rPr lang="en-US" sz="2000" b="1" dirty="0">
                <a:solidFill>
                  <a:schemeClr val="tx1"/>
                </a:solidFill>
                <a:latin typeface="Tw Cen MT" panose="020B0602020104020603" pitchFamily="34" charset="0"/>
              </a:rPr>
              <a:t>parent and the </a:t>
            </a:r>
            <a:r>
              <a:rPr lang="en-US" sz="2000" b="1" dirty="0" err="1">
                <a:solidFill>
                  <a:schemeClr val="tx1"/>
                </a:solidFill>
                <a:latin typeface="Tw Cen MT" panose="020B0602020104020603" pitchFamily="34" charset="0"/>
              </a:rPr>
              <a:t>carer</a:t>
            </a:r>
            <a:r>
              <a:rPr lang="en-US" sz="2000" b="1" dirty="0">
                <a:solidFill>
                  <a:schemeClr val="tx1"/>
                </a:solidFill>
                <a:latin typeface="Tw Cen MT" panose="020B0602020104020603" pitchFamily="34" charset="0"/>
              </a:rPr>
              <a:t> entitled to child support for the </a:t>
            </a:r>
            <a:r>
              <a:rPr lang="en-US" sz="2000" b="1" dirty="0" smtClean="0">
                <a:solidFill>
                  <a:schemeClr val="tx1"/>
                </a:solidFill>
                <a:latin typeface="Tw Cen MT" panose="020B0602020104020603" pitchFamily="34" charset="0"/>
              </a:rPr>
              <a:t>				court to </a:t>
            </a:r>
            <a:r>
              <a:rPr lang="en-US" sz="2000" b="1" dirty="0">
                <a:solidFill>
                  <a:schemeClr val="tx1"/>
                </a:solidFill>
                <a:latin typeface="Tw Cen MT" panose="020B0602020104020603" pitchFamily="34" charset="0"/>
              </a:rPr>
              <a:t>consider whether an order should be made </a:t>
            </a:r>
            <a:r>
              <a:rPr lang="en-US" sz="2000" dirty="0">
                <a:solidFill>
                  <a:schemeClr val="tx1"/>
                </a:solidFill>
                <a:latin typeface="Tw Cen MT" panose="020B0602020104020603" pitchFamily="34" charset="0"/>
              </a:rPr>
              <a:t>under this </a:t>
            </a:r>
            <a:r>
              <a:rPr lang="en-US" sz="2000" dirty="0" smtClean="0">
                <a:solidFill>
                  <a:schemeClr val="tx1"/>
                </a:solidFill>
                <a:latin typeface="Tw Cen MT" panose="020B0602020104020603" pitchFamily="34" charset="0"/>
              </a:rPr>
              <a:t>			Division in </a:t>
            </a:r>
            <a:r>
              <a:rPr lang="en-US" sz="2000" dirty="0">
                <a:solidFill>
                  <a:schemeClr val="tx1"/>
                </a:solidFill>
                <a:latin typeface="Tw Cen MT" panose="020B0602020104020603" pitchFamily="34" charset="0"/>
              </a:rPr>
              <a:t>relation to the child </a:t>
            </a:r>
            <a:r>
              <a:rPr lang="en-US" sz="2000" b="1" dirty="0">
                <a:solidFill>
                  <a:schemeClr val="tx1"/>
                </a:solidFill>
                <a:latin typeface="Tw Cen MT" panose="020B0602020104020603" pitchFamily="34" charset="0"/>
              </a:rPr>
              <a:t>in the special circumstances of </a:t>
            </a:r>
            <a:r>
              <a:rPr lang="en-US" sz="2000" b="1" dirty="0" smtClean="0">
                <a:solidFill>
                  <a:schemeClr val="tx1"/>
                </a:solidFill>
                <a:latin typeface="Tw Cen MT" panose="020B0602020104020603" pitchFamily="34" charset="0"/>
              </a:rPr>
              <a:t>				the </a:t>
            </a:r>
            <a:r>
              <a:rPr lang="en-US" sz="2000" b="1" dirty="0">
                <a:solidFill>
                  <a:schemeClr val="tx1"/>
                </a:solidFill>
                <a:latin typeface="Tw Cen MT" panose="020B0602020104020603" pitchFamily="34" charset="0"/>
              </a:rPr>
              <a:t>case</a:t>
            </a:r>
            <a:r>
              <a:rPr lang="en-US" sz="2000" dirty="0">
                <a:solidFill>
                  <a:schemeClr val="tx1"/>
                </a:solidFill>
                <a:latin typeface="Tw Cen MT" panose="020B0602020104020603" pitchFamily="34" charset="0"/>
              </a:rPr>
              <a:t>; </a:t>
            </a:r>
            <a:endParaRPr lang="en-AU" sz="20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50445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1507067" y="355601"/>
            <a:ext cx="7766936" cy="812800"/>
          </a:xfrm>
        </p:spPr>
        <p:txBody>
          <a:bodyPr/>
          <a:lstStyle/>
          <a:p>
            <a:pPr algn="ctr"/>
            <a:r>
              <a:rPr lang="en-AU" sz="3600" dirty="0" smtClean="0"/>
              <a:t>Power to make departure order</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1507066" y="1168401"/>
            <a:ext cx="8240437" cy="5503332"/>
          </a:xfrm>
        </p:spPr>
        <p:txBody>
          <a:bodyPr>
            <a:normAutofit/>
          </a:bodyPr>
          <a:lstStyle/>
          <a:p>
            <a:pPr algn="l"/>
            <a:r>
              <a:rPr lang="en-US" sz="2000" dirty="0">
                <a:solidFill>
                  <a:schemeClr val="tx1"/>
                </a:solidFill>
                <a:latin typeface="Tw Cen MT" panose="020B0602020104020603" pitchFamily="34" charset="0"/>
              </a:rPr>
              <a:t>S</a:t>
            </a:r>
            <a:r>
              <a:rPr lang="en-US" sz="2000" dirty="0" smtClean="0">
                <a:solidFill>
                  <a:schemeClr val="tx1"/>
                </a:solidFill>
                <a:latin typeface="Tw Cen MT" panose="020B0602020104020603" pitchFamily="34" charset="0"/>
              </a:rPr>
              <a:t>ection </a:t>
            </a:r>
            <a:r>
              <a:rPr lang="en-US" sz="2000" dirty="0">
                <a:solidFill>
                  <a:schemeClr val="tx1"/>
                </a:solidFill>
                <a:latin typeface="Tw Cen MT" panose="020B0602020104020603" pitchFamily="34" charset="0"/>
              </a:rPr>
              <a:t>117(1) </a:t>
            </a:r>
            <a:r>
              <a:rPr lang="en-US" sz="2000" dirty="0" smtClean="0">
                <a:solidFill>
                  <a:schemeClr val="tx1"/>
                </a:solidFill>
                <a:latin typeface="Tw Cen MT" panose="020B0602020104020603" pitchFamily="34" charset="0"/>
              </a:rPr>
              <a:t>CSA Act</a:t>
            </a:r>
            <a:endParaRPr lang="en-US" sz="2000" dirty="0">
              <a:solidFill>
                <a:schemeClr val="tx1"/>
              </a:solidFill>
              <a:latin typeface="Tw Cen MT" panose="020B0602020104020603" pitchFamily="34" charset="0"/>
            </a:endParaRPr>
          </a:p>
          <a:p>
            <a:pPr algn="l"/>
            <a:r>
              <a:rPr lang="en-AU" sz="2000" dirty="0">
                <a:solidFill>
                  <a:schemeClr val="tx1"/>
                </a:solidFill>
                <a:latin typeface="Tw Cen MT" panose="020B0602020104020603" pitchFamily="34" charset="0"/>
              </a:rPr>
              <a:t>(1) Where: </a:t>
            </a:r>
          </a:p>
          <a:p>
            <a:pPr lvl="1" algn="l"/>
            <a:r>
              <a:rPr lang="en-US" sz="2000" dirty="0">
                <a:solidFill>
                  <a:schemeClr val="tx1"/>
                </a:solidFill>
                <a:latin typeface="Tw Cen MT" panose="020B0602020104020603" pitchFamily="34" charset="0"/>
              </a:rPr>
              <a:t>(a) application is made to a court… for an order… in relation to a child in the </a:t>
            </a:r>
            <a:r>
              <a:rPr lang="en-US" sz="2000" b="1" dirty="0">
                <a:solidFill>
                  <a:schemeClr val="tx1"/>
                </a:solidFill>
                <a:latin typeface="Tw Cen MT" panose="020B0602020104020603" pitchFamily="34" charset="0"/>
              </a:rPr>
              <a:t>special circumstances </a:t>
            </a:r>
            <a:r>
              <a:rPr lang="en-US" sz="2000" dirty="0">
                <a:solidFill>
                  <a:schemeClr val="tx1"/>
                </a:solidFill>
                <a:latin typeface="Tw Cen MT" panose="020B0602020104020603" pitchFamily="34" charset="0"/>
              </a:rPr>
              <a:t>of the case; and </a:t>
            </a:r>
          </a:p>
          <a:p>
            <a:pPr lvl="1" algn="l"/>
            <a:r>
              <a:rPr lang="en-US" sz="2000" dirty="0">
                <a:solidFill>
                  <a:schemeClr val="tx1"/>
                </a:solidFill>
                <a:latin typeface="Tw Cen MT" panose="020B0602020104020603" pitchFamily="34" charset="0"/>
              </a:rPr>
              <a:t>(b) the court is satisfied: </a:t>
            </a:r>
          </a:p>
          <a:p>
            <a:pPr lvl="2" algn="l"/>
            <a:r>
              <a:rPr lang="en-US" sz="2000" dirty="0">
                <a:solidFill>
                  <a:schemeClr val="tx1"/>
                </a:solidFill>
                <a:latin typeface="Tw Cen MT" panose="020B0602020104020603" pitchFamily="34" charset="0"/>
              </a:rPr>
              <a:t>(</a:t>
            </a:r>
            <a:r>
              <a:rPr lang="en-US" sz="2000" dirty="0" err="1">
                <a:solidFill>
                  <a:schemeClr val="tx1"/>
                </a:solidFill>
                <a:latin typeface="Tw Cen MT" panose="020B0602020104020603" pitchFamily="34" charset="0"/>
              </a:rPr>
              <a:t>i</a:t>
            </a:r>
            <a:r>
              <a:rPr lang="en-US" sz="2000" dirty="0">
                <a:solidFill>
                  <a:schemeClr val="tx1"/>
                </a:solidFill>
                <a:latin typeface="Tw Cen MT" panose="020B0602020104020603" pitchFamily="34" charset="0"/>
              </a:rPr>
              <a:t>) that </a:t>
            </a:r>
            <a:r>
              <a:rPr lang="en-US" sz="2000" b="1" dirty="0">
                <a:solidFill>
                  <a:schemeClr val="tx1"/>
                </a:solidFill>
                <a:latin typeface="Tw Cen MT" panose="020B0602020104020603" pitchFamily="34" charset="0"/>
              </a:rPr>
              <a:t>one or more of the grounds for departure mentioned in subsection (2) exists or exist</a:t>
            </a:r>
            <a:r>
              <a:rPr lang="en-US" sz="2000" dirty="0">
                <a:solidFill>
                  <a:schemeClr val="tx1"/>
                </a:solidFill>
                <a:latin typeface="Tw Cen MT" panose="020B0602020104020603" pitchFamily="34" charset="0"/>
              </a:rPr>
              <a:t>; and </a:t>
            </a:r>
          </a:p>
          <a:p>
            <a:pPr lvl="2" algn="l"/>
            <a:r>
              <a:rPr lang="en-US" sz="2000" dirty="0">
                <a:solidFill>
                  <a:schemeClr val="tx1"/>
                </a:solidFill>
                <a:latin typeface="Tw Cen MT" panose="020B0602020104020603" pitchFamily="34" charset="0"/>
              </a:rPr>
              <a:t>(ii) that it would be: </a:t>
            </a:r>
          </a:p>
          <a:p>
            <a:pPr lvl="4" algn="l"/>
            <a:r>
              <a:rPr lang="en-US" sz="2000" dirty="0">
                <a:solidFill>
                  <a:schemeClr val="tx1"/>
                </a:solidFill>
                <a:latin typeface="Tw Cen MT" panose="020B0602020104020603" pitchFamily="34" charset="0"/>
              </a:rPr>
              <a:t>(A) </a:t>
            </a:r>
            <a:r>
              <a:rPr lang="en-US" sz="2000" b="1" dirty="0">
                <a:solidFill>
                  <a:schemeClr val="tx1"/>
                </a:solidFill>
                <a:latin typeface="Tw Cen MT" panose="020B0602020104020603" pitchFamily="34" charset="0"/>
              </a:rPr>
              <a:t>just and equitable </a:t>
            </a:r>
            <a:r>
              <a:rPr lang="en-US" sz="2000" dirty="0">
                <a:solidFill>
                  <a:schemeClr val="tx1"/>
                </a:solidFill>
                <a:latin typeface="Tw Cen MT" panose="020B0602020104020603" pitchFamily="34" charset="0"/>
              </a:rPr>
              <a:t>as regards the child, the </a:t>
            </a:r>
            <a:r>
              <a:rPr lang="en-US" sz="2000" dirty="0" err="1">
                <a:solidFill>
                  <a:schemeClr val="tx1"/>
                </a:solidFill>
                <a:latin typeface="Tw Cen MT" panose="020B0602020104020603" pitchFamily="34" charset="0"/>
              </a:rPr>
              <a:t>carer</a:t>
            </a:r>
            <a:r>
              <a:rPr lang="en-US" sz="2000" dirty="0">
                <a:solidFill>
                  <a:schemeClr val="tx1"/>
                </a:solidFill>
                <a:latin typeface="Tw Cen MT" panose="020B0602020104020603" pitchFamily="34" charset="0"/>
              </a:rPr>
              <a:t> entitled to child support and the liable parent; and </a:t>
            </a:r>
          </a:p>
          <a:p>
            <a:pPr lvl="4" algn="l"/>
            <a:r>
              <a:rPr lang="en-AU" sz="2000" dirty="0">
                <a:solidFill>
                  <a:schemeClr val="tx1"/>
                </a:solidFill>
                <a:latin typeface="Tw Cen MT" panose="020B0602020104020603" pitchFamily="34" charset="0"/>
              </a:rPr>
              <a:t>(B) otherwise </a:t>
            </a:r>
            <a:r>
              <a:rPr lang="en-AU" sz="2000" b="1" dirty="0">
                <a:solidFill>
                  <a:schemeClr val="tx1"/>
                </a:solidFill>
                <a:latin typeface="Tw Cen MT" panose="020B0602020104020603" pitchFamily="34" charset="0"/>
              </a:rPr>
              <a:t>proper</a:t>
            </a:r>
            <a:r>
              <a:rPr lang="en-AU" sz="2000" dirty="0">
                <a:solidFill>
                  <a:schemeClr val="tx1"/>
                </a:solidFill>
                <a:latin typeface="Tw Cen MT" panose="020B0602020104020603" pitchFamily="34" charset="0"/>
              </a:rPr>
              <a:t>; </a:t>
            </a:r>
          </a:p>
          <a:p>
            <a:pPr lvl="4" algn="l"/>
            <a:r>
              <a:rPr lang="en-US" sz="2000" dirty="0">
                <a:solidFill>
                  <a:schemeClr val="tx1"/>
                </a:solidFill>
                <a:latin typeface="Tw Cen MT" panose="020B0602020104020603" pitchFamily="34" charset="0"/>
              </a:rPr>
              <a:t>to make a particular order under this Division; </a:t>
            </a:r>
          </a:p>
          <a:p>
            <a:pPr algn="l"/>
            <a:r>
              <a:rPr lang="en-US" sz="2000" dirty="0" smtClean="0">
                <a:solidFill>
                  <a:schemeClr val="tx1"/>
                </a:solidFill>
                <a:latin typeface="Tw Cen MT" panose="020B0602020104020603" pitchFamily="34" charset="0"/>
              </a:rPr>
              <a:t>	the </a:t>
            </a:r>
            <a:r>
              <a:rPr lang="en-US" sz="2000" dirty="0">
                <a:solidFill>
                  <a:schemeClr val="tx1"/>
                </a:solidFill>
                <a:latin typeface="Tw Cen MT" panose="020B0602020104020603" pitchFamily="34" charset="0"/>
              </a:rPr>
              <a:t>court may make the order. </a:t>
            </a:r>
            <a:endParaRPr lang="en-AU" sz="20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697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1507067" y="355601"/>
            <a:ext cx="7766936" cy="812800"/>
          </a:xfrm>
        </p:spPr>
        <p:txBody>
          <a:bodyPr/>
          <a:lstStyle/>
          <a:p>
            <a:pPr algn="ctr"/>
            <a:r>
              <a:rPr lang="en-AU" sz="3600" dirty="0" smtClean="0"/>
              <a:t>Additional powers to make departure orders </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1507066" y="1168401"/>
            <a:ext cx="8240437" cy="5104383"/>
          </a:xfrm>
        </p:spPr>
        <p:txBody>
          <a:bodyPr>
            <a:normAutofit fontScale="92500" lnSpcReduction="20000"/>
          </a:bodyPr>
          <a:lstStyle/>
          <a:p>
            <a:pPr algn="l"/>
            <a:r>
              <a:rPr lang="en-US" sz="2000" dirty="0">
                <a:solidFill>
                  <a:schemeClr val="tx1"/>
                </a:solidFill>
                <a:latin typeface="Tw Cen MT" panose="020B0602020104020603" pitchFamily="34" charset="0"/>
              </a:rPr>
              <a:t>S</a:t>
            </a:r>
            <a:r>
              <a:rPr lang="en-US" sz="2000" dirty="0" smtClean="0">
                <a:solidFill>
                  <a:schemeClr val="tx1"/>
                </a:solidFill>
                <a:latin typeface="Tw Cen MT" panose="020B0602020104020603" pitchFamily="34" charset="0"/>
              </a:rPr>
              <a:t>ections </a:t>
            </a:r>
            <a:r>
              <a:rPr lang="en-US" sz="2000" dirty="0">
                <a:solidFill>
                  <a:schemeClr val="tx1"/>
                </a:solidFill>
                <a:latin typeface="Tw Cen MT" panose="020B0602020104020603" pitchFamily="34" charset="0"/>
              </a:rPr>
              <a:t>136(4) &amp; 136(5) </a:t>
            </a:r>
            <a:endParaRPr lang="en-US" sz="2000" dirty="0" smtClean="0">
              <a:solidFill>
                <a:schemeClr val="tx1"/>
              </a:solidFill>
              <a:latin typeface="Tw Cen MT" panose="020B0602020104020603" pitchFamily="34" charset="0"/>
            </a:endParaRPr>
          </a:p>
          <a:p>
            <a:pPr algn="l"/>
            <a:r>
              <a:rPr lang="en-US" sz="2000" dirty="0" smtClean="0">
                <a:solidFill>
                  <a:schemeClr val="tx1"/>
                </a:solidFill>
                <a:latin typeface="Tw Cen MT" panose="020B0602020104020603" pitchFamily="34" charset="0"/>
              </a:rPr>
              <a:t>(</a:t>
            </a:r>
            <a:r>
              <a:rPr lang="en-US" sz="2000" dirty="0">
                <a:solidFill>
                  <a:schemeClr val="tx1"/>
                </a:solidFill>
                <a:latin typeface="Tw Cen MT" panose="020B0602020104020603" pitchFamily="34" charset="0"/>
              </a:rPr>
              <a:t>4) If: </a:t>
            </a:r>
            <a:endParaRPr lang="en-US" sz="2000" dirty="0" smtClean="0">
              <a:solidFill>
                <a:schemeClr val="tx1"/>
              </a:solidFill>
              <a:latin typeface="Tw Cen MT" panose="020B0602020104020603" pitchFamily="34" charset="0"/>
            </a:endParaRPr>
          </a:p>
          <a:p>
            <a:pPr algn="l"/>
            <a:r>
              <a:rPr lang="en-US" sz="2000" dirty="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a:t>
            </a:r>
            <a:r>
              <a:rPr lang="en-US" sz="2000" dirty="0">
                <a:solidFill>
                  <a:schemeClr val="tx1"/>
                </a:solidFill>
                <a:latin typeface="Tw Cen MT" panose="020B0602020104020603" pitchFamily="34" charset="0"/>
              </a:rPr>
              <a:t>a) </a:t>
            </a:r>
            <a:r>
              <a:rPr lang="en-US" sz="2000" dirty="0" smtClean="0">
                <a:solidFill>
                  <a:schemeClr val="tx1"/>
                </a:solidFill>
                <a:latin typeface="Tw Cen MT" panose="020B0602020104020603" pitchFamily="34" charset="0"/>
              </a:rPr>
              <a:t>	the </a:t>
            </a:r>
            <a:r>
              <a:rPr lang="en-US" sz="2000" dirty="0">
                <a:solidFill>
                  <a:schemeClr val="tx1"/>
                </a:solidFill>
                <a:latin typeface="Tw Cen MT" panose="020B0602020104020603" pitchFamily="34" charset="0"/>
              </a:rPr>
              <a:t>court sets aside a child support agreement under this section; and </a:t>
            </a:r>
            <a:endParaRPr lang="en-US" sz="2000" dirty="0" smtClean="0">
              <a:solidFill>
                <a:schemeClr val="tx1"/>
              </a:solidFill>
              <a:latin typeface="Tw Cen MT" panose="020B0602020104020603" pitchFamily="34" charset="0"/>
            </a:endParaRPr>
          </a:p>
          <a:p>
            <a:pPr algn="l"/>
            <a:r>
              <a:rPr lang="en-US" sz="2000" dirty="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a:t>
            </a:r>
            <a:r>
              <a:rPr lang="en-US" sz="2000" dirty="0">
                <a:solidFill>
                  <a:schemeClr val="tx1"/>
                </a:solidFill>
                <a:latin typeface="Tw Cen MT" panose="020B0602020104020603" pitchFamily="34" charset="0"/>
              </a:rPr>
              <a:t>b) </a:t>
            </a:r>
            <a:r>
              <a:rPr lang="en-US" sz="2000" dirty="0" smtClean="0">
                <a:solidFill>
                  <a:schemeClr val="tx1"/>
                </a:solidFill>
                <a:latin typeface="Tw Cen MT" panose="020B0602020104020603" pitchFamily="34" charset="0"/>
              </a:rPr>
              <a:t>	the </a:t>
            </a:r>
            <a:r>
              <a:rPr lang="en-US" sz="2000" dirty="0">
                <a:solidFill>
                  <a:schemeClr val="tx1"/>
                </a:solidFill>
                <a:latin typeface="Tw Cen MT" panose="020B0602020104020603" pitchFamily="34" charset="0"/>
              </a:rPr>
              <a:t>court </a:t>
            </a:r>
            <a:r>
              <a:rPr lang="en-US" sz="2000" b="1" dirty="0">
                <a:solidFill>
                  <a:schemeClr val="tx1"/>
                </a:solidFill>
                <a:latin typeface="Tw Cen MT" panose="020B0602020104020603" pitchFamily="34" charset="0"/>
              </a:rPr>
              <a:t>is satisfied </a:t>
            </a:r>
            <a:r>
              <a:rPr lang="en-US" sz="2000" dirty="0">
                <a:solidFill>
                  <a:schemeClr val="tx1"/>
                </a:solidFill>
                <a:latin typeface="Tw Cen MT" panose="020B0602020104020603" pitchFamily="34" charset="0"/>
              </a:rPr>
              <a:t>as mentioned in paragraph 117(1)(b) (departure </a:t>
            </a:r>
            <a:r>
              <a:rPr lang="en-US" sz="2000" dirty="0" smtClean="0">
                <a:solidFill>
                  <a:schemeClr val="tx1"/>
                </a:solidFill>
                <a:latin typeface="Tw Cen MT" panose="020B0602020104020603" pitchFamily="34" charset="0"/>
              </a:rPr>
              <a:t>			orders</a:t>
            </a:r>
            <a:r>
              <a:rPr lang="en-US" sz="2000" dirty="0">
                <a:solidFill>
                  <a:schemeClr val="tx1"/>
                </a:solidFill>
                <a:latin typeface="Tw Cen MT" panose="020B0602020104020603" pitchFamily="34" charset="0"/>
              </a:rPr>
              <a:t>); </a:t>
            </a:r>
            <a:endParaRPr lang="en-US" sz="2000" dirty="0" smtClean="0">
              <a:solidFill>
                <a:schemeClr val="tx1"/>
              </a:solidFill>
              <a:latin typeface="Tw Cen MT" panose="020B0602020104020603" pitchFamily="34" charset="0"/>
            </a:endParaRPr>
          </a:p>
          <a:p>
            <a:pPr algn="l"/>
            <a:r>
              <a:rPr lang="en-US" sz="2000" dirty="0" smtClean="0">
                <a:solidFill>
                  <a:schemeClr val="tx1"/>
                </a:solidFill>
                <a:latin typeface="Tw Cen MT" panose="020B0602020104020603" pitchFamily="34" charset="0"/>
              </a:rPr>
              <a:t>the </a:t>
            </a:r>
            <a:r>
              <a:rPr lang="en-US" sz="2000" dirty="0">
                <a:solidFill>
                  <a:schemeClr val="tx1"/>
                </a:solidFill>
                <a:latin typeface="Tw Cen MT" panose="020B0602020104020603" pitchFamily="34" charset="0"/>
              </a:rPr>
              <a:t>court may </a:t>
            </a:r>
            <a:r>
              <a:rPr lang="en-US" sz="2000" b="1" dirty="0">
                <a:solidFill>
                  <a:schemeClr val="tx1"/>
                </a:solidFill>
                <a:latin typeface="Tw Cen MT" panose="020B0602020104020603" pitchFamily="34" charset="0"/>
              </a:rPr>
              <a:t>make an order under Division 4 of Part 7 without an application having been made under section 116</a:t>
            </a:r>
            <a:r>
              <a:rPr lang="en-US" sz="2000" dirty="0">
                <a:solidFill>
                  <a:schemeClr val="tx1"/>
                </a:solidFill>
                <a:latin typeface="Tw Cen MT" panose="020B0602020104020603" pitchFamily="34" charset="0"/>
              </a:rPr>
              <a:t>. </a:t>
            </a:r>
            <a:endParaRPr lang="en-US" sz="2000" dirty="0" smtClean="0">
              <a:solidFill>
                <a:schemeClr val="tx1"/>
              </a:solidFill>
              <a:latin typeface="Tw Cen MT" panose="020B0602020104020603" pitchFamily="34" charset="0"/>
            </a:endParaRPr>
          </a:p>
          <a:p>
            <a:pPr algn="l"/>
            <a:r>
              <a:rPr lang="en-US" sz="2000" dirty="0" smtClean="0">
                <a:solidFill>
                  <a:schemeClr val="tx1"/>
                </a:solidFill>
                <a:latin typeface="Tw Cen MT" panose="020B0602020104020603" pitchFamily="34" charset="0"/>
              </a:rPr>
              <a:t>(</a:t>
            </a:r>
            <a:r>
              <a:rPr lang="en-US" sz="2000" dirty="0">
                <a:solidFill>
                  <a:schemeClr val="tx1"/>
                </a:solidFill>
                <a:latin typeface="Tw Cen MT" panose="020B0602020104020603" pitchFamily="34" charset="0"/>
              </a:rPr>
              <a:t>5) If: </a:t>
            </a:r>
            <a:endParaRPr lang="en-US" sz="2000" dirty="0" smtClean="0">
              <a:solidFill>
                <a:schemeClr val="tx1"/>
              </a:solidFill>
              <a:latin typeface="Tw Cen MT" panose="020B0602020104020603" pitchFamily="34" charset="0"/>
            </a:endParaRPr>
          </a:p>
          <a:p>
            <a:pPr algn="l"/>
            <a:r>
              <a:rPr lang="en-US" sz="2000" dirty="0" smtClean="0">
                <a:solidFill>
                  <a:schemeClr val="tx1"/>
                </a:solidFill>
                <a:latin typeface="Tw Cen MT" panose="020B0602020104020603" pitchFamily="34" charset="0"/>
              </a:rPr>
              <a:t>	(a)	the </a:t>
            </a:r>
            <a:r>
              <a:rPr lang="en-US" sz="2000" dirty="0">
                <a:solidFill>
                  <a:schemeClr val="tx1"/>
                </a:solidFill>
                <a:latin typeface="Tw Cen MT" panose="020B0602020104020603" pitchFamily="34" charset="0"/>
              </a:rPr>
              <a:t>court sets aside a child support agreement under this section; and </a:t>
            </a:r>
            <a:endParaRPr lang="en-US" sz="2000" dirty="0" smtClean="0">
              <a:solidFill>
                <a:schemeClr val="tx1"/>
              </a:solidFill>
              <a:latin typeface="Tw Cen MT" panose="020B0602020104020603" pitchFamily="34" charset="0"/>
            </a:endParaRPr>
          </a:p>
          <a:p>
            <a:pPr algn="l"/>
            <a:r>
              <a:rPr lang="en-US" sz="2000" dirty="0" smtClean="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b) </a:t>
            </a:r>
            <a:r>
              <a:rPr lang="en-US" sz="2000" dirty="0" smtClean="0">
                <a:solidFill>
                  <a:schemeClr val="tx1"/>
                </a:solidFill>
                <a:latin typeface="Tw Cen MT" panose="020B0602020104020603" pitchFamily="34" charset="0"/>
              </a:rPr>
              <a:t>	the </a:t>
            </a:r>
            <a:r>
              <a:rPr lang="en-US" sz="2000" dirty="0">
                <a:solidFill>
                  <a:schemeClr val="tx1"/>
                </a:solidFill>
                <a:latin typeface="Tw Cen MT" panose="020B0602020104020603" pitchFamily="34" charset="0"/>
              </a:rPr>
              <a:t>court </a:t>
            </a:r>
            <a:r>
              <a:rPr lang="en-US" sz="2000" b="1" dirty="0">
                <a:solidFill>
                  <a:schemeClr val="tx1"/>
                </a:solidFill>
                <a:latin typeface="Tw Cen MT" panose="020B0602020104020603" pitchFamily="34" charset="0"/>
              </a:rPr>
              <a:t>is not satisfied </a:t>
            </a:r>
            <a:r>
              <a:rPr lang="en-US" sz="2000" dirty="0">
                <a:solidFill>
                  <a:schemeClr val="tx1"/>
                </a:solidFill>
                <a:latin typeface="Tw Cen MT" panose="020B0602020104020603" pitchFamily="34" charset="0"/>
              </a:rPr>
              <a:t>as mentioned in paragraph 117(1)(b) </a:t>
            </a:r>
            <a:r>
              <a:rPr lang="en-US" sz="2000" dirty="0" smtClean="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departure orders); and </a:t>
            </a:r>
            <a:endParaRPr lang="en-US" sz="2000" dirty="0" smtClean="0">
              <a:solidFill>
                <a:schemeClr val="tx1"/>
              </a:solidFill>
              <a:latin typeface="Tw Cen MT" panose="020B0602020104020603" pitchFamily="34" charset="0"/>
            </a:endParaRPr>
          </a:p>
          <a:p>
            <a:pPr algn="l"/>
            <a:r>
              <a:rPr lang="en-US" sz="2000" dirty="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a:t>
            </a:r>
            <a:r>
              <a:rPr lang="en-US" sz="2000" dirty="0">
                <a:solidFill>
                  <a:schemeClr val="tx1"/>
                </a:solidFill>
                <a:latin typeface="Tw Cen MT" panose="020B0602020104020603" pitchFamily="34" charset="0"/>
              </a:rPr>
              <a:t>c) </a:t>
            </a:r>
            <a:r>
              <a:rPr lang="en-US" sz="2000" dirty="0" smtClean="0">
                <a:solidFill>
                  <a:schemeClr val="tx1"/>
                </a:solidFill>
                <a:latin typeface="Tw Cen MT" panose="020B0602020104020603" pitchFamily="34" charset="0"/>
              </a:rPr>
              <a:t>	the </a:t>
            </a:r>
            <a:r>
              <a:rPr lang="en-US" sz="2000" dirty="0">
                <a:solidFill>
                  <a:schemeClr val="tx1"/>
                </a:solidFill>
                <a:latin typeface="Tw Cen MT" panose="020B0602020104020603" pitchFamily="34" charset="0"/>
              </a:rPr>
              <a:t>payee has received or will receive benefits pursuant to the </a:t>
            </a:r>
            <a:r>
              <a:rPr lang="en-US" sz="2000" dirty="0" smtClean="0">
                <a:solidFill>
                  <a:schemeClr val="tx1"/>
                </a:solidFill>
                <a:latin typeface="Tw Cen MT" panose="020B0602020104020603" pitchFamily="34" charset="0"/>
              </a:rPr>
              <a:t>				agreement</a:t>
            </a:r>
            <a:r>
              <a:rPr lang="en-US" sz="2000" dirty="0">
                <a:solidFill>
                  <a:schemeClr val="tx1"/>
                </a:solidFill>
                <a:latin typeface="Tw Cen MT" panose="020B0602020104020603" pitchFamily="34" charset="0"/>
              </a:rPr>
              <a:t>; </a:t>
            </a:r>
            <a:endParaRPr lang="en-US" sz="2000" dirty="0" smtClean="0">
              <a:solidFill>
                <a:schemeClr val="tx1"/>
              </a:solidFill>
              <a:latin typeface="Tw Cen MT" panose="020B0602020104020603" pitchFamily="34" charset="0"/>
            </a:endParaRPr>
          </a:p>
          <a:p>
            <a:pPr algn="l"/>
            <a:r>
              <a:rPr lang="en-US" sz="2000" dirty="0" smtClean="0">
                <a:solidFill>
                  <a:schemeClr val="tx1"/>
                </a:solidFill>
                <a:latin typeface="Tw Cen MT" panose="020B0602020104020603" pitchFamily="34" charset="0"/>
              </a:rPr>
              <a:t>the </a:t>
            </a:r>
            <a:r>
              <a:rPr lang="en-US" sz="2000" dirty="0">
                <a:solidFill>
                  <a:schemeClr val="tx1"/>
                </a:solidFill>
                <a:latin typeface="Tw Cen MT" panose="020B0602020104020603" pitchFamily="34" charset="0"/>
              </a:rPr>
              <a:t>court may still </a:t>
            </a:r>
            <a:r>
              <a:rPr lang="en-US" sz="2000" b="1" dirty="0">
                <a:solidFill>
                  <a:schemeClr val="tx1"/>
                </a:solidFill>
                <a:latin typeface="Tw Cen MT" panose="020B0602020104020603" pitchFamily="34" charset="0"/>
              </a:rPr>
              <a:t>make an order that departs from the administrative assessment where it is just and equitable to do so</a:t>
            </a:r>
            <a:r>
              <a:rPr lang="en-US" sz="2000" dirty="0">
                <a:solidFill>
                  <a:schemeClr val="tx1"/>
                </a:solidFill>
                <a:latin typeface="Tw Cen MT" panose="020B0602020104020603" pitchFamily="34" charset="0"/>
              </a:rPr>
              <a:t>, having regard to the benefits that the payee has already received pursuant to the agreement. </a:t>
            </a:r>
            <a:endParaRPr lang="en-AU" sz="20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560028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841248" y="0"/>
            <a:ext cx="8814816" cy="1188720"/>
          </a:xfrm>
        </p:spPr>
        <p:txBody>
          <a:bodyPr/>
          <a:lstStyle/>
          <a:p>
            <a:pPr algn="ctr"/>
            <a:r>
              <a:rPr lang="en-AU" sz="3600" dirty="0" smtClean="0"/>
              <a:t>Who might apply to Court for departure order </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676656" y="749808"/>
            <a:ext cx="9253728" cy="6272784"/>
          </a:xfrm>
        </p:spPr>
        <p:txBody>
          <a:bodyPr>
            <a:normAutofit/>
          </a:bodyPr>
          <a:lstStyle/>
          <a:p>
            <a:endParaRPr lang="en-AU" sz="2000" dirty="0"/>
          </a:p>
          <a:p>
            <a:pPr marL="342900" indent="-342900" algn="l">
              <a:buFont typeface="Arial" panose="020B0604020202020204" pitchFamily="34" charset="0"/>
              <a:buChar char="•"/>
            </a:pPr>
            <a:r>
              <a:rPr lang="en-US" sz="2000" dirty="0" smtClean="0">
                <a:solidFill>
                  <a:schemeClr val="tx1"/>
                </a:solidFill>
                <a:latin typeface="Tw Cen MT" panose="020B0602020104020603" pitchFamily="34" charset="0"/>
              </a:rPr>
              <a:t>Parents </a:t>
            </a:r>
            <a:r>
              <a:rPr lang="en-US" sz="2000" dirty="0">
                <a:solidFill>
                  <a:schemeClr val="tx1"/>
                </a:solidFill>
                <a:latin typeface="Tw Cen MT" panose="020B0602020104020603" pitchFamily="34" charset="0"/>
              </a:rPr>
              <a:t>are involved in objections/review process with the Child Support Agency and/or appeals to the SSAT every time a new assessment issues and they want orders with longer term ramifications, may have been ongoing difficulties encountered in terms of disclosure and substantial costs incurred </a:t>
            </a:r>
          </a:p>
          <a:p>
            <a:pPr marL="342900" indent="-342900" algn="l">
              <a:buFont typeface="Arial" panose="020B0604020202020204" pitchFamily="34" charset="0"/>
              <a:buChar char="•"/>
            </a:pPr>
            <a:r>
              <a:rPr lang="en-US" sz="2000" dirty="0" smtClean="0">
                <a:solidFill>
                  <a:schemeClr val="tx1"/>
                </a:solidFill>
                <a:latin typeface="Tw Cen MT" panose="020B0602020104020603" pitchFamily="34" charset="0"/>
              </a:rPr>
              <a:t>a </a:t>
            </a:r>
            <a:r>
              <a:rPr lang="en-US" sz="2000" dirty="0">
                <a:solidFill>
                  <a:schemeClr val="tx1"/>
                </a:solidFill>
                <a:latin typeface="Tw Cen MT" panose="020B0602020104020603" pitchFamily="34" charset="0"/>
              </a:rPr>
              <a:t>parent may be applying for parenting, property and/or spousal maintenance orders (or responding to </a:t>
            </a:r>
            <a:r>
              <a:rPr lang="en-US" sz="2000" dirty="0" smtClean="0">
                <a:solidFill>
                  <a:schemeClr val="tx1"/>
                </a:solidFill>
                <a:latin typeface="Tw Cen MT" panose="020B0602020104020603" pitchFamily="34" charset="0"/>
              </a:rPr>
              <a:t>same) which </a:t>
            </a:r>
            <a:r>
              <a:rPr lang="en-US" sz="2000" dirty="0">
                <a:solidFill>
                  <a:schemeClr val="tx1"/>
                </a:solidFill>
                <a:latin typeface="Tw Cen MT" panose="020B0602020104020603" pitchFamily="34" charset="0"/>
              </a:rPr>
              <a:t>would require them to make certain payments and that parent may be agreeable to meeting particular costs provided their obligation under the child support assessment is reduced </a:t>
            </a:r>
            <a:endParaRPr lang="en-US" sz="2000" dirty="0" smtClean="0">
              <a:solidFill>
                <a:schemeClr val="tx1"/>
              </a:solidFill>
              <a:latin typeface="Tw Cen MT" panose="020B0602020104020603" pitchFamily="34" charset="0"/>
            </a:endParaRPr>
          </a:p>
          <a:p>
            <a:pPr marL="342900" indent="-342900" algn="l">
              <a:buFont typeface="Arial" panose="020B0604020202020204" pitchFamily="34" charset="0"/>
              <a:buChar char="•"/>
            </a:pPr>
            <a:r>
              <a:rPr lang="en-US" sz="2000" dirty="0">
                <a:solidFill>
                  <a:schemeClr val="tx1"/>
                </a:solidFill>
                <a:latin typeface="Tw Cen MT" panose="020B0602020104020603" pitchFamily="34" charset="0"/>
              </a:rPr>
              <a:t>C</a:t>
            </a:r>
            <a:r>
              <a:rPr lang="en-US" sz="2000" dirty="0" smtClean="0">
                <a:solidFill>
                  <a:schemeClr val="tx1"/>
                </a:solidFill>
                <a:latin typeface="Tw Cen MT" panose="020B0602020104020603" pitchFamily="34" charset="0"/>
              </a:rPr>
              <a:t>ircumstances </a:t>
            </a:r>
            <a:r>
              <a:rPr lang="en-US" sz="2000" dirty="0">
                <a:solidFill>
                  <a:schemeClr val="tx1"/>
                </a:solidFill>
                <a:latin typeface="Tw Cen MT" panose="020B0602020104020603" pitchFamily="34" charset="0"/>
              </a:rPr>
              <a:t>where the combined child support income of the parents </a:t>
            </a:r>
            <a:r>
              <a:rPr lang="en-US" sz="2000" dirty="0" smtClean="0">
                <a:solidFill>
                  <a:schemeClr val="tx1"/>
                </a:solidFill>
                <a:latin typeface="Tw Cen MT" panose="020B0602020104020603" pitchFamily="34" charset="0"/>
              </a:rPr>
              <a:t>is very high </a:t>
            </a:r>
          </a:p>
          <a:p>
            <a:pPr marL="342900" indent="-342900" algn="l">
              <a:buFont typeface="Arial" panose="020B0604020202020204" pitchFamily="34" charset="0"/>
              <a:buChar char="•"/>
            </a:pPr>
            <a:r>
              <a:rPr lang="en-US" sz="2000" dirty="0" smtClean="0">
                <a:solidFill>
                  <a:schemeClr val="tx1"/>
                </a:solidFill>
                <a:latin typeface="Tw Cen MT" panose="020B0602020104020603" pitchFamily="34" charset="0"/>
              </a:rPr>
              <a:t>Circumstances </a:t>
            </a:r>
            <a:r>
              <a:rPr lang="en-US" sz="2000" dirty="0">
                <a:solidFill>
                  <a:schemeClr val="tx1"/>
                </a:solidFill>
                <a:latin typeface="Tw Cen MT" panose="020B0602020104020603" pitchFamily="34" charset="0"/>
              </a:rPr>
              <a:t>where one parent is unemployed or underemployed, but there is an argument regarding earning capacity </a:t>
            </a:r>
            <a:endParaRPr lang="en-US" sz="2000" dirty="0" smtClean="0">
              <a:solidFill>
                <a:schemeClr val="tx1"/>
              </a:solidFill>
              <a:latin typeface="Tw Cen MT" panose="020B0602020104020603" pitchFamily="34" charset="0"/>
            </a:endParaRPr>
          </a:p>
          <a:p>
            <a:pPr marL="342900" indent="-342900" algn="l">
              <a:buFont typeface="Arial" panose="020B0604020202020204" pitchFamily="34" charset="0"/>
              <a:buChar char="•"/>
            </a:pPr>
            <a:r>
              <a:rPr lang="en-US" sz="2000" dirty="0">
                <a:solidFill>
                  <a:schemeClr val="tx1"/>
                </a:solidFill>
                <a:latin typeface="Tw Cen MT" panose="020B0602020104020603" pitchFamily="34" charset="0"/>
              </a:rPr>
              <a:t>A</a:t>
            </a:r>
            <a:r>
              <a:rPr lang="en-US" sz="2000" dirty="0" smtClean="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parent may wish to seek orders either as part of an application to set aside a binding child support agreement, or in response to such an application </a:t>
            </a:r>
          </a:p>
          <a:p>
            <a:pPr marL="285750" indent="-285750" algn="l">
              <a:buFont typeface="Arial" panose="020B0604020202020204" pitchFamily="34" charset="0"/>
              <a:buChar char="•"/>
            </a:pPr>
            <a:endParaRPr lang="en-AU" sz="3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821876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841248" y="0"/>
            <a:ext cx="8814816" cy="1188720"/>
          </a:xfrm>
        </p:spPr>
        <p:txBody>
          <a:bodyPr/>
          <a:lstStyle/>
          <a:p>
            <a:pPr algn="ctr"/>
            <a:r>
              <a:rPr lang="en-AU" sz="3600" dirty="0" smtClean="0"/>
              <a:t>Consider objects of the Act </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676656" y="749808"/>
            <a:ext cx="9253728" cy="6272784"/>
          </a:xfrm>
        </p:spPr>
        <p:txBody>
          <a:bodyPr>
            <a:normAutofit/>
          </a:bodyPr>
          <a:lstStyle/>
          <a:p>
            <a:endParaRPr lang="en-AU" sz="2000" dirty="0"/>
          </a:p>
          <a:p>
            <a:endParaRPr lang="en-AU" dirty="0"/>
          </a:p>
          <a:p>
            <a:pPr algn="l"/>
            <a:r>
              <a:rPr lang="en-US" sz="2200" dirty="0">
                <a:solidFill>
                  <a:schemeClr val="tx1"/>
                </a:solidFill>
                <a:latin typeface="Tw Cen MT" panose="020B0602020104020603" pitchFamily="34" charset="0"/>
              </a:rPr>
              <a:t>Principal object of the Act at section 4(1): </a:t>
            </a:r>
            <a:r>
              <a:rPr lang="en-US" sz="2200" b="1" dirty="0">
                <a:solidFill>
                  <a:schemeClr val="tx1"/>
                </a:solidFill>
                <a:latin typeface="Tw Cen MT" panose="020B0602020104020603" pitchFamily="34" charset="0"/>
              </a:rPr>
              <a:t>that children receive a proper level of financial support from their parents </a:t>
            </a:r>
            <a:endParaRPr lang="en-US" sz="2200" dirty="0">
              <a:solidFill>
                <a:schemeClr val="tx1"/>
              </a:solidFill>
              <a:latin typeface="Tw Cen MT" panose="020B0602020104020603" pitchFamily="34" charset="0"/>
            </a:endParaRPr>
          </a:p>
          <a:p>
            <a:pPr algn="l"/>
            <a:r>
              <a:rPr lang="en-US" sz="2200" dirty="0">
                <a:solidFill>
                  <a:schemeClr val="tx1"/>
                </a:solidFill>
                <a:latin typeface="Tw Cen MT" panose="020B0602020104020603" pitchFamily="34" charset="0"/>
              </a:rPr>
              <a:t>See also the five further particular objects of the Act at section 4(2) </a:t>
            </a:r>
          </a:p>
          <a:p>
            <a:pPr algn="l"/>
            <a:r>
              <a:rPr lang="en-US" sz="2200" dirty="0">
                <a:solidFill>
                  <a:schemeClr val="tx1"/>
                </a:solidFill>
                <a:latin typeface="Tw Cen MT" panose="020B0602020104020603" pitchFamily="34" charset="0"/>
              </a:rPr>
              <a:t>Also note the two additional particular objects at section 114 applicable to Part 7, Division 4 </a:t>
            </a:r>
          </a:p>
          <a:p>
            <a:pPr marL="342900" indent="-342900" algn="l">
              <a:buFont typeface="Arial" panose="020B0604020202020204" pitchFamily="34" charset="0"/>
              <a:buChar char="•"/>
            </a:pPr>
            <a:r>
              <a:rPr lang="en-US" sz="2200" dirty="0" smtClean="0">
                <a:solidFill>
                  <a:schemeClr val="tx1"/>
                </a:solidFill>
                <a:latin typeface="Tw Cen MT" panose="020B0602020104020603" pitchFamily="34" charset="0"/>
              </a:rPr>
              <a:t>that </a:t>
            </a:r>
            <a:r>
              <a:rPr lang="en-US" sz="2200" dirty="0">
                <a:solidFill>
                  <a:schemeClr val="tx1"/>
                </a:solidFill>
                <a:latin typeface="Tw Cen MT" panose="020B0602020104020603" pitchFamily="34" charset="0"/>
              </a:rPr>
              <a:t>children have their proper needs met from reasonable and adequate shares in the income, earning capacity, property and financial resources of both of their parents </a:t>
            </a:r>
          </a:p>
          <a:p>
            <a:pPr marL="342900" indent="-342900" algn="l">
              <a:buFont typeface="Arial" panose="020B0604020202020204" pitchFamily="34" charset="0"/>
              <a:buChar char="•"/>
            </a:pPr>
            <a:r>
              <a:rPr lang="en-US" sz="2200" dirty="0" smtClean="0">
                <a:solidFill>
                  <a:schemeClr val="tx1"/>
                </a:solidFill>
                <a:latin typeface="Tw Cen MT" panose="020B0602020104020603" pitchFamily="34" charset="0"/>
              </a:rPr>
              <a:t>that </a:t>
            </a:r>
            <a:r>
              <a:rPr lang="en-US" sz="2200" dirty="0">
                <a:solidFill>
                  <a:schemeClr val="tx1"/>
                </a:solidFill>
                <a:latin typeface="Tw Cen MT" panose="020B0602020104020603" pitchFamily="34" charset="0"/>
              </a:rPr>
              <a:t>parents share equitably in the support of their children </a:t>
            </a:r>
          </a:p>
          <a:p>
            <a:pPr marL="342900" indent="-342900" algn="l">
              <a:buFont typeface="Arial" panose="020B0604020202020204" pitchFamily="34" charset="0"/>
              <a:buChar char="•"/>
            </a:pPr>
            <a:endParaRPr lang="en-AU" sz="3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4285108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1507067" y="128016"/>
            <a:ext cx="7766936" cy="1280159"/>
          </a:xfrm>
        </p:spPr>
        <p:txBody>
          <a:bodyPr/>
          <a:lstStyle/>
          <a:p>
            <a:pPr algn="ctr"/>
            <a:r>
              <a:rPr lang="en-AU" sz="3600" dirty="0" smtClean="0"/>
              <a:t>Family Law Practice Direction – child support </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603504" y="1591056"/>
            <a:ext cx="9143999" cy="5080677"/>
          </a:xfrm>
        </p:spPr>
        <p:txBody>
          <a:bodyPr>
            <a:normAutofit fontScale="92500"/>
          </a:bodyPr>
          <a:lstStyle/>
          <a:p>
            <a:pPr algn="l"/>
            <a:r>
              <a:rPr lang="en-US" sz="2800" dirty="0">
                <a:solidFill>
                  <a:schemeClr val="tx1"/>
                </a:solidFill>
                <a:latin typeface="Tw Cen MT" panose="020B0602020104020603" pitchFamily="34" charset="0"/>
              </a:rPr>
              <a:t>2. Before a proceeding starts</a:t>
            </a:r>
          </a:p>
          <a:p>
            <a:pPr algn="l"/>
            <a:r>
              <a:rPr lang="en-US" sz="2800" dirty="0">
                <a:solidFill>
                  <a:schemeClr val="tx1"/>
                </a:solidFill>
                <a:latin typeface="Tw Cen MT" panose="020B0602020104020603" pitchFamily="34" charset="0"/>
              </a:rPr>
              <a:t>2.1 Disputes about child support should primarily be dealt with by way of administrative determination rather than the more complex and costly process that tends to occur in the court system because of the adversarial nature of proceedings.</a:t>
            </a:r>
          </a:p>
          <a:p>
            <a:pPr algn="l"/>
            <a:r>
              <a:rPr lang="en-US" sz="2800" dirty="0">
                <a:solidFill>
                  <a:schemeClr val="tx1"/>
                </a:solidFill>
                <a:latin typeface="Tw Cen MT" panose="020B0602020104020603" pitchFamily="34" charset="0"/>
              </a:rPr>
              <a:t>2.2 With respect to child support proceedings and child support appeals, parties are exempt from complying with the pre-action procedures in Schedule 1 of the Family Law Rules under rule 4.01(2)(c). However, parties should take genuine steps to resolve the dispute before an application is made or an appeal is commenced.</a:t>
            </a:r>
          </a:p>
          <a:p>
            <a:pPr lvl="0" algn="l"/>
            <a:r>
              <a:rPr lang="en-AU" sz="2800" dirty="0">
                <a:solidFill>
                  <a:schemeClr val="tx1"/>
                </a:solidFill>
                <a:latin typeface="Tw Cen MT" panose="020B0602020104020603" pitchFamily="34" charset="0"/>
              </a:rPr>
              <a:t> </a:t>
            </a:r>
          </a:p>
          <a:p>
            <a:pPr algn="l"/>
            <a:endParaRPr lang="en-AU" sz="2000" dirty="0">
              <a:solidFill>
                <a:schemeClr val="accent1">
                  <a:lumMod val="75000"/>
                </a:schemeClr>
              </a:solidFill>
              <a:latin typeface="Tw Cen MT" panose="020B0602020104020603" pitchFamily="34" charset="0"/>
            </a:endParaRPr>
          </a:p>
        </p:txBody>
      </p:sp>
    </p:spTree>
    <p:extLst>
      <p:ext uri="{BB962C8B-B14F-4D97-AF65-F5344CB8AC3E}">
        <p14:creationId xmlns:p14="http://schemas.microsoft.com/office/powerpoint/2010/main" val="2458637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will be covered</a:t>
            </a:r>
            <a:endParaRPr lang="en-AU" dirty="0"/>
          </a:p>
        </p:txBody>
      </p:sp>
      <p:sp>
        <p:nvSpPr>
          <p:cNvPr id="3" name="Content Placeholder 2"/>
          <p:cNvSpPr>
            <a:spLocks noGrp="1"/>
          </p:cNvSpPr>
          <p:nvPr>
            <p:ph idx="1"/>
          </p:nvPr>
        </p:nvSpPr>
        <p:spPr/>
        <p:txBody>
          <a:bodyPr>
            <a:normAutofit lnSpcReduction="10000"/>
          </a:bodyPr>
          <a:lstStyle/>
          <a:p>
            <a:r>
              <a:rPr lang="en-AU" sz="3200" dirty="0" smtClean="0">
                <a:latin typeface="Tw Cen MT" panose="020B0602020104020603" pitchFamily="34" charset="0"/>
              </a:rPr>
              <a:t>Child support assessment and options through Services Australia</a:t>
            </a:r>
          </a:p>
          <a:p>
            <a:r>
              <a:rPr lang="en-AU" sz="3200" dirty="0" smtClean="0">
                <a:latin typeface="Tw Cen MT" panose="020B0602020104020603" pitchFamily="34" charset="0"/>
              </a:rPr>
              <a:t>Circumstances where an application can be made to the Court</a:t>
            </a:r>
          </a:p>
          <a:p>
            <a:r>
              <a:rPr lang="en-AU" sz="3200" dirty="0" smtClean="0">
                <a:latin typeface="Tw Cen MT" panose="020B0602020104020603" pitchFamily="34" charset="0"/>
              </a:rPr>
              <a:t>Departure orders (Services Australia and Court applications) </a:t>
            </a:r>
          </a:p>
          <a:p>
            <a:r>
              <a:rPr lang="en-AU" sz="3200" dirty="0" smtClean="0">
                <a:latin typeface="Tw Cen MT" panose="020B0602020104020603" pitchFamily="34" charset="0"/>
              </a:rPr>
              <a:t>Private Arrangements – Agreements</a:t>
            </a:r>
          </a:p>
          <a:p>
            <a:pPr marL="0" indent="0">
              <a:buNone/>
            </a:pPr>
            <a:endParaRPr lang="en-AU" dirty="0"/>
          </a:p>
        </p:txBody>
      </p:sp>
    </p:spTree>
    <p:extLst>
      <p:ext uri="{BB962C8B-B14F-4D97-AF65-F5344CB8AC3E}">
        <p14:creationId xmlns:p14="http://schemas.microsoft.com/office/powerpoint/2010/main" val="3563625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1507067" y="128017"/>
            <a:ext cx="7766936" cy="512064"/>
          </a:xfrm>
        </p:spPr>
        <p:txBody>
          <a:bodyPr/>
          <a:lstStyle/>
          <a:p>
            <a:pPr algn="ctr"/>
            <a:r>
              <a:rPr lang="en-AU" sz="3600" dirty="0" smtClean="0"/>
              <a:t>Court’s discretion</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603504" y="640080"/>
            <a:ext cx="10183766" cy="6330563"/>
          </a:xfrm>
        </p:spPr>
        <p:txBody>
          <a:bodyPr>
            <a:normAutofit fontScale="40000" lnSpcReduction="20000"/>
          </a:bodyPr>
          <a:lstStyle/>
          <a:p>
            <a:pPr lvl="0" algn="l"/>
            <a:r>
              <a:rPr lang="en-AU" sz="5000" dirty="0" smtClean="0">
                <a:solidFill>
                  <a:schemeClr val="tx1"/>
                </a:solidFill>
                <a:latin typeface="Tw Cen MT" panose="020B0602020104020603" pitchFamily="34" charset="0"/>
              </a:rPr>
              <a:t>If </a:t>
            </a:r>
            <a:r>
              <a:rPr lang="en-AU" sz="5000" dirty="0">
                <a:solidFill>
                  <a:schemeClr val="tx1"/>
                </a:solidFill>
                <a:latin typeface="Tw Cen MT" panose="020B0602020104020603" pitchFamily="34" charset="0"/>
              </a:rPr>
              <a:t>persuaded that the provisions of s 116(1)(b) are met, a Court exercising jurisdiction under the Assessment Act</a:t>
            </a:r>
            <a:r>
              <a:rPr lang="en-AU" sz="5000" b="1" dirty="0">
                <a:solidFill>
                  <a:schemeClr val="tx1"/>
                </a:solidFill>
                <a:latin typeface="Tw Cen MT" panose="020B0602020104020603" pitchFamily="34" charset="0"/>
              </a:rPr>
              <a:t> may </a:t>
            </a:r>
            <a:r>
              <a:rPr lang="en-AU" sz="5000" dirty="0">
                <a:solidFill>
                  <a:schemeClr val="tx1"/>
                </a:solidFill>
                <a:latin typeface="Tw Cen MT" panose="020B0602020104020603" pitchFamily="34" charset="0"/>
              </a:rPr>
              <a:t>permit the application to proceed. </a:t>
            </a:r>
          </a:p>
          <a:p>
            <a:pPr algn="l"/>
            <a:r>
              <a:rPr lang="en-AU" sz="5000" i="1" dirty="0" err="1" smtClean="0">
                <a:solidFill>
                  <a:schemeClr val="tx1"/>
                </a:solidFill>
                <a:latin typeface="Tw Cen MT" panose="020B0602020104020603" pitchFamily="34" charset="0"/>
              </a:rPr>
              <a:t>Babbit</a:t>
            </a:r>
            <a:r>
              <a:rPr lang="en-AU" sz="5000" i="1" dirty="0" smtClean="0">
                <a:solidFill>
                  <a:schemeClr val="tx1"/>
                </a:solidFill>
                <a:latin typeface="Tw Cen MT" panose="020B0602020104020603" pitchFamily="34" charset="0"/>
              </a:rPr>
              <a:t> </a:t>
            </a:r>
            <a:r>
              <a:rPr lang="en-AU" sz="5000" i="1" dirty="0">
                <a:solidFill>
                  <a:schemeClr val="tx1"/>
                </a:solidFill>
                <a:latin typeface="Tw Cen MT" panose="020B0602020104020603" pitchFamily="34" charset="0"/>
              </a:rPr>
              <a:t>&amp; </a:t>
            </a:r>
            <a:r>
              <a:rPr lang="en-AU" sz="5000" i="1" dirty="0" err="1">
                <a:solidFill>
                  <a:schemeClr val="tx1"/>
                </a:solidFill>
                <a:latin typeface="Tw Cen MT" panose="020B0602020104020603" pitchFamily="34" charset="0"/>
              </a:rPr>
              <a:t>Babbit</a:t>
            </a:r>
            <a:r>
              <a:rPr lang="en-AU" sz="5000" dirty="0">
                <a:solidFill>
                  <a:schemeClr val="tx1"/>
                </a:solidFill>
                <a:latin typeface="Tw Cen MT" panose="020B0602020104020603" pitchFamily="34" charset="0"/>
              </a:rPr>
              <a:t> [2011] </a:t>
            </a:r>
            <a:r>
              <a:rPr lang="en-AU" sz="5000" dirty="0" err="1">
                <a:solidFill>
                  <a:schemeClr val="tx1"/>
                </a:solidFill>
                <a:latin typeface="Tw Cen MT" panose="020B0602020104020603" pitchFamily="34" charset="0"/>
              </a:rPr>
              <a:t>FamCAFC</a:t>
            </a:r>
            <a:r>
              <a:rPr lang="en-AU" sz="5000" dirty="0">
                <a:solidFill>
                  <a:schemeClr val="tx1"/>
                </a:solidFill>
                <a:latin typeface="Tw Cen MT" panose="020B0602020104020603" pitchFamily="34" charset="0"/>
              </a:rPr>
              <a:t> 151at [134]; </a:t>
            </a:r>
            <a:r>
              <a:rPr lang="en-AU" sz="5000" i="1" dirty="0">
                <a:solidFill>
                  <a:schemeClr val="tx1"/>
                </a:solidFill>
                <a:latin typeface="Tw Cen MT" panose="020B0602020104020603" pitchFamily="34" charset="0"/>
              </a:rPr>
              <a:t>Saberton &amp; Saberton</a:t>
            </a:r>
            <a:r>
              <a:rPr lang="en-AU" sz="5000" dirty="0">
                <a:solidFill>
                  <a:schemeClr val="tx1"/>
                </a:solidFill>
                <a:latin typeface="Tw Cen MT" panose="020B0602020104020603" pitchFamily="34" charset="0"/>
              </a:rPr>
              <a:t> [2013] </a:t>
            </a:r>
            <a:r>
              <a:rPr lang="en-AU" sz="5000" dirty="0" err="1">
                <a:solidFill>
                  <a:schemeClr val="tx1"/>
                </a:solidFill>
                <a:latin typeface="Tw Cen MT" panose="020B0602020104020603" pitchFamily="34" charset="0"/>
              </a:rPr>
              <a:t>FamCAFC</a:t>
            </a:r>
            <a:r>
              <a:rPr lang="en-AU" sz="5000" dirty="0">
                <a:solidFill>
                  <a:schemeClr val="tx1"/>
                </a:solidFill>
                <a:latin typeface="Tw Cen MT" panose="020B0602020104020603" pitchFamily="34" charset="0"/>
              </a:rPr>
              <a:t> 89.</a:t>
            </a:r>
          </a:p>
          <a:p>
            <a:pPr lvl="0" algn="l"/>
            <a:r>
              <a:rPr lang="en-AU" sz="5000" dirty="0" err="1" smtClean="0">
                <a:solidFill>
                  <a:schemeClr val="tx1"/>
                </a:solidFill>
                <a:latin typeface="Tw Cen MT" panose="020B0602020104020603" pitchFamily="34" charset="0"/>
              </a:rPr>
              <a:t>Riethmuller</a:t>
            </a:r>
            <a:r>
              <a:rPr lang="en-AU" sz="5000" dirty="0" smtClean="0">
                <a:solidFill>
                  <a:schemeClr val="tx1"/>
                </a:solidFill>
                <a:latin typeface="Tw Cen MT" panose="020B0602020104020603" pitchFamily="34" charset="0"/>
              </a:rPr>
              <a:t> </a:t>
            </a:r>
            <a:r>
              <a:rPr lang="en-AU" sz="5000" dirty="0">
                <a:solidFill>
                  <a:schemeClr val="tx1"/>
                </a:solidFill>
                <a:latin typeface="Tw Cen MT" panose="020B0602020104020603" pitchFamily="34" charset="0"/>
              </a:rPr>
              <a:t>FM </a:t>
            </a:r>
            <a:r>
              <a:rPr lang="en-AU" sz="5000" dirty="0" smtClean="0">
                <a:solidFill>
                  <a:schemeClr val="tx1"/>
                </a:solidFill>
                <a:latin typeface="Tw Cen MT" panose="020B0602020104020603" pitchFamily="34" charset="0"/>
              </a:rPr>
              <a:t>pointed </a:t>
            </a:r>
            <a:r>
              <a:rPr lang="en-AU" sz="5000" dirty="0">
                <a:solidFill>
                  <a:schemeClr val="tx1"/>
                </a:solidFill>
                <a:latin typeface="Tw Cen MT" panose="020B0602020104020603" pitchFamily="34" charset="0"/>
              </a:rPr>
              <a:t>out in </a:t>
            </a:r>
            <a:r>
              <a:rPr lang="en-AU" sz="5000" i="1" dirty="0" err="1">
                <a:solidFill>
                  <a:schemeClr val="tx1"/>
                </a:solidFill>
                <a:latin typeface="Tw Cen MT" panose="020B0602020104020603" pitchFamily="34" charset="0"/>
              </a:rPr>
              <a:t>Bagala</a:t>
            </a:r>
            <a:r>
              <a:rPr lang="en-AU" sz="5000" i="1" dirty="0">
                <a:solidFill>
                  <a:schemeClr val="tx1"/>
                </a:solidFill>
                <a:latin typeface="Tw Cen MT" panose="020B0602020104020603" pitchFamily="34" charset="0"/>
              </a:rPr>
              <a:t> &amp; </a:t>
            </a:r>
            <a:r>
              <a:rPr lang="en-AU" sz="5000" i="1" dirty="0" err="1">
                <a:solidFill>
                  <a:schemeClr val="tx1"/>
                </a:solidFill>
                <a:latin typeface="Tw Cen MT" panose="020B0602020104020603" pitchFamily="34" charset="0"/>
              </a:rPr>
              <a:t>Bagala</a:t>
            </a:r>
            <a:r>
              <a:rPr lang="en-AU" sz="5000" dirty="0">
                <a:solidFill>
                  <a:schemeClr val="tx1"/>
                </a:solidFill>
                <a:latin typeface="Tw Cen MT" panose="020B0602020104020603" pitchFamily="34" charset="0"/>
              </a:rPr>
              <a:t> at [18] that s.116(1)(b)(ii) gives the Court a discretion to allow the application. In his decision, his Honour refers to the objects of the </a:t>
            </a:r>
            <a:r>
              <a:rPr lang="en-AU" sz="5000" i="1" dirty="0">
                <a:solidFill>
                  <a:schemeClr val="tx1"/>
                </a:solidFill>
                <a:latin typeface="Tw Cen MT" panose="020B0602020104020603" pitchFamily="34" charset="0"/>
              </a:rPr>
              <a:t>Child Support (Assessment) Act </a:t>
            </a:r>
            <a:r>
              <a:rPr lang="en-AU" sz="5000" dirty="0">
                <a:solidFill>
                  <a:schemeClr val="tx1"/>
                </a:solidFill>
                <a:latin typeface="Tw Cen MT" panose="020B0602020104020603" pitchFamily="34" charset="0"/>
              </a:rPr>
              <a:t>set out in s.4 and says at [20]:</a:t>
            </a:r>
          </a:p>
          <a:p>
            <a:pPr algn="l"/>
            <a:r>
              <a:rPr lang="en-AU" sz="5000" i="1" dirty="0">
                <a:solidFill>
                  <a:schemeClr val="tx1"/>
                </a:solidFill>
                <a:latin typeface="Tw Cen MT" panose="020B0602020104020603" pitchFamily="34" charset="0"/>
              </a:rPr>
              <a:t>Section 4(2)(c) of the Act seeks to have child support matters settled without recourse to the Courts, thus avoiding needless expense for the parties and using court resources that might otherwise be utilised. There have been two sets of significant amendments to the scheme, each further advancing the object of providing an inexpensive administrative system for review of child support assessments…All of those changes were driven by considerations of access to justice, and the reality that the costs of legal proceedings are almost invariably grater than the mount of money in dispute in child support cases, placing great hardship on applicants and undue pressure on respondents to settle to avoid the disproportionate costs of litigation. Thus, a well developed informal administrative system has been developed</a:t>
            </a:r>
            <a:r>
              <a:rPr lang="en-AU" sz="5000" i="1" dirty="0" smtClean="0">
                <a:solidFill>
                  <a:schemeClr val="tx1"/>
                </a:solidFill>
                <a:latin typeface="Tw Cen MT" panose="020B0602020104020603" pitchFamily="34" charset="0"/>
              </a:rPr>
              <a:t>.</a:t>
            </a:r>
            <a:endParaRPr lang="en-AU" sz="5000" dirty="0">
              <a:solidFill>
                <a:schemeClr val="tx1"/>
              </a:solidFill>
              <a:latin typeface="Tw Cen MT" panose="020B0602020104020603" pitchFamily="34" charset="0"/>
            </a:endParaRPr>
          </a:p>
          <a:p>
            <a:pPr algn="l"/>
            <a:r>
              <a:rPr lang="en-AU" sz="5000" dirty="0" smtClean="0">
                <a:solidFill>
                  <a:schemeClr val="tx1"/>
                </a:solidFill>
                <a:latin typeface="Tw Cen MT" panose="020B0602020104020603" pitchFamily="34" charset="0"/>
              </a:rPr>
              <a:t>[</a:t>
            </a:r>
            <a:r>
              <a:rPr lang="en-AU" sz="5000" dirty="0">
                <a:solidFill>
                  <a:schemeClr val="tx1"/>
                </a:solidFill>
                <a:latin typeface="Tw Cen MT" panose="020B0602020104020603" pitchFamily="34" charset="0"/>
              </a:rPr>
              <a:t>2009] </a:t>
            </a:r>
            <a:r>
              <a:rPr lang="en-AU" sz="5000" dirty="0" err="1">
                <a:solidFill>
                  <a:schemeClr val="tx1"/>
                </a:solidFill>
                <a:latin typeface="Tw Cen MT" panose="020B0602020104020603" pitchFamily="34" charset="0"/>
              </a:rPr>
              <a:t>FMCAfam</a:t>
            </a:r>
            <a:r>
              <a:rPr lang="en-AU" sz="5000" dirty="0">
                <a:solidFill>
                  <a:schemeClr val="tx1"/>
                </a:solidFill>
                <a:latin typeface="Tw Cen MT" panose="020B0602020104020603" pitchFamily="34" charset="0"/>
              </a:rPr>
              <a:t> 953; (2009) FLC 98-043 at [20</a:t>
            </a:r>
            <a:r>
              <a:rPr lang="en-AU" sz="5000" dirty="0" smtClean="0">
                <a:solidFill>
                  <a:schemeClr val="tx1"/>
                </a:solidFill>
                <a:latin typeface="Tw Cen MT" panose="020B0602020104020603" pitchFamily="34" charset="0"/>
              </a:rPr>
              <a:t>]</a:t>
            </a:r>
          </a:p>
          <a:p>
            <a:pPr algn="l"/>
            <a:r>
              <a:rPr lang="en-US" sz="5000" i="1" dirty="0" err="1" smtClean="0">
                <a:solidFill>
                  <a:schemeClr val="tx1"/>
                </a:solidFill>
                <a:latin typeface="Tw Cen MT" panose="020B0602020104020603" pitchFamily="34" charset="0"/>
              </a:rPr>
              <a:t>Provis</a:t>
            </a:r>
            <a:r>
              <a:rPr lang="en-US" sz="5000" i="1" dirty="0" smtClean="0">
                <a:solidFill>
                  <a:schemeClr val="tx1"/>
                </a:solidFill>
                <a:latin typeface="Tw Cen MT" panose="020B0602020104020603" pitchFamily="34" charset="0"/>
              </a:rPr>
              <a:t> </a:t>
            </a:r>
            <a:r>
              <a:rPr lang="en-US" sz="5000" i="1" dirty="0">
                <a:solidFill>
                  <a:schemeClr val="tx1"/>
                </a:solidFill>
                <a:latin typeface="Tw Cen MT" panose="020B0602020104020603" pitchFamily="34" charset="0"/>
              </a:rPr>
              <a:t>v Wharton </a:t>
            </a:r>
            <a:r>
              <a:rPr lang="en-US" sz="5000" dirty="0">
                <a:solidFill>
                  <a:schemeClr val="tx1"/>
                </a:solidFill>
                <a:latin typeface="Tw Cen MT" panose="020B0602020104020603" pitchFamily="34" charset="0"/>
              </a:rPr>
              <a:t>2013 FCCA 1854 </a:t>
            </a:r>
            <a:r>
              <a:rPr lang="en-US" sz="5000" dirty="0" smtClean="0">
                <a:solidFill>
                  <a:schemeClr val="tx1"/>
                </a:solidFill>
                <a:latin typeface="Tw Cen MT" panose="020B0602020104020603" pitchFamily="34" charset="0"/>
              </a:rPr>
              <a:t>– parties expected to </a:t>
            </a:r>
            <a:r>
              <a:rPr lang="en-US" sz="5000" dirty="0" err="1" smtClean="0">
                <a:solidFill>
                  <a:schemeClr val="tx1"/>
                </a:solidFill>
                <a:latin typeface="Tw Cen MT" panose="020B0602020104020603" pitchFamily="34" charset="0"/>
              </a:rPr>
              <a:t>utilise</a:t>
            </a:r>
            <a:r>
              <a:rPr lang="en-US" sz="5000" dirty="0" smtClean="0">
                <a:solidFill>
                  <a:schemeClr val="tx1"/>
                </a:solidFill>
                <a:latin typeface="Tw Cen MT" panose="020B0602020104020603" pitchFamily="34" charset="0"/>
              </a:rPr>
              <a:t> the review process under the legislation.  Consideration of public policy –</a:t>
            </a:r>
            <a:r>
              <a:rPr lang="en-AU" sz="5000" dirty="0" smtClean="0">
                <a:solidFill>
                  <a:schemeClr val="tx1"/>
                </a:solidFill>
                <a:latin typeface="Tw Cen MT" panose="020B0602020104020603" pitchFamily="34" charset="0"/>
              </a:rPr>
              <a:t> should </a:t>
            </a:r>
            <a:r>
              <a:rPr lang="en-US" sz="5000" dirty="0" smtClean="0">
                <a:solidFill>
                  <a:schemeClr val="tx1"/>
                </a:solidFill>
                <a:latin typeface="Tw Cen MT" panose="020B0602020104020603" pitchFamily="34" charset="0"/>
              </a:rPr>
              <a:t>exhaust </a:t>
            </a:r>
            <a:r>
              <a:rPr lang="en-US" sz="5000" dirty="0">
                <a:solidFill>
                  <a:schemeClr val="tx1"/>
                </a:solidFill>
                <a:latin typeface="Tw Cen MT" panose="020B0602020104020603" pitchFamily="34" charset="0"/>
              </a:rPr>
              <a:t>the cheaper, less formal mechanisms available within the Child Support Agency and external to it in the </a:t>
            </a:r>
            <a:r>
              <a:rPr lang="en-US" sz="5000" dirty="0" smtClean="0">
                <a:solidFill>
                  <a:schemeClr val="tx1"/>
                </a:solidFill>
                <a:latin typeface="Tw Cen MT" panose="020B0602020104020603" pitchFamily="34" charset="0"/>
              </a:rPr>
              <a:t>SSAT (now AAT) before applying to the Court. </a:t>
            </a:r>
            <a:endParaRPr lang="en-US" sz="5000" dirty="0">
              <a:solidFill>
                <a:schemeClr val="tx1"/>
              </a:solidFill>
              <a:latin typeface="Tw Cen MT" panose="020B0602020104020603" pitchFamily="34" charset="0"/>
            </a:endParaRPr>
          </a:p>
          <a:p>
            <a:pPr algn="l"/>
            <a:endParaRPr lang="en-US" sz="3200" dirty="0">
              <a:solidFill>
                <a:schemeClr val="tx1"/>
              </a:solidFill>
              <a:latin typeface="Tw Cen MT" panose="020B0602020104020603" pitchFamily="34" charset="0"/>
            </a:endParaRPr>
          </a:p>
          <a:p>
            <a:pPr algn="l"/>
            <a:endParaRPr lang="en-AU" sz="2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057571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1507067" y="128017"/>
            <a:ext cx="7766936" cy="512064"/>
          </a:xfrm>
        </p:spPr>
        <p:txBody>
          <a:bodyPr/>
          <a:lstStyle/>
          <a:p>
            <a:pPr algn="ctr"/>
            <a:r>
              <a:rPr lang="en-AU" sz="3600" dirty="0" smtClean="0"/>
              <a:t>Special Circumstances </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603504" y="859536"/>
            <a:ext cx="9143999" cy="5812197"/>
          </a:xfrm>
        </p:spPr>
        <p:txBody>
          <a:bodyPr>
            <a:normAutofit/>
          </a:bodyPr>
          <a:lstStyle/>
          <a:p>
            <a:pPr lvl="0" algn="l"/>
            <a:r>
              <a:rPr lang="en-AU" sz="2000" dirty="0">
                <a:solidFill>
                  <a:schemeClr val="tx1"/>
                </a:solidFill>
                <a:latin typeface="Tw Cen MT" panose="020B0602020104020603" pitchFamily="34" charset="0"/>
              </a:rPr>
              <a:t> </a:t>
            </a:r>
            <a:r>
              <a:rPr lang="en-AU" sz="2000" dirty="0" smtClean="0">
                <a:solidFill>
                  <a:schemeClr val="tx1"/>
                </a:solidFill>
                <a:latin typeface="Tw Cen MT" panose="020B0602020104020603" pitchFamily="34" charset="0"/>
              </a:rPr>
              <a:t>The Full Court in </a:t>
            </a:r>
            <a:r>
              <a:rPr lang="en-AU" sz="2000" i="1" dirty="0" err="1" smtClean="0">
                <a:solidFill>
                  <a:schemeClr val="tx1"/>
                </a:solidFill>
                <a:latin typeface="Tw Cen MT" panose="020B0602020104020603" pitchFamily="34" charset="0"/>
              </a:rPr>
              <a:t>Gyselman</a:t>
            </a:r>
            <a:r>
              <a:rPr lang="en-AU" sz="2000" i="1" dirty="0" smtClean="0">
                <a:solidFill>
                  <a:schemeClr val="tx1"/>
                </a:solidFill>
                <a:latin typeface="Tw Cen MT" panose="020B0602020104020603" pitchFamily="34" charset="0"/>
              </a:rPr>
              <a:t> &amp; </a:t>
            </a:r>
            <a:r>
              <a:rPr lang="en-AU" sz="2000" i="1" dirty="0" err="1" smtClean="0">
                <a:solidFill>
                  <a:schemeClr val="tx1"/>
                </a:solidFill>
                <a:latin typeface="Tw Cen MT" panose="020B0602020104020603" pitchFamily="34" charset="0"/>
              </a:rPr>
              <a:t>Gyselman</a:t>
            </a:r>
            <a:r>
              <a:rPr lang="en-AU" sz="2000" i="1" dirty="0" smtClean="0">
                <a:solidFill>
                  <a:schemeClr val="tx1"/>
                </a:solidFill>
                <a:latin typeface="Tw Cen MT" panose="020B0602020104020603" pitchFamily="34" charset="0"/>
              </a:rPr>
              <a:t>  (1992) FLC 92-279 </a:t>
            </a:r>
            <a:r>
              <a:rPr lang="en-AU" sz="2000" dirty="0" smtClean="0">
                <a:solidFill>
                  <a:schemeClr val="tx1"/>
                </a:solidFill>
                <a:latin typeface="Tw Cen MT" panose="020B0602020104020603" pitchFamily="34" charset="0"/>
              </a:rPr>
              <a:t>considered the words “special circumstances” which preface every ground for departure and is a pre-condition for a Court application. </a:t>
            </a:r>
          </a:p>
          <a:p>
            <a:pPr lvl="0" algn="l"/>
            <a:r>
              <a:rPr lang="en-AU" sz="2000" dirty="0" smtClean="0">
                <a:solidFill>
                  <a:schemeClr val="tx1"/>
                </a:solidFill>
                <a:latin typeface="Tw Cen MT" panose="020B0602020104020603" pitchFamily="34" charset="0"/>
              </a:rPr>
              <a:t>“Whilst it is not possible to define with precision the meaning of that term, as a generality it is intended to </a:t>
            </a:r>
            <a:r>
              <a:rPr lang="en-AU" sz="2000" dirty="0" err="1" smtClean="0">
                <a:solidFill>
                  <a:schemeClr val="tx1"/>
                </a:solidFill>
                <a:latin typeface="Tw Cen MT" panose="020B0602020104020603" pitchFamily="34" charset="0"/>
              </a:rPr>
              <a:t>empahsise</a:t>
            </a:r>
            <a:r>
              <a:rPr lang="en-AU" sz="2000" dirty="0" smtClean="0">
                <a:solidFill>
                  <a:schemeClr val="tx1"/>
                </a:solidFill>
                <a:latin typeface="Tw Cen MT" panose="020B0602020104020603" pitchFamily="34" charset="0"/>
              </a:rPr>
              <a:t> </a:t>
            </a:r>
            <a:r>
              <a:rPr lang="en-AU" sz="2000" dirty="0" smtClean="0">
                <a:solidFill>
                  <a:schemeClr val="tx1"/>
                </a:solidFill>
                <a:latin typeface="Tw Cen MT" panose="020B0602020104020603" pitchFamily="34" charset="0"/>
              </a:rPr>
              <a:t>that the facts of the case must establish something which is </a:t>
            </a:r>
            <a:r>
              <a:rPr lang="en-AU" sz="2000" b="1" dirty="0" smtClean="0">
                <a:solidFill>
                  <a:schemeClr val="tx1"/>
                </a:solidFill>
                <a:latin typeface="Tw Cen MT" panose="020B0602020104020603" pitchFamily="34" charset="0"/>
              </a:rPr>
              <a:t>special or out of the ordinary</a:t>
            </a:r>
            <a:r>
              <a:rPr lang="en-AU" sz="2000" dirty="0" smtClean="0">
                <a:solidFill>
                  <a:schemeClr val="tx1"/>
                </a:solidFill>
                <a:latin typeface="Tw Cen MT" panose="020B0602020104020603" pitchFamily="34" charset="0"/>
              </a:rPr>
              <a:t>.  That is, the intention of the Legislature is that the Court would not interfere with the administrative formula result in the ordinary run of cases”</a:t>
            </a:r>
          </a:p>
          <a:p>
            <a:pPr lvl="0" algn="l"/>
            <a:r>
              <a:rPr lang="en-AU" sz="2000" i="1" dirty="0" err="1" smtClean="0">
                <a:solidFill>
                  <a:schemeClr val="tx1"/>
                </a:solidFill>
                <a:latin typeface="Tw Cen MT" panose="020B0602020104020603" pitchFamily="34" charset="0"/>
              </a:rPr>
              <a:t>Savery</a:t>
            </a:r>
            <a:r>
              <a:rPr lang="en-AU" sz="2000" dirty="0" smtClean="0">
                <a:solidFill>
                  <a:schemeClr val="tx1"/>
                </a:solidFill>
                <a:latin typeface="Tw Cen MT" panose="020B0602020104020603" pitchFamily="34" charset="0"/>
              </a:rPr>
              <a:t> adopting Justice Kay’s view in </a:t>
            </a:r>
            <a:r>
              <a:rPr lang="en-AU" sz="2000" i="1" dirty="0" smtClean="0">
                <a:solidFill>
                  <a:schemeClr val="tx1"/>
                </a:solidFill>
                <a:latin typeface="Tw Cen MT" panose="020B0602020104020603" pitchFamily="34" charset="0"/>
              </a:rPr>
              <a:t>In the marriage of Philippe </a:t>
            </a:r>
            <a:r>
              <a:rPr lang="en-AU" sz="2000" dirty="0" smtClean="0">
                <a:solidFill>
                  <a:schemeClr val="tx1"/>
                </a:solidFill>
                <a:latin typeface="Tw Cen MT" panose="020B0602020104020603" pitchFamily="34" charset="0"/>
              </a:rPr>
              <a:t>(1977) 4 Fam LR </a:t>
            </a:r>
            <a:r>
              <a:rPr lang="en-AU" sz="2000" dirty="0" smtClean="0">
                <a:solidFill>
                  <a:schemeClr val="tx1"/>
                </a:solidFill>
                <a:latin typeface="Tw Cen MT" panose="020B0602020104020603" pitchFamily="34" charset="0"/>
              </a:rPr>
              <a:t>152….special </a:t>
            </a:r>
            <a:r>
              <a:rPr lang="en-AU" sz="2000" dirty="0" smtClean="0">
                <a:solidFill>
                  <a:schemeClr val="tx1"/>
                </a:solidFill>
                <a:latin typeface="Tw Cen MT" panose="020B0602020104020603" pitchFamily="34" charset="0"/>
              </a:rPr>
              <a:t>circumstances were “facts </a:t>
            </a:r>
            <a:r>
              <a:rPr lang="en-AU" sz="2000" dirty="0" smtClean="0">
                <a:solidFill>
                  <a:schemeClr val="tx1"/>
                </a:solidFill>
                <a:latin typeface="Tw Cen MT" panose="020B0602020104020603" pitchFamily="34" charset="0"/>
              </a:rPr>
              <a:t>peculiar </a:t>
            </a:r>
            <a:r>
              <a:rPr lang="en-AU" sz="2000" dirty="0" smtClean="0">
                <a:solidFill>
                  <a:schemeClr val="tx1"/>
                </a:solidFill>
                <a:latin typeface="Tw Cen MT" panose="020B0602020104020603" pitchFamily="34" charset="0"/>
              </a:rPr>
              <a:t>to that particular case that sets it apart from other cases”. </a:t>
            </a:r>
            <a:endParaRPr lang="en-AU" sz="2000" dirty="0">
              <a:solidFill>
                <a:schemeClr val="tx1"/>
              </a:solidFill>
              <a:latin typeface="Tw Cen MT" panose="020B0602020104020603" pitchFamily="34" charset="0"/>
            </a:endParaRPr>
          </a:p>
          <a:p>
            <a:pPr algn="l"/>
            <a:endParaRPr lang="en-AU" sz="2000" dirty="0">
              <a:solidFill>
                <a:schemeClr val="accent1">
                  <a:lumMod val="75000"/>
                </a:schemeClr>
              </a:solidFill>
              <a:latin typeface="Tw Cen MT" panose="020B0602020104020603" pitchFamily="34" charset="0"/>
            </a:endParaRPr>
          </a:p>
        </p:txBody>
      </p:sp>
    </p:spTree>
    <p:extLst>
      <p:ext uri="{BB962C8B-B14F-4D97-AF65-F5344CB8AC3E}">
        <p14:creationId xmlns:p14="http://schemas.microsoft.com/office/powerpoint/2010/main" val="703092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639E-13F8-4C01-AF7C-00AB82F7ABA9}"/>
              </a:ext>
            </a:extLst>
          </p:cNvPr>
          <p:cNvSpPr>
            <a:spLocks noGrp="1"/>
          </p:cNvSpPr>
          <p:nvPr>
            <p:ph type="ctrTitle"/>
          </p:nvPr>
        </p:nvSpPr>
        <p:spPr>
          <a:xfrm>
            <a:off x="1224295" y="-1078992"/>
            <a:ext cx="8650224" cy="2011680"/>
          </a:xfrm>
        </p:spPr>
        <p:txBody>
          <a:bodyPr/>
          <a:lstStyle/>
          <a:p>
            <a:pPr algn="l"/>
            <a:r>
              <a:rPr lang="en-AU" sz="3200" dirty="0" smtClean="0">
                <a:latin typeface="Tw Cen MT" panose="020B0602020104020603" pitchFamily="34" charset="0"/>
              </a:rPr>
              <a:t>s.117 Three Elements </a:t>
            </a:r>
            <a:endParaRPr lang="en-AU" sz="3200" dirty="0">
              <a:latin typeface="Tw Cen MT" panose="020B0602020104020603" pitchFamily="34" charset="0"/>
            </a:endParaRPr>
          </a:p>
        </p:txBody>
      </p:sp>
      <p:sp>
        <p:nvSpPr>
          <p:cNvPr id="3" name="Subtitle 2">
            <a:extLst>
              <a:ext uri="{FF2B5EF4-FFF2-40B4-BE49-F238E27FC236}">
                <a16:creationId xmlns:a16="http://schemas.microsoft.com/office/drawing/2014/main" id="{F21F3078-0A3C-4E37-BB51-6EB1EB5EB2A9}"/>
              </a:ext>
            </a:extLst>
          </p:cNvPr>
          <p:cNvSpPr>
            <a:spLocks noGrp="1"/>
          </p:cNvSpPr>
          <p:nvPr>
            <p:ph type="subTitle" idx="1"/>
          </p:nvPr>
        </p:nvSpPr>
        <p:spPr>
          <a:xfrm>
            <a:off x="585216" y="1499616"/>
            <a:ext cx="9820655" cy="5614416"/>
          </a:xfrm>
        </p:spPr>
        <p:txBody>
          <a:bodyPr>
            <a:normAutofit/>
          </a:bodyPr>
          <a:lstStyle/>
          <a:p>
            <a:pPr algn="l"/>
            <a:r>
              <a:rPr lang="en-US" sz="2400" i="1" dirty="0" smtClean="0">
                <a:solidFill>
                  <a:schemeClr val="tx1"/>
                </a:solidFill>
                <a:latin typeface="Tw Cen MT" panose="020B0602020104020603" pitchFamily="34" charset="0"/>
              </a:rPr>
              <a:t>In </a:t>
            </a:r>
            <a:r>
              <a:rPr lang="en-US" sz="2400" i="1" dirty="0">
                <a:solidFill>
                  <a:schemeClr val="tx1"/>
                </a:solidFill>
                <a:latin typeface="Tw Cen MT" panose="020B0602020104020603" pitchFamily="34" charset="0"/>
              </a:rPr>
              <a:t>the marriage of </a:t>
            </a:r>
            <a:r>
              <a:rPr lang="en-US" sz="2400" i="1" dirty="0" err="1">
                <a:solidFill>
                  <a:schemeClr val="tx1"/>
                </a:solidFill>
                <a:latin typeface="Tw Cen MT" panose="020B0602020104020603" pitchFamily="34" charset="0"/>
              </a:rPr>
              <a:t>Gyselman</a:t>
            </a:r>
            <a:r>
              <a:rPr lang="en-US" sz="2400" i="1" dirty="0">
                <a:solidFill>
                  <a:schemeClr val="tx1"/>
                </a:solidFill>
                <a:latin typeface="Tw Cen MT" panose="020B0602020104020603" pitchFamily="34" charset="0"/>
              </a:rPr>
              <a:t> </a:t>
            </a:r>
            <a:r>
              <a:rPr lang="en-US" sz="2400" dirty="0">
                <a:solidFill>
                  <a:schemeClr val="tx1"/>
                </a:solidFill>
                <a:latin typeface="Tw Cen MT" panose="020B0602020104020603" pitchFamily="34" charset="0"/>
              </a:rPr>
              <a:t>(1992) FLC 92-279 at 79-064: </a:t>
            </a:r>
            <a:endParaRPr lang="en-US" sz="2400" dirty="0" smtClean="0">
              <a:solidFill>
                <a:schemeClr val="tx1"/>
              </a:solidFill>
              <a:latin typeface="Tw Cen MT" panose="020B0602020104020603" pitchFamily="34" charset="0"/>
            </a:endParaRPr>
          </a:p>
          <a:p>
            <a:pPr algn="l"/>
            <a:r>
              <a:rPr lang="en-US" sz="2400" dirty="0" smtClean="0">
                <a:solidFill>
                  <a:schemeClr val="tx1"/>
                </a:solidFill>
                <a:latin typeface="Tw Cen MT" panose="020B0602020104020603" pitchFamily="34" charset="0"/>
              </a:rPr>
              <a:t>The </a:t>
            </a:r>
            <a:r>
              <a:rPr lang="en-US" sz="2400" dirty="0">
                <a:solidFill>
                  <a:schemeClr val="tx1"/>
                </a:solidFill>
                <a:latin typeface="Tw Cen MT" panose="020B0602020104020603" pitchFamily="34" charset="0"/>
              </a:rPr>
              <a:t>structure… is that s 117(1)(b) identifies concisely the matters about which the Court must be satisfied and those components are then expanded in sub-sections (2) to (9). Section 117(1)(b) identifies a clear three-step process: </a:t>
            </a:r>
            <a:endParaRPr lang="en-US" sz="2400" dirty="0" smtClean="0">
              <a:solidFill>
                <a:schemeClr val="tx1"/>
              </a:solidFill>
              <a:latin typeface="Tw Cen MT" panose="020B0602020104020603" pitchFamily="34" charset="0"/>
            </a:endParaRPr>
          </a:p>
          <a:p>
            <a:pPr marL="457200" indent="-457200" algn="l">
              <a:buAutoNum type="arabicPeriod"/>
            </a:pPr>
            <a:r>
              <a:rPr lang="en-US" sz="2400" dirty="0" smtClean="0">
                <a:solidFill>
                  <a:schemeClr val="tx1"/>
                </a:solidFill>
                <a:latin typeface="Tw Cen MT" panose="020B0602020104020603" pitchFamily="34" charset="0"/>
              </a:rPr>
              <a:t>Whether </a:t>
            </a:r>
            <a:r>
              <a:rPr lang="en-US" sz="2400" dirty="0">
                <a:solidFill>
                  <a:schemeClr val="tx1"/>
                </a:solidFill>
                <a:latin typeface="Tw Cen MT" panose="020B0602020104020603" pitchFamily="34" charset="0"/>
              </a:rPr>
              <a:t>one or more grounds of departure in s 117(2) is established. If so: </a:t>
            </a:r>
            <a:endParaRPr lang="en-US" sz="2400" dirty="0" smtClean="0">
              <a:solidFill>
                <a:schemeClr val="tx1"/>
              </a:solidFill>
              <a:latin typeface="Tw Cen MT" panose="020B0602020104020603" pitchFamily="34" charset="0"/>
            </a:endParaRPr>
          </a:p>
          <a:p>
            <a:pPr marL="457200" indent="-457200" algn="l">
              <a:buAutoNum type="arabicPeriod"/>
            </a:pPr>
            <a:r>
              <a:rPr lang="en-US" sz="2400" dirty="0" smtClean="0">
                <a:solidFill>
                  <a:schemeClr val="tx1"/>
                </a:solidFill>
                <a:latin typeface="Tw Cen MT" panose="020B0602020104020603" pitchFamily="34" charset="0"/>
              </a:rPr>
              <a:t>Whether </a:t>
            </a:r>
            <a:r>
              <a:rPr lang="en-US" sz="2400" dirty="0">
                <a:solidFill>
                  <a:schemeClr val="tx1"/>
                </a:solidFill>
                <a:latin typeface="Tw Cen MT" panose="020B0602020104020603" pitchFamily="34" charset="0"/>
              </a:rPr>
              <a:t>it is “just and equitable” within the meaning of s 117(4) to make a particular order. </a:t>
            </a:r>
            <a:endParaRPr lang="en-US" sz="2400" dirty="0" smtClean="0">
              <a:solidFill>
                <a:schemeClr val="tx1"/>
              </a:solidFill>
              <a:latin typeface="Tw Cen MT" panose="020B0602020104020603" pitchFamily="34" charset="0"/>
            </a:endParaRPr>
          </a:p>
          <a:p>
            <a:pPr marL="457200" indent="-457200" algn="l">
              <a:buAutoNum type="arabicPeriod"/>
            </a:pPr>
            <a:r>
              <a:rPr lang="en-US" sz="2400" dirty="0" smtClean="0">
                <a:solidFill>
                  <a:schemeClr val="tx1"/>
                </a:solidFill>
                <a:latin typeface="Tw Cen MT" panose="020B0602020104020603" pitchFamily="34" charset="0"/>
              </a:rPr>
              <a:t>Whether </a:t>
            </a:r>
            <a:r>
              <a:rPr lang="en-US" sz="2400" dirty="0">
                <a:solidFill>
                  <a:schemeClr val="tx1"/>
                </a:solidFill>
                <a:latin typeface="Tw Cen MT" panose="020B0602020104020603" pitchFamily="34" charset="0"/>
              </a:rPr>
              <a:t>it is “otherwise proper” within the meaning of s 117(5) to make a particular order. </a:t>
            </a:r>
            <a:endParaRPr lang="en-US" sz="2400" dirty="0" smtClean="0">
              <a:solidFill>
                <a:schemeClr val="tx1"/>
              </a:solidFill>
              <a:latin typeface="Tw Cen MT" panose="020B0602020104020603" pitchFamily="34" charset="0"/>
            </a:endParaRPr>
          </a:p>
          <a:p>
            <a:pPr algn="l"/>
            <a:r>
              <a:rPr lang="en-US" sz="2400" dirty="0" smtClean="0">
                <a:solidFill>
                  <a:schemeClr val="tx1"/>
                </a:solidFill>
                <a:latin typeface="Tw Cen MT" panose="020B0602020104020603" pitchFamily="34" charset="0"/>
              </a:rPr>
              <a:t>It </a:t>
            </a:r>
            <a:r>
              <a:rPr lang="en-US" sz="2400" dirty="0">
                <a:solidFill>
                  <a:schemeClr val="tx1"/>
                </a:solidFill>
                <a:latin typeface="Tw Cen MT" panose="020B0602020104020603" pitchFamily="34" charset="0"/>
              </a:rPr>
              <a:t>is clear from the careful way in which s 117 has been structured that the Court must address each of those three separate issues. </a:t>
            </a:r>
            <a:endParaRPr lang="en-AU" sz="2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359174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639E-13F8-4C01-AF7C-00AB82F7ABA9}"/>
              </a:ext>
            </a:extLst>
          </p:cNvPr>
          <p:cNvSpPr>
            <a:spLocks noGrp="1"/>
          </p:cNvSpPr>
          <p:nvPr>
            <p:ph type="ctrTitle"/>
          </p:nvPr>
        </p:nvSpPr>
        <p:spPr>
          <a:xfrm>
            <a:off x="1224295" y="-1078992"/>
            <a:ext cx="8650224" cy="2359152"/>
          </a:xfrm>
        </p:spPr>
        <p:txBody>
          <a:bodyPr/>
          <a:lstStyle/>
          <a:p>
            <a:pPr algn="l"/>
            <a:r>
              <a:rPr lang="en-AU" sz="3600" dirty="0" smtClean="0">
                <a:latin typeface="Tw Cen MT" panose="020B0602020104020603" pitchFamily="34" charset="0"/>
              </a:rPr>
              <a:t>1</a:t>
            </a:r>
            <a:r>
              <a:rPr lang="en-AU" sz="3600" baseline="30000" dirty="0" smtClean="0">
                <a:latin typeface="Tw Cen MT" panose="020B0602020104020603" pitchFamily="34" charset="0"/>
              </a:rPr>
              <a:t>st</a:t>
            </a:r>
            <a:r>
              <a:rPr lang="en-AU" sz="3600" dirty="0" smtClean="0">
                <a:latin typeface="Tw Cen MT" panose="020B0602020104020603" pitchFamily="34" charset="0"/>
              </a:rPr>
              <a:t> Element – ground of departure </a:t>
            </a:r>
            <a:r>
              <a:rPr lang="en-AU" sz="3600" dirty="0">
                <a:latin typeface="Tw Cen MT" panose="020B0602020104020603" pitchFamily="34" charset="0"/>
              </a:rPr>
              <a:t>(</a:t>
            </a:r>
            <a:r>
              <a:rPr lang="en-AU" sz="3600" dirty="0" smtClean="0">
                <a:latin typeface="Tw Cen MT" panose="020B0602020104020603" pitchFamily="34" charset="0"/>
              </a:rPr>
              <a:t>reason) established </a:t>
            </a:r>
            <a:endParaRPr lang="en-AU" sz="3600" dirty="0">
              <a:latin typeface="Tw Cen MT" panose="020B0602020104020603" pitchFamily="34" charset="0"/>
            </a:endParaRPr>
          </a:p>
        </p:txBody>
      </p:sp>
      <p:sp>
        <p:nvSpPr>
          <p:cNvPr id="3" name="Subtitle 2">
            <a:extLst>
              <a:ext uri="{FF2B5EF4-FFF2-40B4-BE49-F238E27FC236}">
                <a16:creationId xmlns:a16="http://schemas.microsoft.com/office/drawing/2014/main" id="{F21F3078-0A3C-4E37-BB51-6EB1EB5EB2A9}"/>
              </a:ext>
            </a:extLst>
          </p:cNvPr>
          <p:cNvSpPr>
            <a:spLocks noGrp="1"/>
          </p:cNvSpPr>
          <p:nvPr>
            <p:ph type="subTitle" idx="1"/>
          </p:nvPr>
        </p:nvSpPr>
        <p:spPr>
          <a:xfrm>
            <a:off x="585216" y="1499616"/>
            <a:ext cx="9661443" cy="5614416"/>
          </a:xfrm>
        </p:spPr>
        <p:txBody>
          <a:bodyPr>
            <a:normAutofit/>
          </a:bodyPr>
          <a:lstStyle/>
          <a:p>
            <a:pPr algn="l"/>
            <a:r>
              <a:rPr lang="en-US" sz="2000" u="sng" dirty="0" smtClean="0">
                <a:solidFill>
                  <a:schemeClr val="tx1"/>
                </a:solidFill>
                <a:latin typeface="Tw Cen MT" panose="020B0602020104020603" pitchFamily="34" charset="0"/>
                <a:hlinkClick r:id="rId2"/>
              </a:rPr>
              <a:t>Section </a:t>
            </a:r>
            <a:r>
              <a:rPr lang="en-US" sz="2000" u="sng" dirty="0">
                <a:solidFill>
                  <a:schemeClr val="tx1"/>
                </a:solidFill>
                <a:latin typeface="Tw Cen MT" panose="020B0602020104020603" pitchFamily="34" charset="0"/>
                <a:hlinkClick r:id="rId2"/>
              </a:rPr>
              <a:t>117(2)</a:t>
            </a:r>
            <a:r>
              <a:rPr lang="en-US" sz="2000" dirty="0">
                <a:solidFill>
                  <a:schemeClr val="tx1"/>
                </a:solidFill>
                <a:latin typeface="Tw Cen MT" panose="020B0602020104020603" pitchFamily="34" charset="0"/>
              </a:rPr>
              <a:t> sets out three separate categories of grounds of departure, each with a number of sub-categories and with the potential for overlap.</a:t>
            </a:r>
          </a:p>
          <a:p>
            <a:pPr algn="l"/>
            <a:r>
              <a:rPr lang="en-US" sz="2000" u="sng" dirty="0">
                <a:solidFill>
                  <a:schemeClr val="tx1"/>
                </a:solidFill>
                <a:latin typeface="Tw Cen MT" panose="020B0602020104020603" pitchFamily="34" charset="0"/>
                <a:hlinkClick r:id="rId2"/>
              </a:rPr>
              <a:t>Section 117(2)(a)</a:t>
            </a:r>
            <a:r>
              <a:rPr lang="en-US" sz="2000" dirty="0">
                <a:solidFill>
                  <a:schemeClr val="tx1"/>
                </a:solidFill>
                <a:latin typeface="Tw Cen MT" panose="020B0602020104020603" pitchFamily="34" charset="0"/>
              </a:rPr>
              <a:t> relates to cases where the “capacity of either parent to provide financial support for the child is significantly reduced” because of any one of the three categories referred to in paras (</a:t>
            </a:r>
            <a:r>
              <a:rPr lang="en-US" sz="2000" dirty="0" err="1">
                <a:solidFill>
                  <a:schemeClr val="tx1"/>
                </a:solidFill>
                <a:latin typeface="Tw Cen MT" panose="020B0602020104020603" pitchFamily="34" charset="0"/>
              </a:rPr>
              <a:t>i</a:t>
            </a:r>
            <a:r>
              <a:rPr lang="en-US" sz="2000" dirty="0">
                <a:solidFill>
                  <a:schemeClr val="tx1"/>
                </a:solidFill>
                <a:latin typeface="Tw Cen MT" panose="020B0602020104020603" pitchFamily="34" charset="0"/>
              </a:rPr>
              <a:t>) to (iii</a:t>
            </a:r>
            <a:r>
              <a:rPr lang="en-US" sz="2000" dirty="0" smtClean="0">
                <a:solidFill>
                  <a:schemeClr val="tx1"/>
                </a:solidFill>
                <a:latin typeface="Tw Cen MT" panose="020B0602020104020603" pitchFamily="34" charset="0"/>
              </a:rPr>
              <a:t>)</a:t>
            </a:r>
            <a:endParaRPr lang="en-US" sz="2000" dirty="0">
              <a:solidFill>
                <a:schemeClr val="tx1"/>
              </a:solidFill>
              <a:latin typeface="Tw Cen MT" panose="020B0602020104020603" pitchFamily="34" charset="0"/>
            </a:endParaRPr>
          </a:p>
          <a:p>
            <a:pPr algn="l"/>
            <a:r>
              <a:rPr lang="en-US" sz="2000" u="sng" dirty="0">
                <a:solidFill>
                  <a:schemeClr val="tx1"/>
                </a:solidFill>
                <a:latin typeface="Tw Cen MT" panose="020B0602020104020603" pitchFamily="34" charset="0"/>
                <a:hlinkClick r:id="rId2"/>
              </a:rPr>
              <a:t>Section 117(2)(b)</a:t>
            </a:r>
            <a:r>
              <a:rPr lang="en-US" sz="2000" dirty="0">
                <a:solidFill>
                  <a:schemeClr val="tx1"/>
                </a:solidFill>
                <a:latin typeface="Tw Cen MT" panose="020B0602020104020603" pitchFamily="34" charset="0"/>
              </a:rPr>
              <a:t> relates to cases where the “costs of maintaining the child are significantly affected” because any one of the three categories referred to in paras (</a:t>
            </a:r>
            <a:r>
              <a:rPr lang="en-US" sz="2000" dirty="0" err="1">
                <a:solidFill>
                  <a:schemeClr val="tx1"/>
                </a:solidFill>
                <a:latin typeface="Tw Cen MT" panose="020B0602020104020603" pitchFamily="34" charset="0"/>
              </a:rPr>
              <a:t>i</a:t>
            </a:r>
            <a:r>
              <a:rPr lang="en-US" sz="2000" dirty="0">
                <a:solidFill>
                  <a:schemeClr val="tx1"/>
                </a:solidFill>
                <a:latin typeface="Tw Cen MT" panose="020B0602020104020603" pitchFamily="34" charset="0"/>
              </a:rPr>
              <a:t>)(A) and (</a:t>
            </a:r>
            <a:r>
              <a:rPr lang="en-US" sz="2000" dirty="0" err="1">
                <a:solidFill>
                  <a:schemeClr val="tx1"/>
                </a:solidFill>
                <a:latin typeface="Tw Cen MT" panose="020B0602020104020603" pitchFamily="34" charset="0"/>
              </a:rPr>
              <a:t>i</a:t>
            </a:r>
            <a:r>
              <a:rPr lang="en-US" sz="2000" dirty="0">
                <a:solidFill>
                  <a:schemeClr val="tx1"/>
                </a:solidFill>
                <a:latin typeface="Tw Cen MT" panose="020B0602020104020603" pitchFamily="34" charset="0"/>
              </a:rPr>
              <a:t>)(B) and (ii).</a:t>
            </a:r>
          </a:p>
          <a:p>
            <a:pPr algn="l"/>
            <a:r>
              <a:rPr lang="en-US" sz="2000" u="sng" dirty="0">
                <a:solidFill>
                  <a:schemeClr val="tx1"/>
                </a:solidFill>
                <a:latin typeface="Tw Cen MT" panose="020B0602020104020603" pitchFamily="34" charset="0"/>
                <a:hlinkClick r:id="rId2"/>
              </a:rPr>
              <a:t>Section 117(2)(c)</a:t>
            </a:r>
            <a:r>
              <a:rPr lang="en-US" sz="2000" dirty="0">
                <a:solidFill>
                  <a:schemeClr val="tx1"/>
                </a:solidFill>
                <a:latin typeface="Tw Cen MT" panose="020B0602020104020603" pitchFamily="34" charset="0"/>
              </a:rPr>
              <a:t> relates to cases where an application of the formula would “result in an unjust and inequitable determination of the level of financial support to be provided by the liable parent for the child because of” either of the two categories referred to in paras (</a:t>
            </a:r>
            <a:r>
              <a:rPr lang="en-US" sz="2000" dirty="0" err="1">
                <a:solidFill>
                  <a:schemeClr val="tx1"/>
                </a:solidFill>
                <a:latin typeface="Tw Cen MT" panose="020B0602020104020603" pitchFamily="34" charset="0"/>
              </a:rPr>
              <a:t>i</a:t>
            </a:r>
            <a:r>
              <a:rPr lang="en-US" sz="2000" dirty="0">
                <a:solidFill>
                  <a:schemeClr val="tx1"/>
                </a:solidFill>
                <a:latin typeface="Tw Cen MT" panose="020B0602020104020603" pitchFamily="34" charset="0"/>
              </a:rPr>
              <a:t>) and (ii</a:t>
            </a:r>
            <a:r>
              <a:rPr lang="en-US" sz="2000" dirty="0" smtClean="0">
                <a:solidFill>
                  <a:schemeClr val="tx1"/>
                </a:solidFill>
                <a:latin typeface="Tw Cen MT" panose="020B0602020104020603" pitchFamily="34" charset="0"/>
              </a:rPr>
              <a:t>).</a:t>
            </a:r>
          </a:p>
          <a:p>
            <a:pPr algn="l"/>
            <a:endParaRPr lang="en-US" sz="2400" dirty="0" smtClean="0">
              <a:solidFill>
                <a:schemeClr val="tx1"/>
              </a:solidFill>
              <a:latin typeface="Tw Cen MT" panose="020B0602020104020603" pitchFamily="34" charset="0"/>
            </a:endParaRPr>
          </a:p>
          <a:p>
            <a:pPr algn="l"/>
            <a:r>
              <a:rPr lang="en-US" sz="2000" dirty="0" smtClean="0">
                <a:solidFill>
                  <a:schemeClr val="tx1"/>
                </a:solidFill>
                <a:latin typeface="Tw Cen MT" panose="020B0602020104020603" pitchFamily="34" charset="0"/>
              </a:rPr>
              <a:t>Note – for ease of reference I have listed as per reasons in change of assessment application rather than as set out in s.117(2)</a:t>
            </a:r>
            <a:endParaRPr lang="en-AU" sz="20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4069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29AA-F3AE-4940-85BD-F748AE5EE163}"/>
              </a:ext>
            </a:extLst>
          </p:cNvPr>
          <p:cNvSpPr>
            <a:spLocks noGrp="1"/>
          </p:cNvSpPr>
          <p:nvPr>
            <p:ph type="title"/>
          </p:nvPr>
        </p:nvSpPr>
        <p:spPr/>
        <p:txBody>
          <a:bodyPr>
            <a:normAutofit/>
          </a:bodyPr>
          <a:lstStyle/>
          <a:p>
            <a:r>
              <a:rPr lang="en-US" sz="2800" dirty="0">
                <a:latin typeface="Tw Cen MT" panose="020B0602020104020603" pitchFamily="34" charset="0"/>
              </a:rPr>
              <a:t>Reason </a:t>
            </a:r>
            <a:r>
              <a:rPr lang="en-US" sz="2800" dirty="0" smtClean="0">
                <a:latin typeface="Tw Cen MT" panose="020B0602020104020603" pitchFamily="34" charset="0"/>
              </a:rPr>
              <a:t>1 (s.117(2)(b)(</a:t>
            </a:r>
            <a:r>
              <a:rPr lang="en-US" sz="2800" dirty="0" err="1" smtClean="0">
                <a:latin typeface="Tw Cen MT" panose="020B0602020104020603" pitchFamily="34" charset="0"/>
              </a:rPr>
              <a:t>i</a:t>
            </a:r>
            <a:r>
              <a:rPr lang="en-US" sz="2800" dirty="0" smtClean="0">
                <a:latin typeface="Tw Cen MT" panose="020B0602020104020603" pitchFamily="34" charset="0"/>
              </a:rPr>
              <a:t>)) </a:t>
            </a:r>
            <a:endParaRPr lang="en-AU"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1B20CF3-7C43-460D-B9E4-C614C0CE5769}"/>
              </a:ext>
            </a:extLst>
          </p:cNvPr>
          <p:cNvSpPr>
            <a:spLocks noGrp="1"/>
          </p:cNvSpPr>
          <p:nvPr>
            <p:ph idx="1"/>
          </p:nvPr>
        </p:nvSpPr>
        <p:spPr>
          <a:xfrm>
            <a:off x="4531862" y="201168"/>
            <a:ext cx="5394016" cy="6656832"/>
          </a:xfrm>
        </p:spPr>
        <p:txBody>
          <a:bodyPr>
            <a:noAutofit/>
          </a:bodyPr>
          <a:lstStyle/>
          <a:p>
            <a:r>
              <a:rPr lang="en-US" sz="2000" b="0" i="0" dirty="0">
                <a:solidFill>
                  <a:schemeClr val="tx1"/>
                </a:solidFill>
                <a:effectLst/>
                <a:latin typeface="Tw Cen MT" panose="020B0602020104020603" pitchFamily="34" charset="0"/>
              </a:rPr>
              <a:t>Telephone and internet costs can be considered as well as accommodation and </a:t>
            </a:r>
            <a:r>
              <a:rPr lang="en-US" sz="2000" b="0" i="0" dirty="0" smtClean="0">
                <a:solidFill>
                  <a:schemeClr val="tx1"/>
                </a:solidFill>
                <a:effectLst/>
                <a:latin typeface="Tw Cen MT" panose="020B0602020104020603" pitchFamily="34" charset="0"/>
              </a:rPr>
              <a:t>transport. Transport </a:t>
            </a:r>
            <a:r>
              <a:rPr lang="en-US" sz="2000" b="0" i="0" dirty="0">
                <a:solidFill>
                  <a:schemeClr val="tx1"/>
                </a:solidFill>
                <a:effectLst/>
                <a:latin typeface="Tw Cen MT" panose="020B0602020104020603" pitchFamily="34" charset="0"/>
              </a:rPr>
              <a:t>costs include parking costs, road tolls, train, ferry, taxi or bus fares, airfares, the cost of car hire, and motor vehicle </a:t>
            </a:r>
            <a:r>
              <a:rPr lang="en-US" sz="2000" b="0" i="0" dirty="0" smtClean="0">
                <a:solidFill>
                  <a:schemeClr val="tx1"/>
                </a:solidFill>
                <a:effectLst/>
                <a:latin typeface="Tw Cen MT" panose="020B0602020104020603" pitchFamily="34" charset="0"/>
              </a:rPr>
              <a:t>expenses</a:t>
            </a:r>
            <a:r>
              <a:rPr lang="en-AU" sz="2000" dirty="0" smtClean="0">
                <a:latin typeface="Tw Cen MT" panose="020B0602020104020603" pitchFamily="34" charset="0"/>
              </a:rPr>
              <a:t>(</a:t>
            </a:r>
            <a:r>
              <a:rPr lang="en-AU" sz="2000" i="1" dirty="0" err="1" smtClean="0">
                <a:latin typeface="Tw Cen MT" panose="020B0602020104020603" pitchFamily="34" charset="0"/>
                <a:hlinkClick r:id="rId2"/>
              </a:rPr>
              <a:t>Gyselman</a:t>
            </a:r>
            <a:r>
              <a:rPr lang="en-AU" sz="2000" i="1" dirty="0" smtClean="0">
                <a:latin typeface="Tw Cen MT" panose="020B0602020104020603" pitchFamily="34" charset="0"/>
                <a:hlinkClick r:id="rId2"/>
              </a:rPr>
              <a:t> </a:t>
            </a:r>
            <a:r>
              <a:rPr lang="en-AU" sz="2000" i="1" dirty="0">
                <a:latin typeface="Tw Cen MT" panose="020B0602020104020603" pitchFamily="34" charset="0"/>
                <a:hlinkClick r:id="rId2"/>
              </a:rPr>
              <a:t>and </a:t>
            </a:r>
            <a:r>
              <a:rPr lang="en-AU" sz="2000" i="1" dirty="0" err="1">
                <a:latin typeface="Tw Cen MT" panose="020B0602020104020603" pitchFamily="34" charset="0"/>
                <a:hlinkClick r:id="rId2"/>
              </a:rPr>
              <a:t>Gyselman</a:t>
            </a:r>
            <a:r>
              <a:rPr lang="en-AU" sz="2000" dirty="0">
                <a:latin typeface="Tw Cen MT" panose="020B0602020104020603" pitchFamily="34" charset="0"/>
                <a:hlinkClick r:id="rId2"/>
              </a:rPr>
              <a:t> (1992) FLC 92-279</a:t>
            </a:r>
            <a:r>
              <a:rPr lang="en-AU" sz="2000" dirty="0">
                <a:latin typeface="Tw Cen MT" panose="020B0602020104020603" pitchFamily="34" charset="0"/>
              </a:rPr>
              <a:t>)</a:t>
            </a:r>
            <a:endParaRPr lang="en-US" sz="2000" b="0" i="0" dirty="0">
              <a:solidFill>
                <a:schemeClr val="tx1"/>
              </a:solidFill>
              <a:effectLst/>
              <a:latin typeface="Tw Cen MT" panose="020B0602020104020603" pitchFamily="34" charset="0"/>
            </a:endParaRPr>
          </a:p>
          <a:p>
            <a:r>
              <a:rPr lang="en-US" sz="2000" dirty="0">
                <a:solidFill>
                  <a:schemeClr val="tx1"/>
                </a:solidFill>
                <a:latin typeface="Tw Cen MT" panose="020B0602020104020603" pitchFamily="34" charset="0"/>
              </a:rPr>
              <a:t>Costs of spending time rather than enjoying time </a:t>
            </a:r>
            <a:r>
              <a:rPr lang="en-US" sz="2000" dirty="0" smtClean="0">
                <a:solidFill>
                  <a:schemeClr val="tx1"/>
                </a:solidFill>
                <a:latin typeface="Tw Cen MT" panose="020B0602020104020603" pitchFamily="34" charset="0"/>
              </a:rPr>
              <a:t>(</a:t>
            </a:r>
            <a:r>
              <a:rPr lang="en-US" sz="2000" i="1" dirty="0" smtClean="0">
                <a:solidFill>
                  <a:schemeClr val="tx1"/>
                </a:solidFill>
                <a:latin typeface="Tw Cen MT" panose="020B0602020104020603" pitchFamily="34" charset="0"/>
                <a:hlinkClick r:id="rId3"/>
              </a:rPr>
              <a:t>Hall </a:t>
            </a:r>
            <a:r>
              <a:rPr lang="en-US" sz="2000" i="1" dirty="0">
                <a:solidFill>
                  <a:schemeClr val="tx1"/>
                </a:solidFill>
                <a:latin typeface="Tw Cen MT" panose="020B0602020104020603" pitchFamily="34" charset="0"/>
                <a:hlinkClick r:id="rId3"/>
              </a:rPr>
              <a:t>and Rushton</a:t>
            </a:r>
            <a:r>
              <a:rPr lang="en-US" sz="2000" dirty="0">
                <a:solidFill>
                  <a:schemeClr val="tx1"/>
                </a:solidFill>
                <a:latin typeface="Tw Cen MT" panose="020B0602020104020603" pitchFamily="34" charset="0"/>
                <a:hlinkClick r:id="rId3"/>
              </a:rPr>
              <a:t> (1991) FLC 92-249</a:t>
            </a:r>
            <a:r>
              <a:rPr lang="en-US" sz="2000" dirty="0">
                <a:solidFill>
                  <a:schemeClr val="tx1"/>
                </a:solidFill>
                <a:latin typeface="Tw Cen MT" panose="020B0602020104020603" pitchFamily="34" charset="0"/>
              </a:rPr>
              <a:t>). </a:t>
            </a:r>
            <a:endParaRPr lang="en-US" sz="2000" dirty="0">
              <a:solidFill>
                <a:schemeClr val="tx1"/>
              </a:solidFill>
              <a:latin typeface="Tw Cen MT" panose="020B0602020104020603" pitchFamily="34" charset="0"/>
            </a:endParaRPr>
          </a:p>
          <a:p>
            <a:r>
              <a:rPr lang="en-US" sz="2000" dirty="0">
                <a:solidFill>
                  <a:schemeClr val="tx1"/>
                </a:solidFill>
                <a:latin typeface="Tw Cen MT" panose="020B0602020104020603" pitchFamily="34" charset="0"/>
              </a:rPr>
              <a:t>If parent has regular care (14 – 35%) then only travel costs – </a:t>
            </a:r>
            <a:r>
              <a:rPr lang="en-AU" sz="2000" dirty="0">
                <a:latin typeface="Tw Cen MT" panose="020B0602020104020603" pitchFamily="34" charset="0"/>
              </a:rPr>
              <a:t>(section 117(2C))</a:t>
            </a:r>
            <a:endParaRPr lang="en-US" sz="2000" dirty="0">
              <a:solidFill>
                <a:schemeClr val="tx1"/>
              </a:solidFill>
              <a:latin typeface="Tw Cen MT" panose="020B0602020104020603" pitchFamily="34" charset="0"/>
            </a:endParaRPr>
          </a:p>
          <a:p>
            <a:r>
              <a:rPr lang="en-US" sz="2000" dirty="0">
                <a:solidFill>
                  <a:schemeClr val="tx1"/>
                </a:solidFill>
                <a:latin typeface="Tw Cen MT" panose="020B0602020104020603" pitchFamily="34" charset="0"/>
              </a:rPr>
              <a:t>Travel costs – actual transport costs and </a:t>
            </a:r>
            <a:r>
              <a:rPr lang="en-US" sz="2000" dirty="0" err="1">
                <a:solidFill>
                  <a:schemeClr val="tx1"/>
                </a:solidFill>
                <a:latin typeface="Tw Cen MT" panose="020B0602020104020603" pitchFamily="34" charset="0"/>
              </a:rPr>
              <a:t>accommodaton</a:t>
            </a:r>
            <a:r>
              <a:rPr lang="en-US" sz="2000" dirty="0">
                <a:solidFill>
                  <a:schemeClr val="tx1"/>
                </a:solidFill>
                <a:latin typeface="Tw Cen MT" panose="020B0602020104020603" pitchFamily="34" charset="0"/>
              </a:rPr>
              <a:t> costs incidental to the travel </a:t>
            </a:r>
            <a:r>
              <a:rPr lang="en-US" sz="2000" dirty="0" err="1">
                <a:solidFill>
                  <a:schemeClr val="tx1"/>
                </a:solidFill>
                <a:latin typeface="Tw Cen MT" panose="020B0602020104020603" pitchFamily="34" charset="0"/>
              </a:rPr>
              <a:t>ie</a:t>
            </a:r>
            <a:r>
              <a:rPr lang="en-US" sz="2000" dirty="0">
                <a:solidFill>
                  <a:schemeClr val="tx1"/>
                </a:solidFill>
                <a:latin typeface="Tw Cen MT" panose="020B0602020104020603" pitchFamily="34" charset="0"/>
              </a:rPr>
              <a:t>. Accommodation while in transit</a:t>
            </a:r>
            <a:endParaRPr lang="en-AU" sz="2000" dirty="0">
              <a:solidFill>
                <a:schemeClr val="tx1"/>
              </a:solidFill>
              <a:latin typeface="Tw Cen MT" panose="020B0602020104020603" pitchFamily="34" charset="0"/>
            </a:endParaRPr>
          </a:p>
          <a:p>
            <a:r>
              <a:rPr lang="en-US" sz="2000" b="0" i="0" dirty="0">
                <a:solidFill>
                  <a:schemeClr val="tx1"/>
                </a:solidFill>
                <a:effectLst/>
                <a:latin typeface="Tw Cen MT" panose="020B0602020104020603" pitchFamily="34" charset="0"/>
              </a:rPr>
              <a:t>A parent's costs are high if during a child support period they total more than 5% of the parent's adjusted taxable income for the </a:t>
            </a:r>
            <a:r>
              <a:rPr lang="en-US" sz="2000" b="0" i="0" dirty="0" smtClean="0">
                <a:solidFill>
                  <a:schemeClr val="tx1"/>
                </a:solidFill>
                <a:effectLst/>
                <a:latin typeface="Tw Cen MT" panose="020B0602020104020603" pitchFamily="34" charset="0"/>
              </a:rPr>
              <a:t>period</a:t>
            </a:r>
          </a:p>
          <a:p>
            <a:r>
              <a:rPr lang="en-US" sz="2000" dirty="0" smtClean="0">
                <a:solidFill>
                  <a:schemeClr val="tx1"/>
                </a:solidFill>
                <a:latin typeface="Tw Cen MT" panose="020B0602020104020603" pitchFamily="34" charset="0"/>
              </a:rPr>
              <a:t>Not legal costs </a:t>
            </a:r>
            <a:r>
              <a:rPr lang="en-US" dirty="0"/>
              <a:t>(</a:t>
            </a:r>
            <a:r>
              <a:rPr lang="en-US" sz="2000" i="1" dirty="0">
                <a:latin typeface="Tw Cen MT" panose="020B0602020104020603" pitchFamily="34" charset="0"/>
                <a:hlinkClick r:id="rId4"/>
              </a:rPr>
              <a:t>MAV &amp; NTV</a:t>
            </a:r>
            <a:r>
              <a:rPr lang="en-US" sz="2000" dirty="0">
                <a:latin typeface="Tw Cen MT" panose="020B0602020104020603" pitchFamily="34" charset="0"/>
                <a:hlinkClick r:id="rId4"/>
              </a:rPr>
              <a:t> [2005] </a:t>
            </a:r>
            <a:r>
              <a:rPr lang="en-US" sz="2000" dirty="0" err="1">
                <a:latin typeface="Tw Cen MT" panose="020B0602020104020603" pitchFamily="34" charset="0"/>
                <a:hlinkClick r:id="rId4"/>
              </a:rPr>
              <a:t>FMCAfam</a:t>
            </a:r>
            <a:r>
              <a:rPr lang="en-US" sz="2000" dirty="0">
                <a:latin typeface="Tw Cen MT" panose="020B0602020104020603" pitchFamily="34" charset="0"/>
                <a:hlinkClick r:id="rId4"/>
              </a:rPr>
              <a:t> 261 (31 May 2005)</a:t>
            </a:r>
            <a:r>
              <a:rPr lang="en-US" sz="2000" dirty="0">
                <a:latin typeface="Tw Cen MT" panose="020B0602020104020603" pitchFamily="34" charset="0"/>
              </a:rPr>
              <a:t>).</a:t>
            </a:r>
            <a:endParaRPr lang="en-AU" sz="2000" dirty="0">
              <a:solidFill>
                <a:schemeClr val="tx1"/>
              </a:solidFill>
              <a:latin typeface="Tw Cen MT" panose="020B0602020104020603" pitchFamily="34" charset="0"/>
            </a:endParaRPr>
          </a:p>
        </p:txBody>
      </p:sp>
      <p:sp>
        <p:nvSpPr>
          <p:cNvPr id="4" name="Text Placeholder 3">
            <a:extLst>
              <a:ext uri="{FF2B5EF4-FFF2-40B4-BE49-F238E27FC236}">
                <a16:creationId xmlns:a16="http://schemas.microsoft.com/office/drawing/2014/main" id="{539097A4-F795-4D2B-AA29-B705CB6FBFB9}"/>
              </a:ext>
            </a:extLst>
          </p:cNvPr>
          <p:cNvSpPr>
            <a:spLocks noGrp="1"/>
          </p:cNvSpPr>
          <p:nvPr>
            <p:ph type="body" sz="half" idx="2"/>
          </p:nvPr>
        </p:nvSpPr>
        <p:spPr/>
        <p:txBody>
          <a:bodyPr>
            <a:normAutofit/>
          </a:bodyPr>
          <a:lstStyle/>
          <a:p>
            <a:r>
              <a:rPr lang="en-US" sz="2400" b="0" i="0" dirty="0">
                <a:solidFill>
                  <a:srgbClr val="000000"/>
                </a:solidFill>
                <a:effectLst/>
                <a:latin typeface="Tw Cen MT" panose="020B0602020104020603" pitchFamily="34" charset="0"/>
                <a:cs typeface="Arial" panose="020B0604020202020204" pitchFamily="34" charset="0"/>
              </a:rPr>
              <a:t>The costs of raising the child are </a:t>
            </a:r>
            <a:r>
              <a:rPr lang="en-US" sz="2400" b="1" i="0" dirty="0">
                <a:solidFill>
                  <a:srgbClr val="000000"/>
                </a:solidFill>
                <a:effectLst/>
                <a:latin typeface="Tw Cen MT" panose="020B0602020104020603" pitchFamily="34" charset="0"/>
                <a:cs typeface="Arial" panose="020B0604020202020204" pitchFamily="34" charset="0"/>
              </a:rPr>
              <a:t>significantly affected </a:t>
            </a:r>
            <a:r>
              <a:rPr lang="en-US" sz="2400" b="0" i="0" dirty="0">
                <a:solidFill>
                  <a:srgbClr val="000000"/>
                </a:solidFill>
                <a:effectLst/>
                <a:latin typeface="Tw Cen MT" panose="020B0602020104020603" pitchFamily="34" charset="0"/>
                <a:cs typeface="Arial" panose="020B0604020202020204" pitchFamily="34" charset="0"/>
              </a:rPr>
              <a:t>by the </a:t>
            </a:r>
            <a:r>
              <a:rPr lang="en-US" sz="2400" b="1" i="0" dirty="0">
                <a:solidFill>
                  <a:srgbClr val="000000"/>
                </a:solidFill>
                <a:effectLst/>
                <a:latin typeface="Tw Cen MT" panose="020B0602020104020603" pitchFamily="34" charset="0"/>
                <a:cs typeface="Arial" panose="020B0604020202020204" pitchFamily="34" charset="0"/>
              </a:rPr>
              <a:t>high costs of spending time or communicating with the child</a:t>
            </a:r>
          </a:p>
          <a:p>
            <a:endParaRPr lang="en-AU" dirty="0"/>
          </a:p>
        </p:txBody>
      </p:sp>
    </p:spTree>
    <p:extLst>
      <p:ext uri="{BB962C8B-B14F-4D97-AF65-F5344CB8AC3E}">
        <p14:creationId xmlns:p14="http://schemas.microsoft.com/office/powerpoint/2010/main" val="222725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29AA-F3AE-4940-85BD-F748AE5EE163}"/>
              </a:ext>
            </a:extLst>
          </p:cNvPr>
          <p:cNvSpPr>
            <a:spLocks noGrp="1"/>
          </p:cNvSpPr>
          <p:nvPr>
            <p:ph type="title"/>
          </p:nvPr>
        </p:nvSpPr>
        <p:spPr/>
        <p:txBody>
          <a:bodyPr>
            <a:normAutofit/>
          </a:bodyPr>
          <a:lstStyle/>
          <a:p>
            <a:r>
              <a:rPr lang="en-US" sz="2800" dirty="0">
                <a:latin typeface="Tw Cen MT" panose="020B0602020104020603" pitchFamily="34" charset="0"/>
              </a:rPr>
              <a:t>Reason </a:t>
            </a:r>
            <a:r>
              <a:rPr lang="en-US" sz="2800" dirty="0" smtClean="0">
                <a:latin typeface="Tw Cen MT" panose="020B0602020104020603" pitchFamily="34" charset="0"/>
              </a:rPr>
              <a:t>2 (s.117(2)(b)(</a:t>
            </a:r>
            <a:r>
              <a:rPr lang="en-US" sz="2800" dirty="0" err="1" smtClean="0">
                <a:latin typeface="Tw Cen MT" panose="020B0602020104020603" pitchFamily="34" charset="0"/>
              </a:rPr>
              <a:t>ia</a:t>
            </a:r>
            <a:r>
              <a:rPr lang="en-US" sz="2800" dirty="0" smtClean="0">
                <a:latin typeface="Tw Cen MT" panose="020B0602020104020603" pitchFamily="34" charset="0"/>
              </a:rPr>
              <a:t>)) </a:t>
            </a:r>
            <a:endParaRPr lang="en-AU"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1B20CF3-7C43-460D-B9E4-C614C0CE5769}"/>
              </a:ext>
            </a:extLst>
          </p:cNvPr>
          <p:cNvSpPr>
            <a:spLocks noGrp="1"/>
          </p:cNvSpPr>
          <p:nvPr>
            <p:ph idx="1"/>
          </p:nvPr>
        </p:nvSpPr>
        <p:spPr>
          <a:xfrm>
            <a:off x="4760461" y="278296"/>
            <a:ext cx="4873869" cy="6308034"/>
          </a:xfrm>
        </p:spPr>
        <p:txBody>
          <a:bodyPr>
            <a:noAutofit/>
          </a:bodyPr>
          <a:lstStyle/>
          <a:p>
            <a:r>
              <a:rPr lang="en-US" sz="2200" b="0" i="0" dirty="0">
                <a:solidFill>
                  <a:srgbClr val="111111"/>
                </a:solidFill>
                <a:effectLst/>
                <a:latin typeface="Tw Cen MT" panose="020B0602020104020603" pitchFamily="34" charset="0"/>
              </a:rPr>
              <a:t>The term 'special needs' is not defined in the legislation. There must be some evidence that the needs of the child relate to a condition or disability </a:t>
            </a:r>
            <a:r>
              <a:rPr lang="en-US" sz="2200" b="0" i="0" dirty="0" smtClean="0">
                <a:solidFill>
                  <a:srgbClr val="111111"/>
                </a:solidFill>
                <a:effectLst/>
                <a:latin typeface="Tw Cen MT" panose="020B0602020104020603" pitchFamily="34" charset="0"/>
              </a:rPr>
              <a:t>or special talent that </a:t>
            </a:r>
            <a:r>
              <a:rPr lang="en-US" sz="2200" b="0" i="0" dirty="0">
                <a:solidFill>
                  <a:srgbClr val="111111"/>
                </a:solidFill>
                <a:effectLst/>
                <a:latin typeface="Tw Cen MT" panose="020B0602020104020603" pitchFamily="34" charset="0"/>
              </a:rPr>
              <a:t>is out of the </a:t>
            </a:r>
            <a:r>
              <a:rPr lang="en-US" sz="2200" b="0" i="0" dirty="0" smtClean="0">
                <a:solidFill>
                  <a:srgbClr val="111111"/>
                </a:solidFill>
                <a:effectLst/>
                <a:latin typeface="Tw Cen MT" panose="020B0602020104020603" pitchFamily="34" charset="0"/>
              </a:rPr>
              <a:t>ordinary </a:t>
            </a:r>
            <a:r>
              <a:rPr lang="en-US" sz="2000" dirty="0"/>
              <a:t>(</a:t>
            </a:r>
            <a:r>
              <a:rPr lang="en-US" sz="2000" i="1" dirty="0"/>
              <a:t>Blamey and Blamey</a:t>
            </a:r>
            <a:r>
              <a:rPr lang="en-US" sz="2000" dirty="0"/>
              <a:t> (1995) FLC 92-554</a:t>
            </a:r>
            <a:r>
              <a:rPr lang="en-US" sz="2000" dirty="0" smtClean="0"/>
              <a:t>).</a:t>
            </a:r>
          </a:p>
          <a:p>
            <a:r>
              <a:rPr lang="en-US" sz="2200" dirty="0" smtClean="0">
                <a:solidFill>
                  <a:srgbClr val="111111"/>
                </a:solidFill>
                <a:latin typeface="Tw Cen MT" panose="020B0602020104020603" pitchFamily="34" charset="0"/>
              </a:rPr>
              <a:t>C</a:t>
            </a:r>
            <a:r>
              <a:rPr lang="en-US" sz="2200" b="0" i="0" dirty="0" smtClean="0">
                <a:solidFill>
                  <a:srgbClr val="111111"/>
                </a:solidFill>
                <a:effectLst/>
                <a:latin typeface="Tw Cen MT" panose="020B0602020104020603" pitchFamily="34" charset="0"/>
              </a:rPr>
              <a:t>an </a:t>
            </a:r>
            <a:r>
              <a:rPr lang="en-US" sz="2200" b="0" i="0" dirty="0">
                <a:solidFill>
                  <a:srgbClr val="111111"/>
                </a:solidFill>
                <a:effectLst/>
                <a:latin typeface="Tw Cen MT" panose="020B0602020104020603" pitchFamily="34" charset="0"/>
              </a:rPr>
              <a:t>be because of a physical, mental or learning disability or because of a special talent or ability of the child. </a:t>
            </a:r>
          </a:p>
          <a:p>
            <a:r>
              <a:rPr lang="en-US" sz="2200" b="0" i="0" dirty="0">
                <a:solidFill>
                  <a:srgbClr val="111111"/>
                </a:solidFill>
                <a:effectLst/>
                <a:latin typeface="Tw Cen MT" panose="020B0602020104020603" pitchFamily="34" charset="0"/>
              </a:rPr>
              <a:t>Essential or desirable for the child's welfare </a:t>
            </a:r>
            <a:r>
              <a:rPr lang="en-US" sz="2000" dirty="0">
                <a:latin typeface="Tw Cen MT" panose="020B0602020104020603" pitchFamily="34" charset="0"/>
              </a:rPr>
              <a:t>(</a:t>
            </a:r>
            <a:r>
              <a:rPr lang="en-US" sz="2000" i="1" dirty="0">
                <a:latin typeface="Tw Cen MT" panose="020B0602020104020603" pitchFamily="34" charset="0"/>
              </a:rPr>
              <a:t>Lightfoot v Hampson</a:t>
            </a:r>
            <a:r>
              <a:rPr lang="en-US" sz="2000" dirty="0">
                <a:latin typeface="Tw Cen MT" panose="020B0602020104020603" pitchFamily="34" charset="0"/>
              </a:rPr>
              <a:t> (1996) FLC 92-663).</a:t>
            </a:r>
            <a:endParaRPr lang="en-US" sz="2000" b="0" i="0" dirty="0">
              <a:solidFill>
                <a:srgbClr val="111111"/>
              </a:solidFill>
              <a:effectLst/>
              <a:latin typeface="Tw Cen MT" panose="020B0602020104020603" pitchFamily="34" charset="0"/>
            </a:endParaRPr>
          </a:p>
          <a:p>
            <a:r>
              <a:rPr lang="en-US" sz="2200" dirty="0">
                <a:solidFill>
                  <a:srgbClr val="111111"/>
                </a:solidFill>
                <a:latin typeface="Tw Cen MT" panose="020B0602020104020603" pitchFamily="34" charset="0"/>
              </a:rPr>
              <a:t>Costs </a:t>
            </a:r>
            <a:r>
              <a:rPr lang="en-US" sz="2200" b="0" i="0" dirty="0">
                <a:solidFill>
                  <a:srgbClr val="111111"/>
                </a:solidFill>
                <a:effectLst/>
                <a:latin typeface="Tw Cen MT" panose="020B0602020104020603" pitchFamily="34" charset="0"/>
              </a:rPr>
              <a:t>outside the ordinary costs of a child that can be met from an administrative assessment</a:t>
            </a:r>
          </a:p>
          <a:p>
            <a:r>
              <a:rPr lang="en-US" sz="2200" dirty="0">
                <a:solidFill>
                  <a:srgbClr val="111111"/>
                </a:solidFill>
                <a:latin typeface="Tw Cen MT" panose="020B0602020104020603" pitchFamily="34" charset="0"/>
              </a:rPr>
              <a:t>Evidence of actual costs required</a:t>
            </a:r>
            <a:endParaRPr lang="en-AU" sz="2200" dirty="0">
              <a:latin typeface="Tw Cen MT" panose="020B0602020104020603" pitchFamily="34" charset="0"/>
            </a:endParaRPr>
          </a:p>
        </p:txBody>
      </p:sp>
      <p:sp>
        <p:nvSpPr>
          <p:cNvPr id="4" name="Text Placeholder 3">
            <a:extLst>
              <a:ext uri="{FF2B5EF4-FFF2-40B4-BE49-F238E27FC236}">
                <a16:creationId xmlns:a16="http://schemas.microsoft.com/office/drawing/2014/main" id="{539097A4-F795-4D2B-AA29-B705CB6FBFB9}"/>
              </a:ext>
            </a:extLst>
          </p:cNvPr>
          <p:cNvSpPr>
            <a:spLocks noGrp="1"/>
          </p:cNvSpPr>
          <p:nvPr>
            <p:ph type="body" sz="half" idx="2"/>
          </p:nvPr>
        </p:nvSpPr>
        <p:spPr/>
        <p:txBody>
          <a:bodyPr/>
          <a:lstStyle/>
          <a:p>
            <a:r>
              <a:rPr lang="en-US" sz="2400" b="0" i="0" dirty="0">
                <a:solidFill>
                  <a:srgbClr val="000000"/>
                </a:solidFill>
                <a:effectLst/>
                <a:latin typeface="Tw Cen MT" panose="020B0602020104020603" pitchFamily="34" charset="0"/>
                <a:cs typeface="Arial" panose="020B0604020202020204" pitchFamily="34" charset="0"/>
              </a:rPr>
              <a:t>The costs of raising the child are </a:t>
            </a:r>
            <a:r>
              <a:rPr lang="en-US" sz="2400" b="1" i="0" dirty="0">
                <a:solidFill>
                  <a:srgbClr val="000000"/>
                </a:solidFill>
                <a:effectLst/>
                <a:latin typeface="Tw Cen MT" panose="020B0602020104020603" pitchFamily="34" charset="0"/>
                <a:cs typeface="Arial" panose="020B0604020202020204" pitchFamily="34" charset="0"/>
              </a:rPr>
              <a:t>significantly affected </a:t>
            </a:r>
            <a:r>
              <a:rPr lang="en-US" sz="2400" b="0" i="0" dirty="0">
                <a:solidFill>
                  <a:srgbClr val="000000"/>
                </a:solidFill>
                <a:effectLst/>
                <a:latin typeface="Tw Cen MT" panose="020B0602020104020603" pitchFamily="34" charset="0"/>
                <a:cs typeface="Arial" panose="020B0604020202020204" pitchFamily="34" charset="0"/>
              </a:rPr>
              <a:t>because of their </a:t>
            </a:r>
            <a:r>
              <a:rPr lang="en-US" sz="2400" b="1" i="0" dirty="0">
                <a:solidFill>
                  <a:srgbClr val="000000"/>
                </a:solidFill>
                <a:effectLst/>
                <a:latin typeface="Tw Cen MT" panose="020B0602020104020603" pitchFamily="34" charset="0"/>
                <a:cs typeface="Arial" panose="020B0604020202020204" pitchFamily="34" charset="0"/>
              </a:rPr>
              <a:t>special needs</a:t>
            </a:r>
          </a:p>
          <a:p>
            <a:endParaRPr lang="en-AU" dirty="0"/>
          </a:p>
        </p:txBody>
      </p:sp>
    </p:spTree>
    <p:extLst>
      <p:ext uri="{BB962C8B-B14F-4D97-AF65-F5344CB8AC3E}">
        <p14:creationId xmlns:p14="http://schemas.microsoft.com/office/powerpoint/2010/main" val="9281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29AA-F3AE-4940-85BD-F748AE5EE163}"/>
              </a:ext>
            </a:extLst>
          </p:cNvPr>
          <p:cNvSpPr>
            <a:spLocks noGrp="1"/>
          </p:cNvSpPr>
          <p:nvPr>
            <p:ph type="title"/>
          </p:nvPr>
        </p:nvSpPr>
        <p:spPr/>
        <p:txBody>
          <a:bodyPr>
            <a:normAutofit/>
          </a:bodyPr>
          <a:lstStyle/>
          <a:p>
            <a:r>
              <a:rPr lang="en-US" sz="2800" dirty="0">
                <a:latin typeface="Tw Cen MT" panose="020B0602020104020603" pitchFamily="34" charset="0"/>
              </a:rPr>
              <a:t>Reason </a:t>
            </a:r>
            <a:r>
              <a:rPr lang="en-US" sz="2800" dirty="0" smtClean="0">
                <a:latin typeface="Tw Cen MT" panose="020B0602020104020603" pitchFamily="34" charset="0"/>
              </a:rPr>
              <a:t>3 (s.117(2)(b)(ii)) </a:t>
            </a:r>
            <a:endParaRPr lang="en-AU"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1B20CF3-7C43-460D-B9E4-C614C0CE5769}"/>
              </a:ext>
            </a:extLst>
          </p:cNvPr>
          <p:cNvSpPr>
            <a:spLocks noGrp="1"/>
          </p:cNvSpPr>
          <p:nvPr>
            <p:ph idx="1"/>
          </p:nvPr>
        </p:nvSpPr>
        <p:spPr>
          <a:xfrm>
            <a:off x="4206241" y="530352"/>
            <a:ext cx="5812402" cy="6327648"/>
          </a:xfrm>
        </p:spPr>
        <p:txBody>
          <a:bodyPr>
            <a:noAutofit/>
          </a:bodyPr>
          <a:lstStyle/>
          <a:p>
            <a:r>
              <a:rPr lang="en-US" sz="2000" dirty="0" smtClean="0">
                <a:solidFill>
                  <a:schemeClr val="tx1"/>
                </a:solidFill>
                <a:latin typeface="Tw Cen MT" panose="020B0602020104020603" pitchFamily="34" charset="0"/>
              </a:rPr>
              <a:t>Evidence that the child is being educated or trained in way intended </a:t>
            </a:r>
            <a:r>
              <a:rPr lang="en-US" sz="2000" dirty="0" err="1" smtClean="0">
                <a:solidFill>
                  <a:schemeClr val="tx1"/>
                </a:solidFill>
                <a:latin typeface="Tw Cen MT" panose="020B0602020104020603" pitchFamily="34" charset="0"/>
              </a:rPr>
              <a:t>ie</a:t>
            </a:r>
            <a:r>
              <a:rPr lang="en-US" sz="2000" dirty="0" smtClean="0">
                <a:solidFill>
                  <a:schemeClr val="tx1"/>
                </a:solidFill>
                <a:latin typeface="Tw Cen MT" panose="020B0602020104020603" pitchFamily="34" charset="0"/>
              </a:rPr>
              <a:t>. Signed school enrolment form </a:t>
            </a:r>
            <a:r>
              <a:rPr lang="en-US" sz="2000" dirty="0" smtClean="0">
                <a:latin typeface="Tw Cen MT" panose="020B0602020104020603" pitchFamily="34" charset="0"/>
              </a:rPr>
              <a:t>(</a:t>
            </a:r>
            <a:r>
              <a:rPr lang="en-US" sz="2000" i="1" dirty="0" smtClean="0">
                <a:latin typeface="Tw Cen MT" panose="020B0602020104020603" pitchFamily="34" charset="0"/>
              </a:rPr>
              <a:t>Wild v Ballard</a:t>
            </a:r>
            <a:r>
              <a:rPr lang="en-US" sz="2000" dirty="0" smtClean="0">
                <a:latin typeface="Tw Cen MT" panose="020B0602020104020603" pitchFamily="34" charset="0"/>
              </a:rPr>
              <a:t> (1997) FLC 92-771</a:t>
            </a:r>
          </a:p>
          <a:p>
            <a:r>
              <a:rPr lang="en-US" sz="2000" dirty="0" smtClean="0">
                <a:latin typeface="Tw Cen MT" panose="020B0602020104020603" pitchFamily="34" charset="0"/>
              </a:rPr>
              <a:t>Intention required: The fact that a payer can afford to pay the fees, or is a wealthy person, is not in itself a reason for imposing a liability to contribute to school fees (</a:t>
            </a:r>
            <a:r>
              <a:rPr lang="en-US" sz="2000" i="1" dirty="0" err="1" smtClean="0">
                <a:latin typeface="Tw Cen MT" panose="020B0602020104020603" pitchFamily="34" charset="0"/>
              </a:rPr>
              <a:t>Mee</a:t>
            </a:r>
            <a:r>
              <a:rPr lang="en-US" sz="2000" i="1" dirty="0" smtClean="0">
                <a:latin typeface="Tw Cen MT" panose="020B0602020104020603" pitchFamily="34" charset="0"/>
              </a:rPr>
              <a:t> v Ferguson</a:t>
            </a:r>
            <a:r>
              <a:rPr lang="en-US" sz="2000" dirty="0" smtClean="0">
                <a:latin typeface="Tw Cen MT" panose="020B0602020104020603" pitchFamily="34" charset="0"/>
              </a:rPr>
              <a:t> (1986) FLC 91-716)</a:t>
            </a:r>
            <a:endParaRPr lang="en-US" sz="2000" dirty="0" smtClean="0">
              <a:solidFill>
                <a:schemeClr val="tx1"/>
              </a:solidFill>
              <a:latin typeface="Tw Cen MT" panose="020B0602020104020603" pitchFamily="34" charset="0"/>
            </a:endParaRPr>
          </a:p>
          <a:p>
            <a:pPr>
              <a:buFont typeface="Arial" panose="020B0604020202020204" pitchFamily="34" charset="0"/>
              <a:buChar char="•"/>
            </a:pPr>
            <a:r>
              <a:rPr lang="en-US" sz="2000" dirty="0" smtClean="0">
                <a:solidFill>
                  <a:schemeClr val="tx1"/>
                </a:solidFill>
                <a:latin typeface="Tw Cen MT" panose="020B0602020104020603" pitchFamily="34" charset="0"/>
              </a:rPr>
              <a:t>Intention </a:t>
            </a:r>
            <a:r>
              <a:rPr lang="en-US" sz="2000" dirty="0">
                <a:solidFill>
                  <a:schemeClr val="tx1"/>
                </a:solidFill>
                <a:latin typeface="Tw Cen MT" panose="020B0602020104020603" pitchFamily="34" charset="0"/>
              </a:rPr>
              <a:t>can change and decision maker will consider overall circumstances, reasons for the change in intention, evidence that steps taken to negotiate or make other education arrangements </a:t>
            </a:r>
            <a:r>
              <a:rPr lang="en-US" sz="2000" dirty="0" err="1">
                <a:solidFill>
                  <a:schemeClr val="tx1"/>
                </a:solidFill>
                <a:latin typeface="Tw Cen MT" panose="020B0602020104020603" pitchFamily="34" charset="0"/>
              </a:rPr>
              <a:t>etc</a:t>
            </a:r>
            <a:r>
              <a:rPr lang="en-US" sz="2000" dirty="0">
                <a:solidFill>
                  <a:schemeClr val="tx1"/>
                </a:solidFill>
                <a:latin typeface="Tw Cen MT" panose="020B0602020104020603" pitchFamily="34" charset="0"/>
              </a:rPr>
              <a:t> and will balance that with the fact that changes to schooling is a joint parental decision and not unilateral</a:t>
            </a:r>
          </a:p>
          <a:p>
            <a:r>
              <a:rPr lang="en-US" sz="2000" dirty="0">
                <a:solidFill>
                  <a:schemeClr val="tx1"/>
                </a:solidFill>
                <a:latin typeface="Tw Cen MT" panose="020B0602020104020603" pitchFamily="34" charset="0"/>
              </a:rPr>
              <a:t>SIGNIFICANTLY AFFECTED – consider the cost of child amount in assessment and consider the amount of costs incurred </a:t>
            </a:r>
            <a:endParaRPr lang="en-AU" sz="2000" dirty="0">
              <a:solidFill>
                <a:schemeClr val="tx1"/>
              </a:solidFill>
              <a:latin typeface="Tw Cen MT" panose="020B0602020104020603" pitchFamily="34" charset="0"/>
            </a:endParaRPr>
          </a:p>
        </p:txBody>
      </p:sp>
      <p:sp>
        <p:nvSpPr>
          <p:cNvPr id="4" name="Text Placeholder 3">
            <a:extLst>
              <a:ext uri="{FF2B5EF4-FFF2-40B4-BE49-F238E27FC236}">
                <a16:creationId xmlns:a16="http://schemas.microsoft.com/office/drawing/2014/main" id="{539097A4-F795-4D2B-AA29-B705CB6FBFB9}"/>
              </a:ext>
            </a:extLst>
          </p:cNvPr>
          <p:cNvSpPr>
            <a:spLocks noGrp="1"/>
          </p:cNvSpPr>
          <p:nvPr>
            <p:ph type="body" sz="half" idx="2"/>
          </p:nvPr>
        </p:nvSpPr>
        <p:spPr>
          <a:xfrm>
            <a:off x="677334" y="2777069"/>
            <a:ext cx="3528907" cy="2584449"/>
          </a:xfrm>
        </p:spPr>
        <p:txBody>
          <a:bodyPr>
            <a:normAutofit fontScale="92500" lnSpcReduction="10000"/>
          </a:bodyPr>
          <a:lstStyle/>
          <a:p>
            <a:r>
              <a:rPr lang="en-US" sz="2600" b="0" i="0" dirty="0">
                <a:solidFill>
                  <a:srgbClr val="000000"/>
                </a:solidFill>
                <a:effectLst/>
                <a:latin typeface="Tw Cen MT" panose="020B0602020104020603" pitchFamily="34" charset="0"/>
                <a:cs typeface="Arial" panose="020B0604020202020204" pitchFamily="34" charset="0"/>
              </a:rPr>
              <a:t>The costs of raising the child are </a:t>
            </a:r>
            <a:r>
              <a:rPr lang="en-US" sz="2600" b="1" i="0" dirty="0">
                <a:solidFill>
                  <a:srgbClr val="000000"/>
                </a:solidFill>
                <a:effectLst/>
                <a:latin typeface="Tw Cen MT" panose="020B0602020104020603" pitchFamily="34" charset="0"/>
                <a:cs typeface="Arial" panose="020B0604020202020204" pitchFamily="34" charset="0"/>
              </a:rPr>
              <a:t>significantly affected </a:t>
            </a:r>
            <a:r>
              <a:rPr lang="en-US" sz="2600" b="0" i="0" dirty="0">
                <a:solidFill>
                  <a:srgbClr val="000000"/>
                </a:solidFill>
                <a:effectLst/>
                <a:latin typeface="Tw Cen MT" panose="020B0602020104020603" pitchFamily="34" charset="0"/>
                <a:cs typeface="Arial" panose="020B0604020202020204" pitchFamily="34" charset="0"/>
              </a:rPr>
              <a:t>because the child is being cared for, </a:t>
            </a:r>
            <a:r>
              <a:rPr lang="en-US" sz="2600" b="1" i="0" dirty="0">
                <a:solidFill>
                  <a:srgbClr val="000000"/>
                </a:solidFill>
                <a:effectLst/>
                <a:latin typeface="Tw Cen MT" panose="020B0602020104020603" pitchFamily="34" charset="0"/>
                <a:cs typeface="Arial" panose="020B0604020202020204" pitchFamily="34" charset="0"/>
              </a:rPr>
              <a:t>educated or trained in the way both parents intended</a:t>
            </a:r>
          </a:p>
          <a:p>
            <a:endParaRPr lang="en-AU" dirty="0"/>
          </a:p>
        </p:txBody>
      </p:sp>
    </p:spTree>
    <p:extLst>
      <p:ext uri="{BB962C8B-B14F-4D97-AF65-F5344CB8AC3E}">
        <p14:creationId xmlns:p14="http://schemas.microsoft.com/office/powerpoint/2010/main" val="25867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29AA-F3AE-4940-85BD-F748AE5EE163}"/>
              </a:ext>
            </a:extLst>
          </p:cNvPr>
          <p:cNvSpPr>
            <a:spLocks noGrp="1"/>
          </p:cNvSpPr>
          <p:nvPr>
            <p:ph type="title"/>
          </p:nvPr>
        </p:nvSpPr>
        <p:spPr/>
        <p:txBody>
          <a:bodyPr>
            <a:normAutofit/>
          </a:bodyPr>
          <a:lstStyle/>
          <a:p>
            <a:r>
              <a:rPr lang="en-US" sz="2800" dirty="0">
                <a:latin typeface="Tw Cen MT" panose="020B0602020104020603" pitchFamily="34" charset="0"/>
              </a:rPr>
              <a:t>Reason </a:t>
            </a:r>
            <a:r>
              <a:rPr lang="en-US" sz="2800" dirty="0" smtClean="0">
                <a:latin typeface="Tw Cen MT" panose="020B0602020104020603" pitchFamily="34" charset="0"/>
              </a:rPr>
              <a:t>4 (s.117(2)(c)) </a:t>
            </a:r>
            <a:endParaRPr lang="en-AU"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1B20CF3-7C43-460D-B9E4-C614C0CE5769}"/>
              </a:ext>
            </a:extLst>
          </p:cNvPr>
          <p:cNvSpPr>
            <a:spLocks noGrp="1"/>
          </p:cNvSpPr>
          <p:nvPr>
            <p:ph idx="1"/>
          </p:nvPr>
        </p:nvSpPr>
        <p:spPr/>
        <p:txBody>
          <a:bodyPr>
            <a:normAutofit/>
          </a:bodyPr>
          <a:lstStyle/>
          <a:p>
            <a:endParaRPr lang="en-US" dirty="0"/>
          </a:p>
          <a:p>
            <a:r>
              <a:rPr lang="en-US" sz="2400" dirty="0">
                <a:solidFill>
                  <a:schemeClr val="tx1"/>
                </a:solidFill>
                <a:latin typeface="Tw Cen MT" panose="020B0602020104020603" pitchFamily="34" charset="0"/>
              </a:rPr>
              <a:t>Examples :</a:t>
            </a:r>
          </a:p>
          <a:p>
            <a:pPr>
              <a:buFont typeface="Arial" panose="020B0604020202020204" pitchFamily="34" charset="0"/>
              <a:buChar char="•"/>
            </a:pPr>
            <a:r>
              <a:rPr lang="en-US" sz="2400" dirty="0">
                <a:solidFill>
                  <a:schemeClr val="tx1"/>
                </a:solidFill>
                <a:latin typeface="Tw Cen MT" panose="020B0602020104020603" pitchFamily="34" charset="0"/>
              </a:rPr>
              <a:t>Child is working </a:t>
            </a:r>
          </a:p>
          <a:p>
            <a:pPr>
              <a:buFont typeface="Arial" panose="020B0604020202020204" pitchFamily="34" charset="0"/>
              <a:buChar char="•"/>
            </a:pPr>
            <a:r>
              <a:rPr lang="en-US" sz="2400" dirty="0">
                <a:solidFill>
                  <a:schemeClr val="tx1"/>
                </a:solidFill>
                <a:latin typeface="Tw Cen MT" panose="020B0602020104020603" pitchFamily="34" charset="0"/>
              </a:rPr>
              <a:t>Child’s trust fund entitlements</a:t>
            </a:r>
          </a:p>
          <a:p>
            <a:endParaRPr lang="en-US" sz="2400" dirty="0">
              <a:solidFill>
                <a:schemeClr val="tx1"/>
              </a:solidFill>
              <a:latin typeface="Tw Cen MT" panose="020B0602020104020603" pitchFamily="34" charset="0"/>
            </a:endParaRPr>
          </a:p>
          <a:p>
            <a:r>
              <a:rPr lang="en-US" sz="2400" dirty="0">
                <a:solidFill>
                  <a:schemeClr val="tx1"/>
                </a:solidFill>
                <a:latin typeface="Tw Cen MT" panose="020B0602020104020603" pitchFamily="34" charset="0"/>
              </a:rPr>
              <a:t>Child might be working but if only part time job then probably not be sufficient to justify special circumstances  - must be more than minimal earnings </a:t>
            </a:r>
          </a:p>
          <a:p>
            <a:r>
              <a:rPr lang="en-US" sz="2400" dirty="0">
                <a:solidFill>
                  <a:schemeClr val="tx1"/>
                </a:solidFill>
                <a:latin typeface="Tw Cen MT" panose="020B0602020104020603" pitchFamily="34" charset="0"/>
              </a:rPr>
              <a:t>Any government benefits </a:t>
            </a:r>
            <a:r>
              <a:rPr lang="en-US" sz="2400" dirty="0" err="1">
                <a:solidFill>
                  <a:schemeClr val="tx1"/>
                </a:solidFill>
                <a:latin typeface="Tw Cen MT" panose="020B0602020104020603" pitchFamily="34" charset="0"/>
              </a:rPr>
              <a:t>ie</a:t>
            </a:r>
            <a:r>
              <a:rPr lang="en-US" sz="2400" dirty="0">
                <a:solidFill>
                  <a:schemeClr val="tx1"/>
                </a:solidFill>
                <a:latin typeface="Tw Cen MT" panose="020B0602020104020603" pitchFamily="34" charset="0"/>
              </a:rPr>
              <a:t>. Newstart benefits must be disregarded </a:t>
            </a:r>
          </a:p>
          <a:p>
            <a:endParaRPr lang="en-US" dirty="0"/>
          </a:p>
          <a:p>
            <a:pPr marL="0" indent="0">
              <a:buNone/>
            </a:pPr>
            <a:endParaRPr lang="en-US" dirty="0"/>
          </a:p>
        </p:txBody>
      </p:sp>
      <p:sp>
        <p:nvSpPr>
          <p:cNvPr id="4" name="Text Placeholder 3">
            <a:extLst>
              <a:ext uri="{FF2B5EF4-FFF2-40B4-BE49-F238E27FC236}">
                <a16:creationId xmlns:a16="http://schemas.microsoft.com/office/drawing/2014/main" id="{539097A4-F795-4D2B-AA29-B705CB6FBFB9}"/>
              </a:ext>
            </a:extLst>
          </p:cNvPr>
          <p:cNvSpPr>
            <a:spLocks noGrp="1"/>
          </p:cNvSpPr>
          <p:nvPr>
            <p:ph type="body" sz="half" idx="2"/>
          </p:nvPr>
        </p:nvSpPr>
        <p:spPr/>
        <p:txBody>
          <a:bodyPr>
            <a:normAutofit/>
          </a:bodyPr>
          <a:lstStyle/>
          <a:p>
            <a:r>
              <a:rPr lang="en-US" sz="2400" b="0" i="0" dirty="0">
                <a:solidFill>
                  <a:srgbClr val="000000"/>
                </a:solidFill>
                <a:effectLst/>
                <a:latin typeface="Tw Cen MT" panose="020B0602020104020603" pitchFamily="34" charset="0"/>
                <a:cs typeface="Arial" panose="020B0604020202020204" pitchFamily="34" charset="0"/>
              </a:rPr>
              <a:t>The child support assessment is unfair because of the </a:t>
            </a:r>
            <a:r>
              <a:rPr lang="en-US" sz="2400" b="1" i="0" dirty="0">
                <a:solidFill>
                  <a:srgbClr val="000000"/>
                </a:solidFill>
                <a:effectLst/>
                <a:latin typeface="Tw Cen MT" panose="020B0602020104020603" pitchFamily="34" charset="0"/>
                <a:cs typeface="Arial" panose="020B0604020202020204" pitchFamily="34" charset="0"/>
              </a:rPr>
              <a:t>child’s income, earning capacity, property or financial resources</a:t>
            </a:r>
          </a:p>
          <a:p>
            <a:endParaRPr lang="en-AU" dirty="0"/>
          </a:p>
        </p:txBody>
      </p:sp>
    </p:spTree>
    <p:extLst>
      <p:ext uri="{BB962C8B-B14F-4D97-AF65-F5344CB8AC3E}">
        <p14:creationId xmlns:p14="http://schemas.microsoft.com/office/powerpoint/2010/main" val="419792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29AA-F3AE-4940-85BD-F748AE5EE163}"/>
              </a:ext>
            </a:extLst>
          </p:cNvPr>
          <p:cNvSpPr>
            <a:spLocks noGrp="1"/>
          </p:cNvSpPr>
          <p:nvPr>
            <p:ph type="title"/>
          </p:nvPr>
        </p:nvSpPr>
        <p:spPr/>
        <p:txBody>
          <a:bodyPr>
            <a:normAutofit/>
          </a:bodyPr>
          <a:lstStyle/>
          <a:p>
            <a:r>
              <a:rPr lang="en-US" sz="2800" dirty="0">
                <a:latin typeface="Tw Cen MT" panose="020B0602020104020603" pitchFamily="34" charset="0"/>
              </a:rPr>
              <a:t>Reason 5 </a:t>
            </a:r>
            <a:r>
              <a:rPr lang="en-US" sz="2800" dirty="0" smtClean="0">
                <a:latin typeface="Tw Cen MT" panose="020B0602020104020603" pitchFamily="34" charset="0"/>
              </a:rPr>
              <a:t>(s.117(2)(c)(ii))</a:t>
            </a:r>
            <a:endParaRPr lang="en-AU"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1B20CF3-7C43-460D-B9E4-C614C0CE5769}"/>
              </a:ext>
            </a:extLst>
          </p:cNvPr>
          <p:cNvSpPr>
            <a:spLocks noGrp="1"/>
          </p:cNvSpPr>
          <p:nvPr>
            <p:ph idx="1"/>
          </p:nvPr>
        </p:nvSpPr>
        <p:spPr>
          <a:xfrm>
            <a:off x="4889049" y="212035"/>
            <a:ext cx="4997073" cy="6400799"/>
          </a:xfrm>
        </p:spPr>
        <p:txBody>
          <a:bodyPr>
            <a:normAutofit lnSpcReduction="10000"/>
          </a:bodyPr>
          <a:lstStyle/>
          <a:p>
            <a:endParaRPr lang="en-US" dirty="0"/>
          </a:p>
          <a:p>
            <a:r>
              <a:rPr lang="en-US" sz="2000" dirty="0">
                <a:latin typeface="Tw Cen MT" panose="020B0602020104020603" pitchFamily="34" charset="0"/>
              </a:rPr>
              <a:t>Examples :</a:t>
            </a:r>
          </a:p>
          <a:p>
            <a:pPr>
              <a:buFont typeface="Arial" panose="020B0604020202020204" pitchFamily="34" charset="0"/>
              <a:buChar char="•"/>
            </a:pPr>
            <a:r>
              <a:rPr lang="en-US" sz="2000" dirty="0">
                <a:latin typeface="Tw Cen MT" panose="020B0602020104020603" pitchFamily="34" charset="0"/>
              </a:rPr>
              <a:t>Purchase of car for child</a:t>
            </a:r>
          </a:p>
          <a:p>
            <a:pPr>
              <a:buFont typeface="Arial" panose="020B0604020202020204" pitchFamily="34" charset="0"/>
              <a:buChar char="•"/>
            </a:pPr>
            <a:r>
              <a:rPr lang="en-US" sz="2000" dirty="0">
                <a:latin typeface="Tw Cen MT" panose="020B0602020104020603" pitchFamily="34" charset="0"/>
              </a:rPr>
              <a:t>Payment of child’s sports or other costs</a:t>
            </a:r>
          </a:p>
          <a:p>
            <a:r>
              <a:rPr lang="en-US" sz="2000" dirty="0">
                <a:latin typeface="Tw Cen MT" panose="020B0602020104020603" pitchFamily="34" charset="0"/>
              </a:rPr>
              <a:t>Payment of rent, car payments </a:t>
            </a:r>
            <a:r>
              <a:rPr lang="en-US" sz="2000" dirty="0" err="1">
                <a:latin typeface="Tw Cen MT" panose="020B0602020104020603" pitchFamily="34" charset="0"/>
              </a:rPr>
              <a:t>etc</a:t>
            </a:r>
            <a:r>
              <a:rPr lang="en-US" sz="2000" dirty="0">
                <a:latin typeface="Tw Cen MT" panose="020B0602020104020603" pitchFamily="34" charset="0"/>
              </a:rPr>
              <a:t> for payee </a:t>
            </a:r>
          </a:p>
          <a:p>
            <a:r>
              <a:rPr lang="en-US" sz="2000" dirty="0">
                <a:latin typeface="Tw Cen MT" panose="020B0602020104020603" pitchFamily="34" charset="0"/>
              </a:rPr>
              <a:t>Transfer of property if clear for benefit of the child rather than for the parent (</a:t>
            </a:r>
            <a:r>
              <a:rPr lang="en-US" sz="2000" dirty="0" err="1">
                <a:latin typeface="Tw Cen MT" panose="020B0602020104020603" pitchFamily="34" charset="0"/>
              </a:rPr>
              <a:t>ie</a:t>
            </a:r>
            <a:r>
              <a:rPr lang="en-US" sz="2000" dirty="0">
                <a:latin typeface="Tw Cen MT" panose="020B0602020104020603" pitchFamily="34" charset="0"/>
              </a:rPr>
              <a:t> as property settlement) – order should specifically identify the proportion and state that transfer was for benefit of child/child </a:t>
            </a:r>
            <a:r>
              <a:rPr lang="en-US" sz="2000" dirty="0" smtClean="0">
                <a:latin typeface="Tw Cen MT" panose="020B0602020104020603" pitchFamily="34" charset="0"/>
              </a:rPr>
              <a:t>support</a:t>
            </a:r>
          </a:p>
          <a:p>
            <a:r>
              <a:rPr lang="en-US" sz="2000" dirty="0">
                <a:latin typeface="Tw Cen MT" panose="020B0602020104020603" pitchFamily="34" charset="0"/>
              </a:rPr>
              <a:t>An uninvited, voluntary or excessive payment for the benefit of the child by a parent, outside the child support assessment, should not affect the payee's entitlement to receive child support to meet the day-to-day needs of the child (</a:t>
            </a:r>
            <a:r>
              <a:rPr lang="en-US" sz="2000" i="1" dirty="0">
                <a:latin typeface="Tw Cen MT" panose="020B0602020104020603" pitchFamily="34" charset="0"/>
              </a:rPr>
              <a:t>Strauss and Strauss</a:t>
            </a:r>
            <a:r>
              <a:rPr lang="en-US" sz="2000" dirty="0">
                <a:latin typeface="Tw Cen MT" panose="020B0602020104020603" pitchFamily="34" charset="0"/>
              </a:rPr>
              <a:t> (1998) FLC 92-797). </a:t>
            </a:r>
            <a:endParaRPr lang="en-US" sz="2000" dirty="0">
              <a:latin typeface="Tw Cen MT" panose="020B0602020104020603" pitchFamily="34" charset="0"/>
            </a:endParaRPr>
          </a:p>
        </p:txBody>
      </p:sp>
      <p:sp>
        <p:nvSpPr>
          <p:cNvPr id="4" name="Text Placeholder 3">
            <a:extLst>
              <a:ext uri="{FF2B5EF4-FFF2-40B4-BE49-F238E27FC236}">
                <a16:creationId xmlns:a16="http://schemas.microsoft.com/office/drawing/2014/main" id="{539097A4-F795-4D2B-AA29-B705CB6FBFB9}"/>
              </a:ext>
            </a:extLst>
          </p:cNvPr>
          <p:cNvSpPr>
            <a:spLocks noGrp="1"/>
          </p:cNvSpPr>
          <p:nvPr>
            <p:ph type="body" sz="half" idx="2"/>
          </p:nvPr>
        </p:nvSpPr>
        <p:spPr>
          <a:xfrm>
            <a:off x="392905" y="2777069"/>
            <a:ext cx="4257675" cy="2930787"/>
          </a:xfrm>
        </p:spPr>
        <p:txBody>
          <a:bodyPr>
            <a:normAutofit/>
          </a:bodyPr>
          <a:lstStyle/>
          <a:p>
            <a:r>
              <a:rPr lang="en-US" sz="2400" b="0" i="0" dirty="0">
                <a:solidFill>
                  <a:srgbClr val="000000"/>
                </a:solidFill>
                <a:effectLst/>
                <a:latin typeface="Tw Cen MT" panose="020B0602020104020603" pitchFamily="34" charset="0"/>
                <a:cs typeface="Arial" panose="020B0604020202020204" pitchFamily="34" charset="0"/>
              </a:rPr>
              <a:t>The child support assessment is unfair because the </a:t>
            </a:r>
            <a:r>
              <a:rPr lang="en-US" sz="2400" b="1" i="0" dirty="0">
                <a:solidFill>
                  <a:srgbClr val="000000"/>
                </a:solidFill>
                <a:effectLst/>
                <a:latin typeface="Tw Cen MT" panose="020B0602020104020603" pitchFamily="34" charset="0"/>
                <a:cs typeface="Arial" panose="020B0604020202020204" pitchFamily="34" charset="0"/>
              </a:rPr>
              <a:t>payer has paid or transferred money, goods or property</a:t>
            </a:r>
            <a:r>
              <a:rPr lang="en-US" sz="2400" b="0" i="0" dirty="0">
                <a:solidFill>
                  <a:srgbClr val="000000"/>
                </a:solidFill>
                <a:effectLst/>
                <a:latin typeface="Tw Cen MT" panose="020B0602020104020603" pitchFamily="34" charset="0"/>
                <a:cs typeface="Arial" panose="020B0604020202020204" pitchFamily="34" charset="0"/>
              </a:rPr>
              <a:t>. This can be to the child, the receiving parent or a third party and is for the child’s benefit.</a:t>
            </a:r>
          </a:p>
          <a:p>
            <a:endParaRPr lang="en-AU" dirty="0"/>
          </a:p>
        </p:txBody>
      </p:sp>
    </p:spTree>
    <p:extLst>
      <p:ext uri="{BB962C8B-B14F-4D97-AF65-F5344CB8AC3E}">
        <p14:creationId xmlns:p14="http://schemas.microsoft.com/office/powerpoint/2010/main" val="364221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29AA-F3AE-4940-85BD-F748AE5EE163}"/>
              </a:ext>
            </a:extLst>
          </p:cNvPr>
          <p:cNvSpPr>
            <a:spLocks noGrp="1"/>
          </p:cNvSpPr>
          <p:nvPr>
            <p:ph type="title"/>
          </p:nvPr>
        </p:nvSpPr>
        <p:spPr/>
        <p:txBody>
          <a:bodyPr>
            <a:normAutofit/>
          </a:bodyPr>
          <a:lstStyle/>
          <a:p>
            <a:r>
              <a:rPr lang="en-US" sz="2800" dirty="0">
                <a:latin typeface="Tw Cen MT" panose="020B0602020104020603" pitchFamily="34" charset="0"/>
              </a:rPr>
              <a:t>Reason </a:t>
            </a:r>
            <a:r>
              <a:rPr lang="en-US" sz="2800" dirty="0" smtClean="0">
                <a:latin typeface="Tw Cen MT" panose="020B0602020104020603" pitchFamily="34" charset="0"/>
              </a:rPr>
              <a:t>6 (s.117(2)(b)(</a:t>
            </a:r>
            <a:r>
              <a:rPr lang="en-US" sz="2800" dirty="0" err="1" smtClean="0">
                <a:latin typeface="Tw Cen MT" panose="020B0602020104020603" pitchFamily="34" charset="0"/>
              </a:rPr>
              <a:t>ib</a:t>
            </a:r>
            <a:r>
              <a:rPr lang="en-US" sz="2800" dirty="0" smtClean="0">
                <a:latin typeface="Tw Cen MT" panose="020B0602020104020603" pitchFamily="34" charset="0"/>
              </a:rPr>
              <a:t>))</a:t>
            </a:r>
            <a:endParaRPr lang="en-AU"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1B20CF3-7C43-460D-B9E4-C614C0CE5769}"/>
              </a:ext>
            </a:extLst>
          </p:cNvPr>
          <p:cNvSpPr>
            <a:spLocks noGrp="1"/>
          </p:cNvSpPr>
          <p:nvPr>
            <p:ph idx="1"/>
          </p:nvPr>
        </p:nvSpPr>
        <p:spPr>
          <a:xfrm>
            <a:off x="4760461" y="622852"/>
            <a:ext cx="5060195" cy="6235148"/>
          </a:xfrm>
        </p:spPr>
        <p:txBody>
          <a:bodyPr>
            <a:normAutofit fontScale="55000" lnSpcReduction="20000"/>
          </a:bodyPr>
          <a:lstStyle/>
          <a:p>
            <a:endParaRPr lang="en-US" dirty="0"/>
          </a:p>
          <a:p>
            <a:r>
              <a:rPr lang="en-US" sz="3500" b="0" i="0" dirty="0">
                <a:solidFill>
                  <a:srgbClr val="111111"/>
                </a:solidFill>
                <a:effectLst/>
                <a:latin typeface="Tw Cen MT" panose="020B0602020104020603" pitchFamily="34" charset="0"/>
              </a:rPr>
              <a:t>Child care costs incurred by a parent are not high unless they are more than 5% of the parent's adjusted taxable income for the child support period</a:t>
            </a:r>
          </a:p>
          <a:p>
            <a:r>
              <a:rPr lang="en-US" sz="3500" b="0" i="0" dirty="0">
                <a:solidFill>
                  <a:srgbClr val="111111"/>
                </a:solidFill>
                <a:effectLst/>
                <a:latin typeface="Tw Cen MT" panose="020B0602020104020603" pitchFamily="34" charset="0"/>
              </a:rPr>
              <a:t>Day care costs/before &amp; after school care </a:t>
            </a:r>
            <a:r>
              <a:rPr lang="en-US" sz="3500" b="0" i="0" dirty="0" err="1">
                <a:solidFill>
                  <a:srgbClr val="111111"/>
                </a:solidFill>
                <a:effectLst/>
                <a:latin typeface="Tw Cen MT" panose="020B0602020104020603" pitchFamily="34" charset="0"/>
              </a:rPr>
              <a:t>etc</a:t>
            </a:r>
            <a:endParaRPr lang="en-US" sz="3500" b="0" i="0" dirty="0">
              <a:solidFill>
                <a:srgbClr val="111111"/>
              </a:solidFill>
              <a:effectLst/>
              <a:latin typeface="Tw Cen MT" panose="020B0602020104020603" pitchFamily="34" charset="0"/>
            </a:endParaRPr>
          </a:p>
          <a:p>
            <a:pPr algn="l"/>
            <a:r>
              <a:rPr lang="en-US" sz="3500" b="0" i="0" dirty="0">
                <a:solidFill>
                  <a:srgbClr val="111111"/>
                </a:solidFill>
                <a:effectLst/>
                <a:latin typeface="Tw Cen MT" panose="020B0602020104020603" pitchFamily="34" charset="0"/>
              </a:rPr>
              <a:t>Element of necessity in incurring the child care costs e.g. work-related purposes. This extends to parents or non-parent </a:t>
            </a:r>
            <a:r>
              <a:rPr lang="en-US" sz="3500" b="0" i="0" dirty="0" err="1">
                <a:solidFill>
                  <a:srgbClr val="111111"/>
                </a:solidFill>
                <a:effectLst/>
                <a:latin typeface="Tw Cen MT" panose="020B0602020104020603" pitchFamily="34" charset="0"/>
              </a:rPr>
              <a:t>carers</a:t>
            </a:r>
            <a:r>
              <a:rPr lang="en-US" sz="3500" b="0" i="0" dirty="0">
                <a:solidFill>
                  <a:srgbClr val="111111"/>
                </a:solidFill>
                <a:effectLst/>
                <a:latin typeface="Tw Cen MT" panose="020B0602020104020603" pitchFamily="34" charset="0"/>
              </a:rPr>
              <a:t> attempting to join the workforce, including those who are undertaking study, training or education. It may also extend to non-work related purposes such as a need for respite, particularly in relation to a non-parent </a:t>
            </a:r>
            <a:r>
              <a:rPr lang="en-US" sz="3500" b="0" i="0" dirty="0" err="1">
                <a:solidFill>
                  <a:srgbClr val="111111"/>
                </a:solidFill>
                <a:effectLst/>
                <a:latin typeface="Tw Cen MT" panose="020B0602020104020603" pitchFamily="34" charset="0"/>
              </a:rPr>
              <a:t>carer</a:t>
            </a:r>
            <a:r>
              <a:rPr lang="en-US" sz="3500" b="0" i="0" dirty="0">
                <a:solidFill>
                  <a:srgbClr val="111111"/>
                </a:solidFill>
                <a:effectLst/>
                <a:latin typeface="Tw Cen MT" panose="020B0602020104020603" pitchFamily="34" charset="0"/>
              </a:rPr>
              <a:t>.</a:t>
            </a:r>
          </a:p>
          <a:p>
            <a:pPr algn="l"/>
            <a:r>
              <a:rPr lang="en-US" sz="3500" dirty="0">
                <a:latin typeface="Tw Cen MT" panose="020B0602020104020603" pitchFamily="34" charset="0"/>
              </a:rPr>
              <a:t>Significantly affect – compare to total costs/costs of child </a:t>
            </a:r>
            <a:r>
              <a:rPr lang="en-US" sz="3500" dirty="0" smtClean="0">
                <a:latin typeface="Tw Cen MT" panose="020B0602020104020603" pitchFamily="34" charset="0"/>
              </a:rPr>
              <a:t>amount</a:t>
            </a:r>
          </a:p>
          <a:p>
            <a:r>
              <a:rPr lang="en-US" sz="3600" dirty="0">
                <a:latin typeface="Tw Cen MT" panose="020B0602020104020603" pitchFamily="34" charset="0"/>
              </a:rPr>
              <a:t>The Registrar will consider any agreement or order that provides for the children, but it is not, in itself, conclusive evidence that a change should be made to the assessment (</a:t>
            </a:r>
            <a:r>
              <a:rPr lang="en-US" sz="3600" i="1" dirty="0">
                <a:latin typeface="Tw Cen MT" panose="020B0602020104020603" pitchFamily="34" charset="0"/>
              </a:rPr>
              <a:t>Sloan and Sloan</a:t>
            </a:r>
            <a:r>
              <a:rPr lang="en-US" sz="3600" dirty="0">
                <a:latin typeface="Tw Cen MT" panose="020B0602020104020603" pitchFamily="34" charset="0"/>
              </a:rPr>
              <a:t> (1994) FLC 92-507). </a:t>
            </a:r>
            <a:endParaRPr lang="en-US" sz="3600" dirty="0">
              <a:latin typeface="Tw Cen MT" panose="020B0602020104020603" pitchFamily="34" charset="0"/>
            </a:endParaRPr>
          </a:p>
        </p:txBody>
      </p:sp>
      <p:sp>
        <p:nvSpPr>
          <p:cNvPr id="4" name="Text Placeholder 3">
            <a:extLst>
              <a:ext uri="{FF2B5EF4-FFF2-40B4-BE49-F238E27FC236}">
                <a16:creationId xmlns:a16="http://schemas.microsoft.com/office/drawing/2014/main" id="{539097A4-F795-4D2B-AA29-B705CB6FBFB9}"/>
              </a:ext>
            </a:extLst>
          </p:cNvPr>
          <p:cNvSpPr>
            <a:spLocks noGrp="1"/>
          </p:cNvSpPr>
          <p:nvPr>
            <p:ph type="body" sz="half" idx="2"/>
          </p:nvPr>
        </p:nvSpPr>
        <p:spPr/>
        <p:txBody>
          <a:bodyPr>
            <a:normAutofit/>
          </a:bodyPr>
          <a:lstStyle/>
          <a:p>
            <a:r>
              <a:rPr lang="en-US" sz="2400" b="0" i="0" dirty="0">
                <a:solidFill>
                  <a:srgbClr val="000000"/>
                </a:solidFill>
                <a:effectLst/>
                <a:latin typeface="Tw Cen MT" panose="020B0602020104020603" pitchFamily="34" charset="0"/>
                <a:cs typeface="Arial" panose="020B0604020202020204" pitchFamily="34" charset="0"/>
              </a:rPr>
              <a:t>The costs of raising the child are </a:t>
            </a:r>
            <a:r>
              <a:rPr lang="en-US" sz="2400" b="1" i="0" dirty="0">
                <a:solidFill>
                  <a:srgbClr val="000000"/>
                </a:solidFill>
                <a:effectLst/>
                <a:latin typeface="Tw Cen MT" panose="020B0602020104020603" pitchFamily="34" charset="0"/>
                <a:cs typeface="Arial" panose="020B0604020202020204" pitchFamily="34" charset="0"/>
              </a:rPr>
              <a:t>significantly affected </a:t>
            </a:r>
            <a:r>
              <a:rPr lang="en-US" sz="2400" b="0" i="0" dirty="0">
                <a:solidFill>
                  <a:srgbClr val="000000"/>
                </a:solidFill>
                <a:effectLst/>
                <a:latin typeface="Tw Cen MT" panose="020B0602020104020603" pitchFamily="34" charset="0"/>
                <a:cs typeface="Arial" panose="020B0604020202020204" pitchFamily="34" charset="0"/>
              </a:rPr>
              <a:t>by the parent or non-parent </a:t>
            </a:r>
            <a:r>
              <a:rPr lang="en-US" sz="2400" b="0" i="0" dirty="0" err="1">
                <a:solidFill>
                  <a:srgbClr val="000000"/>
                </a:solidFill>
                <a:effectLst/>
                <a:latin typeface="Tw Cen MT" panose="020B0602020104020603" pitchFamily="34" charset="0"/>
                <a:cs typeface="Arial" panose="020B0604020202020204" pitchFamily="34" charset="0"/>
              </a:rPr>
              <a:t>carer’s</a:t>
            </a:r>
            <a:r>
              <a:rPr lang="en-US" sz="2400" b="0" i="0" dirty="0">
                <a:solidFill>
                  <a:srgbClr val="000000"/>
                </a:solidFill>
                <a:effectLst/>
                <a:latin typeface="Tw Cen MT" panose="020B0602020104020603" pitchFamily="34" charset="0"/>
                <a:cs typeface="Arial" panose="020B0604020202020204" pitchFamily="34" charset="0"/>
              </a:rPr>
              <a:t> </a:t>
            </a:r>
            <a:r>
              <a:rPr lang="en-US" sz="2400" b="1" i="0" dirty="0">
                <a:solidFill>
                  <a:srgbClr val="000000"/>
                </a:solidFill>
                <a:effectLst/>
                <a:latin typeface="Tw Cen MT" panose="020B0602020104020603" pitchFamily="34" charset="0"/>
                <a:cs typeface="Arial" panose="020B0604020202020204" pitchFamily="34" charset="0"/>
              </a:rPr>
              <a:t>child care costs</a:t>
            </a:r>
            <a:r>
              <a:rPr lang="en-US" sz="2400" b="0" i="0" dirty="0">
                <a:solidFill>
                  <a:srgbClr val="000000"/>
                </a:solidFill>
                <a:effectLst/>
                <a:latin typeface="Tw Cen MT" panose="020B0602020104020603" pitchFamily="34" charset="0"/>
                <a:cs typeface="Arial" panose="020B0604020202020204" pitchFamily="34" charset="0"/>
              </a:rPr>
              <a:t>. This child must be </a:t>
            </a:r>
            <a:r>
              <a:rPr lang="en-US" sz="2400" b="0" i="0" dirty="0" err="1">
                <a:solidFill>
                  <a:srgbClr val="000000"/>
                </a:solidFill>
                <a:effectLst/>
                <a:latin typeface="Tw Cen MT" panose="020B0602020104020603" pitchFamily="34" charset="0"/>
                <a:cs typeface="Arial" panose="020B0604020202020204" pitchFamily="34" charset="0"/>
              </a:rPr>
              <a:t>uder</a:t>
            </a:r>
            <a:r>
              <a:rPr lang="en-US" sz="2400" b="0" i="0" dirty="0">
                <a:solidFill>
                  <a:srgbClr val="000000"/>
                </a:solidFill>
                <a:effectLst/>
                <a:latin typeface="Tw Cen MT" panose="020B0602020104020603" pitchFamily="34" charset="0"/>
                <a:cs typeface="Arial" panose="020B0604020202020204" pitchFamily="34" charset="0"/>
              </a:rPr>
              <a:t> 12 years of </a:t>
            </a:r>
            <a:r>
              <a:rPr lang="en-US" sz="2400" b="0" i="0" dirty="0" smtClean="0">
                <a:solidFill>
                  <a:srgbClr val="000000"/>
                </a:solidFill>
                <a:effectLst/>
                <a:latin typeface="Tw Cen MT" panose="020B0602020104020603" pitchFamily="34" charset="0"/>
                <a:cs typeface="Arial" panose="020B0604020202020204" pitchFamily="34" charset="0"/>
              </a:rPr>
              <a:t>age</a:t>
            </a:r>
            <a:endParaRPr lang="en-US" sz="2400" b="0" i="0" dirty="0">
              <a:solidFill>
                <a:srgbClr val="000000"/>
              </a:solidFill>
              <a:effectLst/>
              <a:latin typeface="Tw Cen MT" panose="020B0602020104020603"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397723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582886-877C-4AEC-A77F-8055EB9A0C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8"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 name="Straight Connector 8">
              <a:extLst>
                <a:ext uri="{FF2B5EF4-FFF2-40B4-BE49-F238E27FC236}">
                  <a16:creationId xmlns:a16="http://schemas.microsoft.com/office/drawing/2014/main" id="{9059F313-A1BB-425E-9626-2BD43CAC648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9ABF76A-A1AE-44BB-9ECB-D55D2FE29B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1926C6C0-16F7-4CDC-B481-2D19B2F3BF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3F4BFB6-D6B8-446C-8E17-3D54DCA9FF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9" name="Rectangle 18">
            <a:extLst>
              <a:ext uri="{FF2B5EF4-FFF2-40B4-BE49-F238E27FC236}">
                <a16:creationId xmlns:a16="http://schemas.microsoft.com/office/drawing/2014/main" id="{9B8A5A16-7BE9-4AA1-9B5E-00FAFA5C8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A93528F3-EFCB-4F9C-AC6F-A130BC6FAC9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9" name="Straight Connector 21">
              <a:extLst>
                <a:ext uri="{FF2B5EF4-FFF2-40B4-BE49-F238E27FC236}">
                  <a16:creationId xmlns:a16="http://schemas.microsoft.com/office/drawing/2014/main" id="{433639C4-7BA8-46BF-B77F-C44F350F89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B4FA542-2523-4BD8-BCF7-09F23BB6A2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5">
              <a:extLst>
                <a:ext uri="{FF2B5EF4-FFF2-40B4-BE49-F238E27FC236}">
                  <a16:creationId xmlns:a16="http://schemas.microsoft.com/office/drawing/2014/main" id="{B158AF34-A9BC-4D79-9525-2D35595408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Isosceles Triangle 29">
              <a:extLst>
                <a:ext uri="{FF2B5EF4-FFF2-40B4-BE49-F238E27FC236}">
                  <a16:creationId xmlns:a16="http://schemas.microsoft.com/office/drawing/2014/main" id="{7874CAB0-23F6-4DCB-B2FB-6ABE95AA5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8024AF93-149D-4CDC-9A3F-5B87F347D0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49D5D83-0979-4658-9C9B-C711317E3E55}"/>
              </a:ext>
            </a:extLst>
          </p:cNvPr>
          <p:cNvSpPr>
            <a:spLocks noGrp="1"/>
          </p:cNvSpPr>
          <p:nvPr>
            <p:ph type="title"/>
          </p:nvPr>
        </p:nvSpPr>
        <p:spPr>
          <a:xfrm>
            <a:off x="1507066" y="237066"/>
            <a:ext cx="8861425" cy="6366934"/>
          </a:xfrm>
        </p:spPr>
        <p:txBody>
          <a:bodyPr vert="horz" lIns="91440" tIns="45720" rIns="91440" bIns="45720" rtlCol="0" anchor="b">
            <a:normAutofit/>
          </a:bodyPr>
          <a:lstStyle/>
          <a:p>
            <a:pPr algn="ctr">
              <a:lnSpc>
                <a:spcPct val="90000"/>
              </a:lnSpc>
            </a:pPr>
            <a:r>
              <a:rPr lang="en-US" sz="5400" dirty="0">
                <a:solidFill>
                  <a:srgbClr val="FFFFFF"/>
                </a:solidFill>
              </a:rPr>
              <a:t/>
            </a:r>
            <a:br>
              <a:rPr lang="en-US" sz="5400" dirty="0">
                <a:solidFill>
                  <a:srgbClr val="FFFFFF"/>
                </a:solidFill>
              </a:rPr>
            </a:br>
            <a:endParaRPr lang="en-US" sz="5400" dirty="0">
              <a:solidFill>
                <a:srgbClr val="FFFFFF"/>
              </a:solidFill>
            </a:endParaRPr>
          </a:p>
        </p:txBody>
      </p:sp>
      <p:sp>
        <p:nvSpPr>
          <p:cNvPr id="26" name="Title 1">
            <a:extLst>
              <a:ext uri="{FF2B5EF4-FFF2-40B4-BE49-F238E27FC236}">
                <a16:creationId xmlns:a16="http://schemas.microsoft.com/office/drawing/2014/main" id="{03B05FA0-6940-41A9-B0E4-5651E91862FA}"/>
              </a:ext>
            </a:extLst>
          </p:cNvPr>
          <p:cNvSpPr txBox="1">
            <a:spLocks/>
          </p:cNvSpPr>
          <p:nvPr/>
        </p:nvSpPr>
        <p:spPr>
          <a:xfrm>
            <a:off x="448734" y="3499379"/>
            <a:ext cx="11740090" cy="2914725"/>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lnSpc>
                <a:spcPct val="90000"/>
              </a:lnSpc>
              <a:buFont typeface="Arial" panose="020B0604020202020204" pitchFamily="34" charset="0"/>
              <a:buChar char="•"/>
            </a:pPr>
            <a:endParaRPr lang="en-US" sz="5400" dirty="0" smtClean="0">
              <a:solidFill>
                <a:srgbClr val="FFFFFF"/>
              </a:solidFill>
            </a:endParaRPr>
          </a:p>
          <a:p>
            <a:pPr>
              <a:lnSpc>
                <a:spcPct val="90000"/>
              </a:lnSpc>
            </a:pPr>
            <a:endParaRPr lang="en-US" sz="5400" dirty="0">
              <a:solidFill>
                <a:srgbClr val="FFFFFF"/>
              </a:solidFill>
            </a:endParaRPr>
          </a:p>
        </p:txBody>
      </p:sp>
      <p:sp>
        <p:nvSpPr>
          <p:cNvPr id="3" name="Rectangle 2"/>
          <p:cNvSpPr/>
          <p:nvPr/>
        </p:nvSpPr>
        <p:spPr>
          <a:xfrm>
            <a:off x="485245" y="237067"/>
            <a:ext cx="10846143" cy="6001643"/>
          </a:xfrm>
          <a:prstGeom prst="rect">
            <a:avLst/>
          </a:prstGeom>
        </p:spPr>
        <p:txBody>
          <a:bodyPr wrap="square">
            <a:spAutoFit/>
          </a:bodyPr>
          <a:lstStyle/>
          <a:p>
            <a:pPr marR="120750"/>
            <a:r>
              <a:rPr lang="en-AU" sz="3200" dirty="0" smtClean="0">
                <a:solidFill>
                  <a:schemeClr val="bg1"/>
                </a:solidFill>
                <a:latin typeface="Tw Cen MT" panose="020B0602020104020603" pitchFamily="34" charset="0"/>
              </a:rPr>
              <a:t>SERVICES AUSTRALIA (CHILD SUPPORT AGENCY) OPTIONS</a:t>
            </a:r>
          </a:p>
          <a:p>
            <a:pPr marR="120750"/>
            <a:endParaRPr lang="en-AU" sz="3200" b="1" dirty="0" smtClean="0">
              <a:solidFill>
                <a:schemeClr val="bg1"/>
              </a:solidFill>
              <a:latin typeface="Tw Cen MT" panose="020B0602020104020603" pitchFamily="34" charset="0"/>
            </a:endParaRPr>
          </a:p>
          <a:p>
            <a:pPr marL="457200" marR="120750" indent="-457200">
              <a:buFont typeface="Arial" panose="020B0604020202020204" pitchFamily="34" charset="0"/>
              <a:buChar char="•"/>
            </a:pPr>
            <a:r>
              <a:rPr lang="en-US" sz="3200" b="1" dirty="0" smtClean="0">
                <a:solidFill>
                  <a:schemeClr val="bg1"/>
                </a:solidFill>
                <a:latin typeface="Tw Cen MT" panose="020B0602020104020603" pitchFamily="34" charset="0"/>
              </a:rPr>
              <a:t>Administrative </a:t>
            </a:r>
            <a:r>
              <a:rPr lang="en-US" sz="3200" b="1" dirty="0">
                <a:solidFill>
                  <a:schemeClr val="bg1"/>
                </a:solidFill>
                <a:latin typeface="Tw Cen MT" panose="020B0602020104020603" pitchFamily="34" charset="0"/>
              </a:rPr>
              <a:t>assessment application process and formulas </a:t>
            </a:r>
            <a:r>
              <a:rPr lang="en-US" sz="3200" dirty="0" smtClean="0">
                <a:solidFill>
                  <a:schemeClr val="bg1"/>
                </a:solidFill>
                <a:latin typeface="Tw Cen MT" panose="020B0602020104020603" pitchFamily="34" charset="0"/>
              </a:rPr>
              <a:t>- Parts </a:t>
            </a:r>
            <a:r>
              <a:rPr lang="en-US" sz="3200" dirty="0">
                <a:solidFill>
                  <a:schemeClr val="bg1"/>
                </a:solidFill>
                <a:latin typeface="Tw Cen MT" panose="020B0602020104020603" pitchFamily="34" charset="0"/>
              </a:rPr>
              <a:t>4, 4A or 5 of the </a:t>
            </a:r>
            <a:r>
              <a:rPr lang="en-US" sz="3200" dirty="0" smtClean="0">
                <a:solidFill>
                  <a:schemeClr val="bg1"/>
                </a:solidFill>
                <a:latin typeface="Tw Cen MT" panose="020B0602020104020603" pitchFamily="34" charset="0"/>
              </a:rPr>
              <a:t>CSAA</a:t>
            </a:r>
          </a:p>
          <a:p>
            <a:pPr marL="457200" marR="120750" indent="-457200">
              <a:buFont typeface="Arial" panose="020B0604020202020204" pitchFamily="34" charset="0"/>
              <a:buChar char="•"/>
            </a:pPr>
            <a:r>
              <a:rPr lang="en-US" sz="3200" b="1" dirty="0" smtClean="0">
                <a:solidFill>
                  <a:schemeClr val="bg1"/>
                </a:solidFill>
                <a:latin typeface="Tw Cen MT" panose="020B0602020104020603" pitchFamily="34" charset="0"/>
              </a:rPr>
              <a:t>Departure </a:t>
            </a:r>
            <a:r>
              <a:rPr lang="en-US" sz="3200" b="1" dirty="0">
                <a:solidFill>
                  <a:schemeClr val="bg1"/>
                </a:solidFill>
                <a:latin typeface="Tw Cen MT" panose="020B0602020104020603" pitchFamily="34" charset="0"/>
              </a:rPr>
              <a:t>from administrative assessment of child support (departure </a:t>
            </a:r>
            <a:r>
              <a:rPr lang="en-US" sz="3200" b="1" dirty="0" smtClean="0">
                <a:solidFill>
                  <a:schemeClr val="bg1"/>
                </a:solidFill>
                <a:latin typeface="Tw Cen MT" panose="020B0602020104020603" pitchFamily="34" charset="0"/>
              </a:rPr>
              <a:t>determinations</a:t>
            </a:r>
            <a:r>
              <a:rPr lang="en-US" sz="3200" b="1" dirty="0">
                <a:solidFill>
                  <a:schemeClr val="bg1"/>
                </a:solidFill>
                <a:latin typeface="Tw Cen MT" panose="020B0602020104020603" pitchFamily="34" charset="0"/>
              </a:rPr>
              <a:t> </a:t>
            </a:r>
            <a:r>
              <a:rPr lang="en-US" sz="3200" b="1" dirty="0" smtClean="0">
                <a:solidFill>
                  <a:schemeClr val="bg1"/>
                </a:solidFill>
                <a:latin typeface="Tw Cen MT" panose="020B0602020104020603" pitchFamily="34" charset="0"/>
              </a:rPr>
              <a:t>or change of assessment) </a:t>
            </a:r>
            <a:r>
              <a:rPr lang="en-US" sz="3200" dirty="0" smtClean="0">
                <a:solidFill>
                  <a:schemeClr val="bg1"/>
                </a:solidFill>
                <a:latin typeface="Tw Cen MT" panose="020B0602020104020603" pitchFamily="34" charset="0"/>
              </a:rPr>
              <a:t>- Part </a:t>
            </a:r>
            <a:r>
              <a:rPr lang="en-US" sz="3200" dirty="0">
                <a:solidFill>
                  <a:schemeClr val="bg1"/>
                </a:solidFill>
                <a:latin typeface="Tw Cen MT" panose="020B0602020104020603" pitchFamily="34" charset="0"/>
              </a:rPr>
              <a:t>6A of the </a:t>
            </a:r>
            <a:r>
              <a:rPr lang="en-US" sz="3200" dirty="0" smtClean="0">
                <a:solidFill>
                  <a:schemeClr val="bg1"/>
                </a:solidFill>
                <a:latin typeface="Tw Cen MT" panose="020B0602020104020603" pitchFamily="34" charset="0"/>
              </a:rPr>
              <a:t>CSAA</a:t>
            </a:r>
          </a:p>
          <a:p>
            <a:pPr marL="457200" marR="120750" indent="-457200">
              <a:buFont typeface="Arial" panose="020B0604020202020204" pitchFamily="34" charset="0"/>
              <a:buChar char="•"/>
            </a:pPr>
            <a:r>
              <a:rPr lang="en-US" sz="3200" b="1" dirty="0" smtClean="0">
                <a:solidFill>
                  <a:schemeClr val="bg1"/>
                </a:solidFill>
                <a:latin typeface="Tw Cen MT" panose="020B0602020104020603" pitchFamily="34" charset="0"/>
              </a:rPr>
              <a:t>Non Agency payments </a:t>
            </a:r>
            <a:r>
              <a:rPr lang="en-US" sz="3200" dirty="0" smtClean="0">
                <a:solidFill>
                  <a:schemeClr val="bg1"/>
                </a:solidFill>
                <a:latin typeface="Tw Cen MT" panose="020B0602020104020603" pitchFamily="34" charset="0"/>
              </a:rPr>
              <a:t>- s.71 CSRA</a:t>
            </a:r>
          </a:p>
          <a:p>
            <a:endParaRPr lang="en-AU" sz="3200" dirty="0">
              <a:solidFill>
                <a:schemeClr val="bg1"/>
              </a:solidFill>
              <a:latin typeface="Tw Cen MT" panose="020B0602020104020603" pitchFamily="34" charset="0"/>
            </a:endParaRPr>
          </a:p>
          <a:p>
            <a:endParaRPr lang="en-AU" sz="3200" i="1" dirty="0">
              <a:solidFill>
                <a:schemeClr val="bg1"/>
              </a:solidFill>
              <a:latin typeface="Tw Cen MT" panose="020B0602020104020603" pitchFamily="34" charset="0"/>
            </a:endParaRPr>
          </a:p>
          <a:p>
            <a:r>
              <a:rPr lang="en-US" sz="3200" b="1" i="1" dirty="0" smtClean="0">
                <a:solidFill>
                  <a:schemeClr val="bg1"/>
                </a:solidFill>
                <a:latin typeface="Tw Cen MT" panose="020B0602020104020603" pitchFamily="34" charset="0"/>
              </a:rPr>
              <a:t>Child Support (Assessment) Act 1989 (</a:t>
            </a:r>
            <a:r>
              <a:rPr lang="en-US" sz="3200" b="1" i="1" dirty="0" err="1" smtClean="0">
                <a:solidFill>
                  <a:schemeClr val="bg1"/>
                </a:solidFill>
                <a:latin typeface="Tw Cen MT" panose="020B0602020104020603" pitchFamily="34" charset="0"/>
              </a:rPr>
              <a:t>Cth</a:t>
            </a:r>
            <a:r>
              <a:rPr lang="en-US" sz="3200" b="1" i="1" dirty="0" smtClean="0">
                <a:solidFill>
                  <a:schemeClr val="bg1"/>
                </a:solidFill>
                <a:latin typeface="Tw Cen MT" panose="020B0602020104020603" pitchFamily="34" charset="0"/>
              </a:rPr>
              <a:t>) (“CSAA”)</a:t>
            </a:r>
          </a:p>
          <a:p>
            <a:r>
              <a:rPr lang="en-US" sz="3200" b="1" i="1" dirty="0" smtClean="0">
                <a:solidFill>
                  <a:schemeClr val="bg1"/>
                </a:solidFill>
                <a:latin typeface="Tw Cen MT" panose="020B0602020104020603" pitchFamily="34" charset="0"/>
              </a:rPr>
              <a:t>Child Support (Registration &amp; Collection) Act 1988 (</a:t>
            </a:r>
            <a:r>
              <a:rPr lang="en-US" sz="3200" b="1" i="1" dirty="0" err="1" smtClean="0">
                <a:solidFill>
                  <a:schemeClr val="bg1"/>
                </a:solidFill>
                <a:latin typeface="Tw Cen MT" panose="020B0602020104020603" pitchFamily="34" charset="0"/>
              </a:rPr>
              <a:t>Cth</a:t>
            </a:r>
            <a:r>
              <a:rPr lang="en-US" sz="3200" b="1" i="1" dirty="0" smtClean="0">
                <a:solidFill>
                  <a:schemeClr val="bg1"/>
                </a:solidFill>
                <a:latin typeface="Tw Cen MT" panose="020B0602020104020603" pitchFamily="34" charset="0"/>
              </a:rPr>
              <a:t>) (“CSRCA)</a:t>
            </a:r>
            <a:endParaRPr lang="en-US" sz="3200" i="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6643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29AA-F3AE-4940-85BD-F748AE5EE163}"/>
              </a:ext>
            </a:extLst>
          </p:cNvPr>
          <p:cNvSpPr>
            <a:spLocks noGrp="1"/>
          </p:cNvSpPr>
          <p:nvPr>
            <p:ph type="title"/>
          </p:nvPr>
        </p:nvSpPr>
        <p:spPr/>
        <p:txBody>
          <a:bodyPr>
            <a:normAutofit/>
          </a:bodyPr>
          <a:lstStyle/>
          <a:p>
            <a:r>
              <a:rPr lang="en-US" sz="2800" dirty="0">
                <a:latin typeface="Tw Cen MT" panose="020B0602020104020603" pitchFamily="34" charset="0"/>
              </a:rPr>
              <a:t>Reason </a:t>
            </a:r>
            <a:r>
              <a:rPr lang="en-US" sz="2800" dirty="0" smtClean="0">
                <a:latin typeface="Tw Cen MT" panose="020B0602020104020603" pitchFamily="34" charset="0"/>
              </a:rPr>
              <a:t>7 (s.117(2)(a)(iii))</a:t>
            </a:r>
            <a:endParaRPr lang="en-AU"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1B20CF3-7C43-460D-B9E4-C614C0CE5769}"/>
              </a:ext>
            </a:extLst>
          </p:cNvPr>
          <p:cNvSpPr>
            <a:spLocks noGrp="1"/>
          </p:cNvSpPr>
          <p:nvPr>
            <p:ph idx="1"/>
          </p:nvPr>
        </p:nvSpPr>
        <p:spPr>
          <a:xfrm>
            <a:off x="4531862" y="-106017"/>
            <a:ext cx="5659059" cy="6964017"/>
          </a:xfrm>
        </p:spPr>
        <p:txBody>
          <a:bodyPr>
            <a:normAutofit/>
          </a:bodyPr>
          <a:lstStyle/>
          <a:p>
            <a:pPr marL="0" indent="0">
              <a:buNone/>
            </a:pPr>
            <a:endParaRPr lang="en-US" sz="2000" dirty="0">
              <a:solidFill>
                <a:srgbClr val="111111"/>
              </a:solidFill>
              <a:latin typeface="Tw Cen MT" panose="020B0602020104020603" pitchFamily="34" charset="0"/>
            </a:endParaRPr>
          </a:p>
          <a:p>
            <a:r>
              <a:rPr lang="en-US" sz="2000" dirty="0">
                <a:solidFill>
                  <a:srgbClr val="111111"/>
                </a:solidFill>
                <a:latin typeface="Tw Cen MT" panose="020B0602020104020603" pitchFamily="34" charset="0"/>
              </a:rPr>
              <a:t>Necessary expenses – not intended to be unrealistically low level of standard of living but must be necessary rather than </a:t>
            </a:r>
            <a:r>
              <a:rPr lang="en-US" sz="2000" dirty="0" smtClean="0">
                <a:solidFill>
                  <a:srgbClr val="111111"/>
                </a:solidFill>
                <a:latin typeface="Tw Cen MT" panose="020B0602020104020603" pitchFamily="34" charset="0"/>
              </a:rPr>
              <a:t>discretionary </a:t>
            </a:r>
            <a:r>
              <a:rPr lang="en-US" sz="2000" dirty="0" smtClean="0">
                <a:latin typeface="Tw Cen MT" panose="020B0602020104020603" pitchFamily="34" charset="0"/>
              </a:rPr>
              <a:t>(</a:t>
            </a:r>
            <a:r>
              <a:rPr lang="en-US" sz="2000" i="1" dirty="0" err="1">
                <a:latin typeface="Tw Cen MT" panose="020B0602020104020603" pitchFamily="34" charset="0"/>
              </a:rPr>
              <a:t>Gyselman</a:t>
            </a:r>
            <a:r>
              <a:rPr lang="en-US" sz="2000" i="1" dirty="0">
                <a:latin typeface="Tw Cen MT" panose="020B0602020104020603" pitchFamily="34" charset="0"/>
              </a:rPr>
              <a:t> and </a:t>
            </a:r>
            <a:r>
              <a:rPr lang="en-US" sz="2000" i="1" dirty="0" err="1">
                <a:latin typeface="Tw Cen MT" panose="020B0602020104020603" pitchFamily="34" charset="0"/>
              </a:rPr>
              <a:t>Gyselman</a:t>
            </a:r>
            <a:r>
              <a:rPr lang="en-US" sz="2000" dirty="0">
                <a:latin typeface="Tw Cen MT" panose="020B0602020104020603" pitchFamily="34" charset="0"/>
              </a:rPr>
              <a:t> (1992) FLC 92-279)</a:t>
            </a:r>
            <a:r>
              <a:rPr lang="en-US" sz="2000" dirty="0" smtClean="0">
                <a:solidFill>
                  <a:srgbClr val="111111"/>
                </a:solidFill>
                <a:latin typeface="Tw Cen MT" panose="020B0602020104020603" pitchFamily="34" charset="0"/>
              </a:rPr>
              <a:t>  </a:t>
            </a:r>
            <a:r>
              <a:rPr lang="en-US" sz="2000" dirty="0">
                <a:solidFill>
                  <a:srgbClr val="111111"/>
                </a:solidFill>
                <a:latin typeface="Tw Cen MT" panose="020B0602020104020603" pitchFamily="34" charset="0"/>
              </a:rPr>
              <a:t>High mortgage/rental will be considered in context of what is </a:t>
            </a:r>
            <a:r>
              <a:rPr lang="en-US" sz="2000" dirty="0" smtClean="0">
                <a:solidFill>
                  <a:schemeClr val="tx1"/>
                </a:solidFill>
                <a:latin typeface="Tw Cen MT" panose="020B0602020104020603" pitchFamily="34" charset="0"/>
              </a:rPr>
              <a:t>reasonable </a:t>
            </a:r>
            <a:r>
              <a:rPr lang="en-US" sz="2000" dirty="0" smtClean="0">
                <a:solidFill>
                  <a:schemeClr val="tx1"/>
                </a:solidFill>
                <a:latin typeface="Tw Cen MT" panose="020B0602020104020603" pitchFamily="34" charset="0"/>
              </a:rPr>
              <a:t>(</a:t>
            </a:r>
            <a:r>
              <a:rPr lang="en-US" sz="2000" i="1" dirty="0" smtClean="0">
                <a:solidFill>
                  <a:schemeClr val="tx1"/>
                </a:solidFill>
                <a:latin typeface="Tw Cen MT" panose="020B0602020104020603" pitchFamily="34" charset="0"/>
              </a:rPr>
              <a:t>Dwyer &amp; McGuire </a:t>
            </a:r>
            <a:r>
              <a:rPr lang="en-US" sz="2000" dirty="0" smtClean="0">
                <a:solidFill>
                  <a:schemeClr val="tx1"/>
                </a:solidFill>
                <a:latin typeface="Tw Cen MT" panose="020B0602020104020603" pitchFamily="34" charset="0"/>
              </a:rPr>
              <a:t>(1993) FLC 92-420,</a:t>
            </a:r>
            <a:r>
              <a:rPr lang="en-US" sz="2000" dirty="0">
                <a:solidFill>
                  <a:schemeClr val="tx1"/>
                </a:solidFill>
                <a:latin typeface="Tw Cen MT" panose="020B0602020104020603" pitchFamily="34" charset="0"/>
              </a:rPr>
              <a:t> </a:t>
            </a:r>
            <a:r>
              <a:rPr lang="en-US" sz="2000" i="1" dirty="0" err="1">
                <a:solidFill>
                  <a:schemeClr val="tx1"/>
                </a:solidFill>
                <a:latin typeface="Tw Cen MT" panose="020B0602020104020603" pitchFamily="34" charset="0"/>
              </a:rPr>
              <a:t>Bassingthwaite</a:t>
            </a:r>
            <a:r>
              <a:rPr lang="en-US" sz="2000" i="1" dirty="0">
                <a:solidFill>
                  <a:schemeClr val="tx1"/>
                </a:solidFill>
                <a:latin typeface="Tw Cen MT" panose="020B0602020104020603" pitchFamily="34" charset="0"/>
              </a:rPr>
              <a:t> </a:t>
            </a:r>
            <a:r>
              <a:rPr lang="en-US" sz="2000" i="1" dirty="0" smtClean="0">
                <a:solidFill>
                  <a:schemeClr val="tx1"/>
                </a:solidFill>
                <a:latin typeface="Tw Cen MT" panose="020B0602020104020603" pitchFamily="34" charset="0"/>
              </a:rPr>
              <a:t>&amp;</a:t>
            </a:r>
            <a:r>
              <a:rPr lang="en-US" sz="2000" i="1" dirty="0" err="1" smtClean="0">
                <a:solidFill>
                  <a:schemeClr val="tx1"/>
                </a:solidFill>
                <a:latin typeface="Tw Cen MT" panose="020B0602020104020603" pitchFamily="34" charset="0"/>
              </a:rPr>
              <a:t>Leane</a:t>
            </a:r>
            <a:r>
              <a:rPr lang="en-US" sz="2000" dirty="0">
                <a:solidFill>
                  <a:schemeClr val="tx1"/>
                </a:solidFill>
                <a:latin typeface="Tw Cen MT" panose="020B0602020104020603" pitchFamily="34" charset="0"/>
              </a:rPr>
              <a:t> (1993) FLC </a:t>
            </a:r>
            <a:r>
              <a:rPr lang="en-US" sz="2000" dirty="0" smtClean="0">
                <a:solidFill>
                  <a:schemeClr val="tx1"/>
                </a:solidFill>
                <a:latin typeface="Tw Cen MT" panose="020B0602020104020603" pitchFamily="34" charset="0"/>
              </a:rPr>
              <a:t>92-410</a:t>
            </a:r>
            <a:endParaRPr lang="en-US" sz="2000" dirty="0">
              <a:solidFill>
                <a:schemeClr val="tx1"/>
              </a:solidFill>
              <a:latin typeface="Tw Cen MT" panose="020B0602020104020603" pitchFamily="34" charset="0"/>
            </a:endParaRPr>
          </a:p>
          <a:p>
            <a:r>
              <a:rPr lang="en-US" sz="2000" dirty="0">
                <a:solidFill>
                  <a:srgbClr val="111111"/>
                </a:solidFill>
                <a:latin typeface="Tw Cen MT" panose="020B0602020104020603" pitchFamily="34" charset="0"/>
              </a:rPr>
              <a:t>Special circumstances –</a:t>
            </a:r>
            <a:r>
              <a:rPr lang="en-US" sz="2000" b="0" i="0" dirty="0">
                <a:solidFill>
                  <a:srgbClr val="111111"/>
                </a:solidFill>
                <a:effectLst/>
                <a:latin typeface="Tw Cen MT" panose="020B0602020104020603" pitchFamily="34" charset="0"/>
              </a:rPr>
              <a:t>there is something special or unusual about their case. The mere fact that a parent's expenses exceed their income is unlikely to amount to a special circumstance.</a:t>
            </a:r>
            <a:endParaRPr lang="en-US" sz="2000" dirty="0">
              <a:solidFill>
                <a:srgbClr val="111111"/>
              </a:solidFill>
              <a:latin typeface="Tw Cen MT" panose="020B0602020104020603" pitchFamily="34" charset="0"/>
            </a:endParaRPr>
          </a:p>
          <a:p>
            <a:r>
              <a:rPr lang="en-US" sz="2000" dirty="0">
                <a:solidFill>
                  <a:srgbClr val="111111"/>
                </a:solidFill>
                <a:latin typeface="Tw Cen MT" panose="020B0602020104020603" pitchFamily="34" charset="0"/>
              </a:rPr>
              <a:t>Significantly reduce capacity – even if have high expenses if the parent can still meet child support commitments then won’t be established</a:t>
            </a:r>
          </a:p>
          <a:p>
            <a:r>
              <a:rPr lang="en-US" sz="2000" dirty="0">
                <a:solidFill>
                  <a:srgbClr val="111111"/>
                </a:solidFill>
                <a:latin typeface="Tw Cen MT" panose="020B0602020104020603" pitchFamily="34" charset="0"/>
              </a:rPr>
              <a:t>Example – high medical costs, high debt incurred prior to separation</a:t>
            </a:r>
          </a:p>
          <a:p>
            <a:r>
              <a:rPr lang="en-US" sz="2000" dirty="0">
                <a:solidFill>
                  <a:srgbClr val="111111"/>
                </a:solidFill>
                <a:latin typeface="Tw Cen MT" panose="020B0602020104020603" pitchFamily="34" charset="0"/>
              </a:rPr>
              <a:t>Expectation that parent would take steps to reduce costs/refinance/sell properties </a:t>
            </a:r>
            <a:r>
              <a:rPr lang="en-US" sz="2000" dirty="0" err="1">
                <a:solidFill>
                  <a:srgbClr val="111111"/>
                </a:solidFill>
                <a:latin typeface="Tw Cen MT" panose="020B0602020104020603" pitchFamily="34" charset="0"/>
              </a:rPr>
              <a:t>etc</a:t>
            </a:r>
            <a:r>
              <a:rPr lang="en-US" sz="2000" dirty="0">
                <a:solidFill>
                  <a:srgbClr val="111111"/>
                </a:solidFill>
                <a:latin typeface="Tw Cen MT" panose="020B0602020104020603" pitchFamily="34" charset="0"/>
              </a:rPr>
              <a:t>  </a:t>
            </a:r>
            <a:endParaRPr lang="en-US" sz="2000" dirty="0">
              <a:latin typeface="Tw Cen MT" panose="020B0602020104020603" pitchFamily="34" charset="0"/>
            </a:endParaRPr>
          </a:p>
        </p:txBody>
      </p:sp>
      <p:sp>
        <p:nvSpPr>
          <p:cNvPr id="4" name="Text Placeholder 3">
            <a:extLst>
              <a:ext uri="{FF2B5EF4-FFF2-40B4-BE49-F238E27FC236}">
                <a16:creationId xmlns:a16="http://schemas.microsoft.com/office/drawing/2014/main" id="{539097A4-F795-4D2B-AA29-B705CB6FBFB9}"/>
              </a:ext>
            </a:extLst>
          </p:cNvPr>
          <p:cNvSpPr>
            <a:spLocks noGrp="1"/>
          </p:cNvSpPr>
          <p:nvPr>
            <p:ph type="body" sz="half" idx="2"/>
          </p:nvPr>
        </p:nvSpPr>
        <p:spPr>
          <a:xfrm>
            <a:off x="677334" y="2777069"/>
            <a:ext cx="3656922" cy="2584449"/>
          </a:xfrm>
        </p:spPr>
        <p:txBody>
          <a:bodyPr/>
          <a:lstStyle/>
          <a:p>
            <a:r>
              <a:rPr lang="en-US" sz="2400" dirty="0">
                <a:solidFill>
                  <a:srgbClr val="000000"/>
                </a:solidFill>
                <a:latin typeface="Tw Cen MT" panose="020B0602020104020603" pitchFamily="34" charset="0"/>
                <a:cs typeface="Arial" panose="020B0604020202020204" pitchFamily="34" charset="0"/>
              </a:rPr>
              <a:t>The </a:t>
            </a:r>
            <a:r>
              <a:rPr lang="en-US" sz="2400" b="1" dirty="0">
                <a:solidFill>
                  <a:srgbClr val="000000"/>
                </a:solidFill>
                <a:latin typeface="Tw Cen MT" panose="020B0602020104020603" pitchFamily="34" charset="0"/>
                <a:cs typeface="Arial" panose="020B0604020202020204" pitchFamily="34" charset="0"/>
              </a:rPr>
              <a:t>parent’s</a:t>
            </a:r>
            <a:r>
              <a:rPr lang="en-US" sz="2400" b="1" i="0" dirty="0">
                <a:solidFill>
                  <a:srgbClr val="000000"/>
                </a:solidFill>
                <a:effectLst/>
                <a:latin typeface="Tw Cen MT" panose="020B0602020104020603" pitchFamily="34" charset="0"/>
                <a:cs typeface="Arial" panose="020B0604020202020204" pitchFamily="34" charset="0"/>
              </a:rPr>
              <a:t> necessary expenses significantly reduce </a:t>
            </a:r>
            <a:r>
              <a:rPr lang="en-US" sz="2400" b="1" dirty="0">
                <a:solidFill>
                  <a:srgbClr val="000000"/>
                </a:solidFill>
                <a:latin typeface="Tw Cen MT" panose="020B0602020104020603" pitchFamily="34" charset="0"/>
                <a:cs typeface="Arial" panose="020B0604020202020204" pitchFamily="34" charset="0"/>
              </a:rPr>
              <a:t>their </a:t>
            </a:r>
            <a:r>
              <a:rPr lang="en-US" sz="2400" b="1" i="0" dirty="0">
                <a:solidFill>
                  <a:srgbClr val="000000"/>
                </a:solidFill>
                <a:effectLst/>
                <a:latin typeface="Tw Cen MT" panose="020B0602020104020603" pitchFamily="34" charset="0"/>
                <a:cs typeface="Arial" panose="020B0604020202020204" pitchFamily="34" charset="0"/>
              </a:rPr>
              <a:t>capacity </a:t>
            </a:r>
            <a:r>
              <a:rPr lang="en-US" sz="2400" b="0" i="0" dirty="0">
                <a:solidFill>
                  <a:srgbClr val="000000"/>
                </a:solidFill>
                <a:effectLst/>
                <a:latin typeface="Tw Cen MT" panose="020B0602020104020603" pitchFamily="34" charset="0"/>
                <a:cs typeface="Arial" panose="020B0604020202020204" pitchFamily="34" charset="0"/>
              </a:rPr>
              <a:t>to support the </a:t>
            </a:r>
            <a:r>
              <a:rPr lang="en-US" sz="2400" b="0" i="0" dirty="0" smtClean="0">
                <a:solidFill>
                  <a:srgbClr val="000000"/>
                </a:solidFill>
                <a:effectLst/>
                <a:latin typeface="Tw Cen MT" panose="020B0602020104020603" pitchFamily="34" charset="0"/>
                <a:cs typeface="Arial" panose="020B0604020202020204" pitchFamily="34" charset="0"/>
              </a:rPr>
              <a:t>child</a:t>
            </a:r>
            <a:endParaRPr lang="en-US" sz="2400" b="0" i="0" dirty="0">
              <a:solidFill>
                <a:srgbClr val="000000"/>
              </a:solidFill>
              <a:effectLst/>
              <a:latin typeface="Tw Cen MT" panose="020B0602020104020603"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97104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29AA-F3AE-4940-85BD-F748AE5EE163}"/>
              </a:ext>
            </a:extLst>
          </p:cNvPr>
          <p:cNvSpPr>
            <a:spLocks noGrp="1"/>
          </p:cNvSpPr>
          <p:nvPr>
            <p:ph type="title"/>
          </p:nvPr>
        </p:nvSpPr>
        <p:spPr>
          <a:xfrm>
            <a:off x="309282" y="1498604"/>
            <a:ext cx="4343400" cy="921867"/>
          </a:xfrm>
        </p:spPr>
        <p:txBody>
          <a:bodyPr>
            <a:normAutofit/>
          </a:bodyPr>
          <a:lstStyle/>
          <a:p>
            <a:r>
              <a:rPr lang="en-US" sz="2800" dirty="0">
                <a:latin typeface="Tw Cen MT" panose="020B0602020104020603" pitchFamily="34" charset="0"/>
              </a:rPr>
              <a:t>Reason </a:t>
            </a:r>
            <a:r>
              <a:rPr lang="en-US" sz="2800" dirty="0" smtClean="0">
                <a:latin typeface="Tw Cen MT" panose="020B0602020104020603" pitchFamily="34" charset="0"/>
              </a:rPr>
              <a:t>8 (s.117(2)(c)(</a:t>
            </a:r>
            <a:r>
              <a:rPr lang="en-US" sz="2800" dirty="0" err="1" smtClean="0">
                <a:latin typeface="Tw Cen MT" panose="020B0602020104020603" pitchFamily="34" charset="0"/>
              </a:rPr>
              <a:t>i</a:t>
            </a:r>
            <a:r>
              <a:rPr lang="en-US" sz="2800" dirty="0" smtClean="0">
                <a:latin typeface="Tw Cen MT" panose="020B0602020104020603" pitchFamily="34" charset="0"/>
              </a:rPr>
              <a:t>) – (</a:t>
            </a:r>
            <a:r>
              <a:rPr lang="en-US" sz="2800" dirty="0" err="1" smtClean="0">
                <a:latin typeface="Tw Cen MT" panose="020B0602020104020603" pitchFamily="34" charset="0"/>
              </a:rPr>
              <a:t>ib</a:t>
            </a:r>
            <a:r>
              <a:rPr lang="en-US" sz="2800" dirty="0" smtClean="0">
                <a:latin typeface="Tw Cen MT" panose="020B0602020104020603" pitchFamily="34" charset="0"/>
              </a:rPr>
              <a:t>)</a:t>
            </a:r>
            <a:endParaRPr lang="en-AU"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1B20CF3-7C43-460D-B9E4-C614C0CE5769}"/>
              </a:ext>
            </a:extLst>
          </p:cNvPr>
          <p:cNvSpPr>
            <a:spLocks noGrp="1"/>
          </p:cNvSpPr>
          <p:nvPr>
            <p:ph idx="1"/>
          </p:nvPr>
        </p:nvSpPr>
        <p:spPr>
          <a:xfrm>
            <a:off x="4760461" y="0"/>
            <a:ext cx="5244930" cy="6858000"/>
          </a:xfrm>
        </p:spPr>
        <p:txBody>
          <a:bodyPr>
            <a:normAutofit fontScale="85000" lnSpcReduction="20000"/>
          </a:bodyPr>
          <a:lstStyle/>
          <a:p>
            <a:pPr marL="0" indent="0">
              <a:buNone/>
            </a:pPr>
            <a:endParaRPr lang="en-US" sz="2000" dirty="0">
              <a:solidFill>
                <a:srgbClr val="111111"/>
              </a:solidFill>
              <a:latin typeface="Tw Cen MT" panose="020B0602020104020603" pitchFamily="34" charset="0"/>
            </a:endParaRPr>
          </a:p>
          <a:p>
            <a:r>
              <a:rPr lang="en-US" sz="2200" dirty="0">
                <a:solidFill>
                  <a:schemeClr val="tx1"/>
                </a:solidFill>
                <a:latin typeface="Tw Cen MT" panose="020B0602020104020603" pitchFamily="34" charset="0"/>
              </a:rPr>
              <a:t>Most common reason for Change of Assessment</a:t>
            </a:r>
          </a:p>
          <a:p>
            <a:r>
              <a:rPr lang="en-US" sz="2200" dirty="0">
                <a:solidFill>
                  <a:schemeClr val="tx1"/>
                </a:solidFill>
                <a:latin typeface="Tw Cen MT" panose="020B0602020104020603" pitchFamily="34" charset="0"/>
              </a:rPr>
              <a:t>Change of employment with higher income/business owners where taxable income may not reflect full benefits available/income splitting with new partner</a:t>
            </a:r>
          </a:p>
          <a:p>
            <a:r>
              <a:rPr lang="en-US" sz="2200" dirty="0">
                <a:solidFill>
                  <a:schemeClr val="tx1"/>
                </a:solidFill>
                <a:latin typeface="Tw Cen MT" panose="020B0602020104020603" pitchFamily="34" charset="0"/>
              </a:rPr>
              <a:t>Can look at income/benefits and resources available via partnerships, trusts and </a:t>
            </a:r>
            <a:r>
              <a:rPr lang="en-US" sz="2200" dirty="0" smtClean="0">
                <a:solidFill>
                  <a:schemeClr val="tx1"/>
                </a:solidFill>
                <a:latin typeface="Tw Cen MT" panose="020B0602020104020603" pitchFamily="34" charset="0"/>
              </a:rPr>
              <a:t>companies &amp; also assets </a:t>
            </a:r>
            <a:endParaRPr lang="en-US" sz="2200" dirty="0">
              <a:solidFill>
                <a:schemeClr val="tx1"/>
              </a:solidFill>
              <a:latin typeface="Tw Cen MT" panose="020B0602020104020603" pitchFamily="34" charset="0"/>
            </a:endParaRPr>
          </a:p>
          <a:p>
            <a:r>
              <a:rPr lang="en-US" sz="2200" dirty="0">
                <a:solidFill>
                  <a:schemeClr val="tx1"/>
                </a:solidFill>
                <a:latin typeface="Tw Cen MT" panose="020B0602020104020603" pitchFamily="34" charset="0"/>
              </a:rPr>
              <a:t>Can consider things that may not be “taxable income” such as depreciation </a:t>
            </a:r>
            <a:r>
              <a:rPr lang="en-US" sz="2200" dirty="0" err="1">
                <a:solidFill>
                  <a:schemeClr val="tx1"/>
                </a:solidFill>
                <a:latin typeface="Tw Cen MT" panose="020B0602020104020603" pitchFamily="34" charset="0"/>
              </a:rPr>
              <a:t>etc</a:t>
            </a:r>
            <a:r>
              <a:rPr lang="en-US" sz="2200" dirty="0">
                <a:solidFill>
                  <a:schemeClr val="tx1"/>
                </a:solidFill>
                <a:latin typeface="Tw Cen MT" panose="020B0602020104020603" pitchFamily="34" charset="0"/>
              </a:rPr>
              <a:t> but that add to the parent’s overall financial </a:t>
            </a:r>
            <a:r>
              <a:rPr lang="en-US" sz="2200" dirty="0" smtClean="0">
                <a:solidFill>
                  <a:schemeClr val="tx1"/>
                </a:solidFill>
                <a:latin typeface="Tw Cen MT" panose="020B0602020104020603" pitchFamily="34" charset="0"/>
              </a:rPr>
              <a:t>position </a:t>
            </a:r>
          </a:p>
          <a:p>
            <a:r>
              <a:rPr lang="en-US" sz="2200" dirty="0" smtClean="0">
                <a:solidFill>
                  <a:schemeClr val="tx1"/>
                </a:solidFill>
                <a:latin typeface="Tw Cen MT" panose="020B0602020104020603" pitchFamily="34" charset="0"/>
              </a:rPr>
              <a:t>Fringe </a:t>
            </a:r>
            <a:r>
              <a:rPr lang="en-US" sz="2200" dirty="0">
                <a:solidFill>
                  <a:schemeClr val="tx1"/>
                </a:solidFill>
                <a:latin typeface="Tw Cen MT" panose="020B0602020104020603" pitchFamily="34" charset="0"/>
              </a:rPr>
              <a:t>benefits, salary packaging and negative gearing although this is usually picked up in the “adjusted” taxable income </a:t>
            </a:r>
            <a:r>
              <a:rPr lang="en-US" sz="2200" dirty="0" smtClean="0">
                <a:solidFill>
                  <a:schemeClr val="tx1"/>
                </a:solidFill>
                <a:latin typeface="Tw Cen MT" panose="020B0602020104020603" pitchFamily="34" charset="0"/>
              </a:rPr>
              <a:t>used</a:t>
            </a:r>
          </a:p>
          <a:p>
            <a:r>
              <a:rPr lang="en-US" sz="2200" dirty="0">
                <a:solidFill>
                  <a:schemeClr val="tx1"/>
                </a:solidFill>
                <a:latin typeface="Tw Cen MT" panose="020B0602020104020603" pitchFamily="34" charset="0"/>
              </a:rPr>
              <a:t>can be satisfied that there are special circumstances if one parent has substantial property or financial resources that have not been properly taken into account in the child support assessment (</a:t>
            </a:r>
            <a:r>
              <a:rPr lang="en-US" sz="2200" i="1" dirty="0">
                <a:solidFill>
                  <a:schemeClr val="tx1"/>
                </a:solidFill>
                <a:latin typeface="Tw Cen MT" panose="020B0602020104020603" pitchFamily="34" charset="0"/>
              </a:rPr>
              <a:t>Ross and McDermott</a:t>
            </a:r>
            <a:r>
              <a:rPr lang="en-US" sz="2200" dirty="0">
                <a:solidFill>
                  <a:schemeClr val="tx1"/>
                </a:solidFill>
                <a:latin typeface="Tw Cen MT" panose="020B0602020104020603" pitchFamily="34" charset="0"/>
              </a:rPr>
              <a:t> (1998) FLC 98-003</a:t>
            </a:r>
            <a:r>
              <a:rPr lang="en-US" sz="2200" dirty="0" smtClean="0">
                <a:solidFill>
                  <a:schemeClr val="tx1"/>
                </a:solidFill>
                <a:latin typeface="Tw Cen MT" panose="020B0602020104020603" pitchFamily="34" charset="0"/>
              </a:rPr>
              <a:t>)</a:t>
            </a:r>
          </a:p>
          <a:p>
            <a:r>
              <a:rPr lang="en-AU" sz="2400" i="1" dirty="0" err="1">
                <a:solidFill>
                  <a:schemeClr val="tx1"/>
                </a:solidFill>
                <a:latin typeface="Tw Cen MT" panose="020B0602020104020603" pitchFamily="34" charset="0"/>
              </a:rPr>
              <a:t>Abela</a:t>
            </a:r>
            <a:r>
              <a:rPr lang="en-AU" sz="2400" i="1" dirty="0">
                <a:solidFill>
                  <a:schemeClr val="tx1"/>
                </a:solidFill>
                <a:latin typeface="Tw Cen MT" panose="020B0602020104020603" pitchFamily="34" charset="0"/>
              </a:rPr>
              <a:t> and </a:t>
            </a:r>
            <a:r>
              <a:rPr lang="en-AU" sz="2400" i="1" dirty="0" err="1">
                <a:solidFill>
                  <a:schemeClr val="tx1"/>
                </a:solidFill>
                <a:latin typeface="Tw Cen MT" panose="020B0602020104020603" pitchFamily="34" charset="0"/>
              </a:rPr>
              <a:t>Abela</a:t>
            </a:r>
            <a:r>
              <a:rPr lang="en-AU" sz="2400" i="1" dirty="0">
                <a:solidFill>
                  <a:schemeClr val="tx1"/>
                </a:solidFill>
                <a:latin typeface="Tw Cen MT" panose="020B0602020104020603" pitchFamily="34" charset="0"/>
              </a:rPr>
              <a:t> (1995) FLC </a:t>
            </a:r>
            <a:r>
              <a:rPr lang="en-AU" sz="2400" i="1" dirty="0" smtClean="0">
                <a:solidFill>
                  <a:schemeClr val="tx1"/>
                </a:solidFill>
                <a:latin typeface="Tw Cen MT" panose="020B0602020104020603" pitchFamily="34" charset="0"/>
              </a:rPr>
              <a:t>92-568, </a:t>
            </a:r>
            <a:r>
              <a:rPr lang="en-AU" sz="2400" i="1" dirty="0" err="1" smtClean="0">
                <a:solidFill>
                  <a:schemeClr val="tx1"/>
                </a:solidFill>
                <a:latin typeface="Tw Cen MT" panose="020B0602020104020603" pitchFamily="34" charset="0"/>
              </a:rPr>
              <a:t>Bendeich</a:t>
            </a:r>
            <a:r>
              <a:rPr lang="en-AU" sz="2400" i="1" dirty="0" smtClean="0">
                <a:solidFill>
                  <a:schemeClr val="tx1"/>
                </a:solidFill>
                <a:latin typeface="Tw Cen MT" panose="020B0602020104020603" pitchFamily="34" charset="0"/>
              </a:rPr>
              <a:t> </a:t>
            </a:r>
            <a:r>
              <a:rPr lang="en-AU" sz="2400" i="1" dirty="0">
                <a:solidFill>
                  <a:schemeClr val="tx1"/>
                </a:solidFill>
                <a:latin typeface="Tw Cen MT" panose="020B0602020104020603" pitchFamily="34" charset="0"/>
              </a:rPr>
              <a:t>and </a:t>
            </a:r>
            <a:r>
              <a:rPr lang="en-AU" sz="2400" i="1" dirty="0" err="1">
                <a:solidFill>
                  <a:schemeClr val="tx1"/>
                </a:solidFill>
                <a:latin typeface="Tw Cen MT" panose="020B0602020104020603" pitchFamily="34" charset="0"/>
              </a:rPr>
              <a:t>Bendeich</a:t>
            </a:r>
            <a:r>
              <a:rPr lang="en-AU" sz="2400" i="1" dirty="0">
                <a:solidFill>
                  <a:schemeClr val="tx1"/>
                </a:solidFill>
                <a:latin typeface="Tw Cen MT" panose="020B0602020104020603" pitchFamily="34" charset="0"/>
              </a:rPr>
              <a:t> (1993) FLC </a:t>
            </a:r>
            <a:r>
              <a:rPr lang="en-AU" sz="2400" i="1" dirty="0" smtClean="0">
                <a:solidFill>
                  <a:schemeClr val="tx1"/>
                </a:solidFill>
                <a:latin typeface="Tw Cen MT" panose="020B0602020104020603" pitchFamily="34" charset="0"/>
              </a:rPr>
              <a:t>92-355)</a:t>
            </a:r>
            <a:r>
              <a:rPr lang="en-US" sz="2400" i="1" dirty="0">
                <a:solidFill>
                  <a:schemeClr val="tx1"/>
                </a:solidFill>
                <a:latin typeface="Tw Cen MT" panose="020B0602020104020603" pitchFamily="34" charset="0"/>
              </a:rPr>
              <a:t>,</a:t>
            </a:r>
            <a:r>
              <a:rPr lang="en-US" sz="2400" i="1" dirty="0" smtClean="0">
                <a:solidFill>
                  <a:schemeClr val="tx1"/>
                </a:solidFill>
                <a:latin typeface="Tw Cen MT" panose="020B0602020104020603" pitchFamily="34" charset="0"/>
              </a:rPr>
              <a:t>Carey </a:t>
            </a:r>
            <a:r>
              <a:rPr lang="en-US" sz="2400" i="1" dirty="0">
                <a:solidFill>
                  <a:schemeClr val="tx1"/>
                </a:solidFill>
                <a:latin typeface="Tw Cen MT" panose="020B0602020104020603" pitchFamily="34" charset="0"/>
              </a:rPr>
              <a:t>and Carey (1994) FLC </a:t>
            </a:r>
            <a:r>
              <a:rPr lang="en-US" sz="2400" i="1" dirty="0" smtClean="0">
                <a:solidFill>
                  <a:schemeClr val="tx1"/>
                </a:solidFill>
                <a:latin typeface="Tw Cen MT" panose="020B0602020104020603" pitchFamily="34" charset="0"/>
              </a:rPr>
              <a:t>92-489,</a:t>
            </a:r>
            <a:r>
              <a:rPr lang="en-AU" sz="2400" i="1" dirty="0" smtClean="0">
                <a:solidFill>
                  <a:schemeClr val="tx1"/>
                </a:solidFill>
                <a:latin typeface="Tw Cen MT" panose="020B0602020104020603" pitchFamily="34" charset="0"/>
              </a:rPr>
              <a:t>Dwyer </a:t>
            </a:r>
            <a:r>
              <a:rPr lang="en-AU" sz="2400" i="1" dirty="0">
                <a:solidFill>
                  <a:schemeClr val="tx1"/>
                </a:solidFill>
                <a:latin typeface="Tw Cen MT" panose="020B0602020104020603" pitchFamily="34" charset="0"/>
              </a:rPr>
              <a:t>v McGuire (1993) FLC </a:t>
            </a:r>
            <a:r>
              <a:rPr lang="en-AU" sz="2400" i="1" dirty="0" smtClean="0">
                <a:solidFill>
                  <a:schemeClr val="tx1"/>
                </a:solidFill>
                <a:latin typeface="Tw Cen MT" panose="020B0602020104020603" pitchFamily="34" charset="0"/>
              </a:rPr>
              <a:t>92-420</a:t>
            </a:r>
            <a:endParaRPr lang="en-US" sz="2400" i="1" dirty="0">
              <a:solidFill>
                <a:schemeClr val="tx1"/>
              </a:solidFill>
              <a:latin typeface="Tw Cen MT" panose="020B0602020104020603" pitchFamily="34" charset="0"/>
            </a:endParaRPr>
          </a:p>
          <a:p>
            <a:endParaRPr lang="en-US" sz="2200" dirty="0">
              <a:solidFill>
                <a:schemeClr val="tx1"/>
              </a:solidFill>
              <a:latin typeface="Tw Cen MT" panose="020B0602020104020603" pitchFamily="34" charset="0"/>
            </a:endParaRPr>
          </a:p>
        </p:txBody>
      </p:sp>
      <p:sp>
        <p:nvSpPr>
          <p:cNvPr id="4" name="Text Placeholder 3">
            <a:extLst>
              <a:ext uri="{FF2B5EF4-FFF2-40B4-BE49-F238E27FC236}">
                <a16:creationId xmlns:a16="http://schemas.microsoft.com/office/drawing/2014/main" id="{539097A4-F795-4D2B-AA29-B705CB6FBFB9}"/>
              </a:ext>
            </a:extLst>
          </p:cNvPr>
          <p:cNvSpPr>
            <a:spLocks noGrp="1"/>
          </p:cNvSpPr>
          <p:nvPr>
            <p:ph type="body" sz="half" idx="2"/>
          </p:nvPr>
        </p:nvSpPr>
        <p:spPr/>
        <p:txBody>
          <a:bodyPr>
            <a:normAutofit/>
          </a:bodyPr>
          <a:lstStyle/>
          <a:p>
            <a:r>
              <a:rPr lang="en-US" sz="2600" b="0" i="0" dirty="0">
                <a:solidFill>
                  <a:srgbClr val="000000"/>
                </a:solidFill>
                <a:effectLst/>
                <a:latin typeface="Tw Cen MT" panose="020B0602020104020603" pitchFamily="34" charset="0"/>
                <a:cs typeface="Arial" panose="020B0604020202020204" pitchFamily="34" charset="0"/>
              </a:rPr>
              <a:t>The child support assessment is unfair because of the</a:t>
            </a:r>
            <a:r>
              <a:rPr lang="en-US" sz="2600" b="1" i="0" dirty="0">
                <a:solidFill>
                  <a:srgbClr val="000000"/>
                </a:solidFill>
                <a:effectLst/>
                <a:latin typeface="Tw Cen MT" panose="020B0602020104020603" pitchFamily="34" charset="0"/>
                <a:cs typeface="Arial" panose="020B0604020202020204" pitchFamily="34" charset="0"/>
              </a:rPr>
              <a:t> income, earning capacity, property or financial resources of one or both </a:t>
            </a:r>
            <a:r>
              <a:rPr lang="en-US" sz="2600" b="1" i="0" dirty="0" smtClean="0">
                <a:solidFill>
                  <a:srgbClr val="000000"/>
                </a:solidFill>
                <a:effectLst/>
                <a:latin typeface="Tw Cen MT" panose="020B0602020104020603" pitchFamily="34" charset="0"/>
                <a:cs typeface="Arial" panose="020B0604020202020204" pitchFamily="34" charset="0"/>
              </a:rPr>
              <a:t>parents</a:t>
            </a:r>
            <a:endParaRPr lang="en-US" sz="2600" b="1" i="0" dirty="0">
              <a:solidFill>
                <a:srgbClr val="000000"/>
              </a:solidFill>
              <a:effectLst/>
              <a:latin typeface="Tw Cen MT" panose="020B0602020104020603"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1090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29AA-F3AE-4940-85BD-F748AE5EE163}"/>
              </a:ext>
            </a:extLst>
          </p:cNvPr>
          <p:cNvSpPr>
            <a:spLocks noGrp="1"/>
          </p:cNvSpPr>
          <p:nvPr>
            <p:ph type="title"/>
          </p:nvPr>
        </p:nvSpPr>
        <p:spPr>
          <a:xfrm>
            <a:off x="677334" y="768096"/>
            <a:ext cx="3854528" cy="1115568"/>
          </a:xfrm>
        </p:spPr>
        <p:txBody>
          <a:bodyPr>
            <a:normAutofit fontScale="90000"/>
          </a:bodyPr>
          <a:lstStyle/>
          <a:p>
            <a:r>
              <a:rPr lang="en-US" sz="2800" dirty="0">
                <a:latin typeface="Tw Cen MT" panose="020B0602020104020603" pitchFamily="34" charset="0"/>
              </a:rPr>
              <a:t>Reason </a:t>
            </a:r>
            <a:r>
              <a:rPr lang="en-US" sz="2800" dirty="0" smtClean="0">
                <a:latin typeface="Tw Cen MT" panose="020B0602020104020603" pitchFamily="34" charset="0"/>
              </a:rPr>
              <a:t>9 </a:t>
            </a:r>
            <a:br>
              <a:rPr lang="en-US" sz="2800" dirty="0" smtClean="0">
                <a:latin typeface="Tw Cen MT" panose="020B0602020104020603" pitchFamily="34" charset="0"/>
              </a:rPr>
            </a:br>
            <a:r>
              <a:rPr lang="en-US" sz="2800" dirty="0" smtClean="0">
                <a:latin typeface="Tw Cen MT" panose="020B0602020104020603" pitchFamily="34" charset="0"/>
              </a:rPr>
              <a:t>(s.117(2)(a)(</a:t>
            </a:r>
            <a:r>
              <a:rPr lang="en-US" sz="2800" dirty="0" err="1" smtClean="0">
                <a:latin typeface="Tw Cen MT" panose="020B0602020104020603" pitchFamily="34" charset="0"/>
              </a:rPr>
              <a:t>i</a:t>
            </a:r>
            <a:r>
              <a:rPr lang="en-US" sz="2800" dirty="0" smtClean="0">
                <a:latin typeface="Tw Cen MT" panose="020B0602020104020603" pitchFamily="34" charset="0"/>
              </a:rPr>
              <a:t>), (ii), (iii)(B) &amp; (iv))</a:t>
            </a:r>
            <a:endParaRPr lang="en-AU"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1B20CF3-7C43-460D-B9E4-C614C0CE5769}"/>
              </a:ext>
            </a:extLst>
          </p:cNvPr>
          <p:cNvSpPr>
            <a:spLocks noGrp="1"/>
          </p:cNvSpPr>
          <p:nvPr>
            <p:ph idx="1"/>
          </p:nvPr>
        </p:nvSpPr>
        <p:spPr>
          <a:xfrm>
            <a:off x="4760461" y="0"/>
            <a:ext cx="5023619" cy="6858000"/>
          </a:xfrm>
        </p:spPr>
        <p:txBody>
          <a:bodyPr>
            <a:normAutofit/>
          </a:bodyPr>
          <a:lstStyle/>
          <a:p>
            <a:pPr marL="0" indent="0">
              <a:buNone/>
            </a:pPr>
            <a:endParaRPr lang="en-US" sz="2000" dirty="0">
              <a:solidFill>
                <a:srgbClr val="111111"/>
              </a:solidFill>
              <a:latin typeface="Trebuchet MS" panose="020B0603020202020204" pitchFamily="34" charset="0"/>
            </a:endParaRPr>
          </a:p>
          <a:p>
            <a:r>
              <a:rPr lang="en-US" sz="2000" dirty="0">
                <a:solidFill>
                  <a:srgbClr val="111111"/>
                </a:solidFill>
                <a:latin typeface="Tw Cen MT" panose="020B0602020104020603" pitchFamily="34" charset="0"/>
              </a:rPr>
              <a:t>D</a:t>
            </a:r>
            <a:r>
              <a:rPr lang="en-US" sz="2000" b="0" i="0" dirty="0">
                <a:solidFill>
                  <a:srgbClr val="111111"/>
                </a:solidFill>
                <a:effectLst/>
                <a:latin typeface="Tw Cen MT" panose="020B0602020104020603" pitchFamily="34" charset="0"/>
              </a:rPr>
              <a:t>uty to maintain' are generally limited to a legal duty – not moral obligation or an obligation that have accepted</a:t>
            </a:r>
          </a:p>
          <a:p>
            <a:r>
              <a:rPr lang="en-US" sz="2000" dirty="0">
                <a:solidFill>
                  <a:srgbClr val="111111"/>
                </a:solidFill>
                <a:latin typeface="Tw Cen MT" panose="020B0602020104020603" pitchFamily="34" charset="0"/>
              </a:rPr>
              <a:t>Examples of duty – duty to support spouse, mother of expecting child (child birth maintenance), adult child in certain circumstances (s.66L FLA)</a:t>
            </a:r>
            <a:endParaRPr lang="en-US" sz="2000" b="0" i="0" dirty="0">
              <a:solidFill>
                <a:srgbClr val="111111"/>
              </a:solidFill>
              <a:effectLst/>
              <a:latin typeface="Tw Cen MT" panose="020B0602020104020603" pitchFamily="34" charset="0"/>
            </a:endParaRPr>
          </a:p>
          <a:p>
            <a:r>
              <a:rPr lang="en-US" sz="2000" dirty="0">
                <a:solidFill>
                  <a:srgbClr val="111111"/>
                </a:solidFill>
                <a:latin typeface="Tw Cen MT" panose="020B0602020104020603" pitchFamily="34" charset="0"/>
              </a:rPr>
              <a:t>Conflict with Centrelink position where all income in the household considered so that a parents new partner may lose benefits due to their income but the support of partners children is not considered a legal duty</a:t>
            </a:r>
          </a:p>
          <a:p>
            <a:r>
              <a:rPr lang="en-US" sz="2000" dirty="0">
                <a:solidFill>
                  <a:srgbClr val="111111"/>
                </a:solidFill>
                <a:latin typeface="Tw Cen MT" panose="020B0602020104020603" pitchFamily="34" charset="0"/>
              </a:rPr>
              <a:t>Can not relate to another child that already taken into account in the assessment </a:t>
            </a:r>
            <a:r>
              <a:rPr lang="en-US" sz="2000" dirty="0" err="1">
                <a:solidFill>
                  <a:srgbClr val="111111"/>
                </a:solidFill>
                <a:latin typeface="Tw Cen MT" panose="020B0602020104020603" pitchFamily="34" charset="0"/>
              </a:rPr>
              <a:t>ie</a:t>
            </a:r>
            <a:r>
              <a:rPr lang="en-US" sz="2000" dirty="0">
                <a:solidFill>
                  <a:srgbClr val="111111"/>
                </a:solidFill>
                <a:latin typeface="Tw Cen MT" panose="020B0602020104020603" pitchFamily="34" charset="0"/>
              </a:rPr>
              <a:t>. Relevant dependent or other assessment EXCEPT if relates to special needs, additional costs </a:t>
            </a:r>
            <a:r>
              <a:rPr lang="en-US" sz="2000" dirty="0" err="1">
                <a:solidFill>
                  <a:srgbClr val="111111"/>
                </a:solidFill>
                <a:latin typeface="Tw Cen MT" panose="020B0602020104020603" pitchFamily="34" charset="0"/>
              </a:rPr>
              <a:t>etc</a:t>
            </a:r>
            <a:r>
              <a:rPr lang="en-US" sz="2000" dirty="0">
                <a:solidFill>
                  <a:srgbClr val="111111"/>
                </a:solidFill>
                <a:latin typeface="Tw Cen MT" panose="020B0602020104020603" pitchFamily="34" charset="0"/>
              </a:rPr>
              <a:t> </a:t>
            </a:r>
          </a:p>
        </p:txBody>
      </p:sp>
      <p:sp>
        <p:nvSpPr>
          <p:cNvPr id="4" name="Text Placeholder 3">
            <a:extLst>
              <a:ext uri="{FF2B5EF4-FFF2-40B4-BE49-F238E27FC236}">
                <a16:creationId xmlns:a16="http://schemas.microsoft.com/office/drawing/2014/main" id="{539097A4-F795-4D2B-AA29-B705CB6FBFB9}"/>
              </a:ext>
            </a:extLst>
          </p:cNvPr>
          <p:cNvSpPr>
            <a:spLocks noGrp="1"/>
          </p:cNvSpPr>
          <p:nvPr>
            <p:ph type="body" sz="half" idx="2"/>
          </p:nvPr>
        </p:nvSpPr>
        <p:spPr>
          <a:xfrm>
            <a:off x="757849" y="1883664"/>
            <a:ext cx="3693498" cy="4023361"/>
          </a:xfrm>
        </p:spPr>
        <p:txBody>
          <a:bodyPr>
            <a:normAutofit fontScale="32500" lnSpcReduction="20000"/>
          </a:bodyPr>
          <a:lstStyle/>
          <a:p>
            <a:r>
              <a:rPr lang="en-US" sz="7400" dirty="0">
                <a:solidFill>
                  <a:srgbClr val="000000"/>
                </a:solidFill>
                <a:latin typeface="Tw Cen MT" panose="020B0602020104020603" pitchFamily="34" charset="0"/>
                <a:cs typeface="Arial" panose="020B0604020202020204" pitchFamily="34" charset="0"/>
              </a:rPr>
              <a:t>The parent’s </a:t>
            </a:r>
            <a:r>
              <a:rPr lang="en-US" sz="7400" b="0" i="0" dirty="0">
                <a:solidFill>
                  <a:srgbClr val="000000"/>
                </a:solidFill>
                <a:effectLst/>
                <a:latin typeface="Tw Cen MT" panose="020B0602020104020603" pitchFamily="34" charset="0"/>
                <a:cs typeface="Arial" panose="020B0604020202020204" pitchFamily="34" charset="0"/>
              </a:rPr>
              <a:t>capacity to support the child is </a:t>
            </a:r>
            <a:r>
              <a:rPr lang="en-US" sz="7400" b="1" i="0" dirty="0">
                <a:solidFill>
                  <a:srgbClr val="000000"/>
                </a:solidFill>
                <a:effectLst/>
                <a:latin typeface="Tw Cen MT" panose="020B0602020104020603" pitchFamily="34" charset="0"/>
                <a:cs typeface="Arial" panose="020B0604020202020204" pitchFamily="34" charset="0"/>
              </a:rPr>
              <a:t>significantly reduced because of their duty to maintain another person or child</a:t>
            </a:r>
            <a:r>
              <a:rPr lang="en-US" sz="7400" b="0" i="0" dirty="0">
                <a:solidFill>
                  <a:srgbClr val="000000"/>
                </a:solidFill>
                <a:effectLst/>
                <a:latin typeface="Tw Cen MT" panose="020B0602020104020603" pitchFamily="34" charset="0"/>
                <a:cs typeface="Arial" panose="020B0604020202020204" pitchFamily="34" charset="0"/>
              </a:rPr>
              <a:t>. This also includes the special needs of that person or child or the costs of spending time with or communicating with that person or </a:t>
            </a:r>
            <a:r>
              <a:rPr lang="en-US" sz="7400" b="0" i="0" dirty="0" smtClean="0">
                <a:solidFill>
                  <a:srgbClr val="000000"/>
                </a:solidFill>
                <a:effectLst/>
                <a:latin typeface="Tw Cen MT" panose="020B0602020104020603" pitchFamily="34" charset="0"/>
                <a:cs typeface="Arial" panose="020B0604020202020204" pitchFamily="34" charset="0"/>
              </a:rPr>
              <a:t>child</a:t>
            </a:r>
            <a:endParaRPr lang="en-US" sz="7400" b="0" i="0" dirty="0">
              <a:solidFill>
                <a:srgbClr val="000000"/>
              </a:solidFill>
              <a:effectLst/>
              <a:latin typeface="Tw Cen MT" panose="020B0602020104020603"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81666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29AA-F3AE-4940-85BD-F748AE5EE163}"/>
              </a:ext>
            </a:extLst>
          </p:cNvPr>
          <p:cNvSpPr>
            <a:spLocks noGrp="1"/>
          </p:cNvSpPr>
          <p:nvPr>
            <p:ph type="title"/>
          </p:nvPr>
        </p:nvSpPr>
        <p:spPr>
          <a:xfrm>
            <a:off x="201168" y="841248"/>
            <a:ext cx="4330694" cy="1170432"/>
          </a:xfrm>
        </p:spPr>
        <p:txBody>
          <a:bodyPr>
            <a:normAutofit/>
          </a:bodyPr>
          <a:lstStyle/>
          <a:p>
            <a:r>
              <a:rPr lang="en-US" sz="2800" dirty="0">
                <a:latin typeface="Tw Cen MT" panose="020B0602020104020603" pitchFamily="34" charset="0"/>
              </a:rPr>
              <a:t>Reason </a:t>
            </a:r>
            <a:r>
              <a:rPr lang="en-US" sz="2800" dirty="0" smtClean="0">
                <a:latin typeface="Tw Cen MT" panose="020B0602020104020603" pitchFamily="34" charset="0"/>
              </a:rPr>
              <a:t>10 (s,117(2)(aa))</a:t>
            </a:r>
            <a:endParaRPr lang="en-AU"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1B20CF3-7C43-460D-B9E4-C614C0CE5769}"/>
              </a:ext>
            </a:extLst>
          </p:cNvPr>
          <p:cNvSpPr>
            <a:spLocks noGrp="1"/>
          </p:cNvSpPr>
          <p:nvPr>
            <p:ph idx="1"/>
          </p:nvPr>
        </p:nvSpPr>
        <p:spPr>
          <a:xfrm>
            <a:off x="3877056" y="0"/>
            <a:ext cx="5925312" cy="6858000"/>
          </a:xfrm>
        </p:spPr>
        <p:txBody>
          <a:bodyPr>
            <a:normAutofit fontScale="32500" lnSpcReduction="20000"/>
          </a:bodyPr>
          <a:lstStyle/>
          <a:p>
            <a:pPr marL="0" indent="0">
              <a:buNone/>
            </a:pPr>
            <a:endParaRPr lang="en-US" sz="4000" dirty="0">
              <a:solidFill>
                <a:srgbClr val="111111"/>
              </a:solidFill>
              <a:latin typeface="Tw Cen MT" panose="020B0602020104020603" pitchFamily="34" charset="0"/>
            </a:endParaRPr>
          </a:p>
          <a:p>
            <a:pPr algn="l"/>
            <a:r>
              <a:rPr lang="en-US" sz="6800" b="0" i="0" dirty="0">
                <a:solidFill>
                  <a:srgbClr val="111111"/>
                </a:solidFill>
                <a:effectLst/>
                <a:latin typeface="Tw Cen MT" panose="020B0602020104020603" pitchFamily="34" charset="0"/>
              </a:rPr>
              <a:t>A 'resident child' of a child support parent is a child who (CSA Act section 117(10)):</a:t>
            </a:r>
          </a:p>
          <a:p>
            <a:pPr algn="l">
              <a:buFont typeface="Arial" panose="020B0604020202020204" pitchFamily="34" charset="0"/>
              <a:buChar char="•"/>
            </a:pPr>
            <a:r>
              <a:rPr lang="en-US" sz="6800" dirty="0">
                <a:solidFill>
                  <a:srgbClr val="111111"/>
                </a:solidFill>
                <a:latin typeface="Tw Cen MT" panose="020B0602020104020603" pitchFamily="34" charset="0"/>
              </a:rPr>
              <a:t>Normally lives with t</a:t>
            </a:r>
            <a:r>
              <a:rPr lang="en-US" sz="6800" b="0" i="0" dirty="0">
                <a:solidFill>
                  <a:srgbClr val="111111"/>
                </a:solidFill>
                <a:effectLst/>
                <a:latin typeface="Tw Cen MT" panose="020B0602020104020603" pitchFamily="34" charset="0"/>
              </a:rPr>
              <a:t>he child support parent, but is not a child of the child support parent, and</a:t>
            </a:r>
          </a:p>
          <a:p>
            <a:pPr algn="l">
              <a:buFont typeface="Arial" panose="020B0604020202020204" pitchFamily="34" charset="0"/>
              <a:buChar char="•"/>
            </a:pPr>
            <a:r>
              <a:rPr lang="en-US" sz="6800" b="0" i="0" dirty="0">
                <a:solidFill>
                  <a:srgbClr val="111111"/>
                </a:solidFill>
                <a:effectLst/>
                <a:latin typeface="Tw Cen MT" panose="020B0602020104020603" pitchFamily="34" charset="0"/>
              </a:rPr>
              <a:t>the child support parent is, or was, for 2 continuous years, a member of a couple, and</a:t>
            </a:r>
          </a:p>
          <a:p>
            <a:pPr algn="l">
              <a:buFont typeface="Arial" panose="020B0604020202020204" pitchFamily="34" charset="0"/>
              <a:buChar char="•"/>
            </a:pPr>
            <a:r>
              <a:rPr lang="en-US" sz="6800" b="0" i="0" dirty="0">
                <a:solidFill>
                  <a:srgbClr val="111111"/>
                </a:solidFill>
                <a:effectLst/>
                <a:latin typeface="Tw Cen MT" panose="020B0602020104020603" pitchFamily="34" charset="0"/>
              </a:rPr>
              <a:t>the other member of the couple is, or was, a legal parent of the child, and</a:t>
            </a:r>
          </a:p>
          <a:p>
            <a:pPr algn="l">
              <a:buFont typeface="Arial" panose="020B0604020202020204" pitchFamily="34" charset="0"/>
              <a:buChar char="•"/>
            </a:pPr>
            <a:r>
              <a:rPr lang="en-US" sz="6800" b="0" i="0" dirty="0">
                <a:solidFill>
                  <a:srgbClr val="111111"/>
                </a:solidFill>
                <a:effectLst/>
                <a:latin typeface="Tw Cen MT" panose="020B0602020104020603" pitchFamily="34" charset="0"/>
              </a:rPr>
              <a:t>the child is aged </a:t>
            </a:r>
            <a:r>
              <a:rPr lang="en-US" sz="6800" b="0" i="0" dirty="0" smtClean="0">
                <a:solidFill>
                  <a:srgbClr val="111111"/>
                </a:solidFill>
                <a:effectLst/>
                <a:latin typeface="Tw Cen MT" panose="020B0602020104020603" pitchFamily="34" charset="0"/>
              </a:rPr>
              <a:t>under18</a:t>
            </a:r>
            <a:r>
              <a:rPr lang="en-US" sz="6800" b="0" i="0" dirty="0">
                <a:solidFill>
                  <a:srgbClr val="111111"/>
                </a:solidFill>
                <a:effectLst/>
                <a:latin typeface="Tw Cen MT" panose="020B0602020104020603" pitchFamily="34" charset="0"/>
              </a:rPr>
              <a:t>, and</a:t>
            </a:r>
          </a:p>
          <a:p>
            <a:pPr algn="l">
              <a:buFont typeface="Arial" panose="020B0604020202020204" pitchFamily="34" charset="0"/>
              <a:buChar char="•"/>
            </a:pPr>
            <a:r>
              <a:rPr lang="en-US" sz="6800" b="0" i="0" dirty="0">
                <a:solidFill>
                  <a:srgbClr val="111111"/>
                </a:solidFill>
                <a:effectLst/>
                <a:latin typeface="Tw Cen MT" panose="020B0602020104020603" pitchFamily="34" charset="0"/>
              </a:rPr>
              <a:t>the child is not a member of a couple, and</a:t>
            </a:r>
          </a:p>
          <a:p>
            <a:pPr algn="l">
              <a:buFont typeface="Arial" panose="020B0604020202020204" pitchFamily="34" charset="0"/>
              <a:buChar char="•"/>
            </a:pPr>
            <a:r>
              <a:rPr lang="en-US" sz="6800" b="0" i="0" dirty="0">
                <a:solidFill>
                  <a:srgbClr val="111111"/>
                </a:solidFill>
                <a:effectLst/>
                <a:latin typeface="Tw Cen MT" panose="020B0602020104020603" pitchFamily="34" charset="0"/>
              </a:rPr>
              <a:t>1 or more of the following applies in respect of each legal parent of the child</a:t>
            </a:r>
          </a:p>
          <a:p>
            <a:pPr marL="742950" lvl="1" indent="-285750" algn="l">
              <a:buFont typeface="Arial" panose="020B0604020202020204" pitchFamily="34" charset="0"/>
              <a:buChar char="•"/>
            </a:pPr>
            <a:r>
              <a:rPr lang="en-US" sz="6800" b="0" i="0" dirty="0">
                <a:solidFill>
                  <a:srgbClr val="111111"/>
                </a:solidFill>
                <a:effectLst/>
                <a:latin typeface="Tw Cen MT" panose="020B0602020104020603" pitchFamily="34" charset="0"/>
              </a:rPr>
              <a:t>the legal parent has died</a:t>
            </a:r>
          </a:p>
          <a:p>
            <a:pPr marL="742950" lvl="1" indent="-285750" algn="l">
              <a:buFont typeface="Arial" panose="020B0604020202020204" pitchFamily="34" charset="0"/>
              <a:buChar char="•"/>
            </a:pPr>
            <a:r>
              <a:rPr lang="en-US" sz="6800" b="0" i="0" dirty="0">
                <a:solidFill>
                  <a:srgbClr val="111111"/>
                </a:solidFill>
                <a:effectLst/>
                <a:latin typeface="Tw Cen MT" panose="020B0602020104020603" pitchFamily="34" charset="0"/>
              </a:rPr>
              <a:t>the legal parent is unable to support the child due to the ill health of the parent</a:t>
            </a:r>
          </a:p>
          <a:p>
            <a:pPr marL="742950" lvl="1" indent="-285750" algn="l">
              <a:buFont typeface="Arial" panose="020B0604020202020204" pitchFamily="34" charset="0"/>
              <a:buChar char="•"/>
            </a:pPr>
            <a:r>
              <a:rPr lang="en-US" sz="6800" b="0" i="0" dirty="0">
                <a:solidFill>
                  <a:srgbClr val="111111"/>
                </a:solidFill>
                <a:effectLst/>
                <a:latin typeface="Tw Cen MT" panose="020B0602020104020603" pitchFamily="34" charset="0"/>
              </a:rPr>
              <a:t>the legal parent is unable to support the child  due to the caring responsibilities of the legal parent, and</a:t>
            </a:r>
          </a:p>
          <a:p>
            <a:pPr algn="l">
              <a:buFont typeface="Arial" panose="020B0604020202020204" pitchFamily="34" charset="0"/>
              <a:buChar char="•"/>
            </a:pPr>
            <a:r>
              <a:rPr lang="en-US" sz="6800" b="0" i="0" dirty="0">
                <a:solidFill>
                  <a:srgbClr val="111111"/>
                </a:solidFill>
                <a:effectLst/>
                <a:latin typeface="Tw Cen MT" panose="020B0602020104020603" pitchFamily="34" charset="0"/>
              </a:rPr>
              <a:t>the resident child requires financial assistance</a:t>
            </a:r>
          </a:p>
          <a:p>
            <a:endParaRPr lang="en-US" sz="1700" b="0" i="0" dirty="0">
              <a:solidFill>
                <a:srgbClr val="111111"/>
              </a:solidFill>
              <a:effectLst/>
            </a:endParaRPr>
          </a:p>
        </p:txBody>
      </p:sp>
      <p:sp>
        <p:nvSpPr>
          <p:cNvPr id="4" name="Text Placeholder 3">
            <a:extLst>
              <a:ext uri="{FF2B5EF4-FFF2-40B4-BE49-F238E27FC236}">
                <a16:creationId xmlns:a16="http://schemas.microsoft.com/office/drawing/2014/main" id="{539097A4-F795-4D2B-AA29-B705CB6FBFB9}"/>
              </a:ext>
            </a:extLst>
          </p:cNvPr>
          <p:cNvSpPr>
            <a:spLocks noGrp="1"/>
          </p:cNvSpPr>
          <p:nvPr>
            <p:ph type="body" sz="half" idx="2"/>
          </p:nvPr>
        </p:nvSpPr>
        <p:spPr>
          <a:xfrm>
            <a:off x="677334" y="2249423"/>
            <a:ext cx="3199722" cy="3112095"/>
          </a:xfrm>
        </p:spPr>
        <p:txBody>
          <a:bodyPr/>
          <a:lstStyle/>
          <a:p>
            <a:r>
              <a:rPr lang="en-US" sz="2400" b="0" i="0" dirty="0">
                <a:solidFill>
                  <a:srgbClr val="000000"/>
                </a:solidFill>
                <a:effectLst/>
                <a:latin typeface="Tw Cen MT" panose="020B0602020104020603" pitchFamily="34" charset="0"/>
                <a:cs typeface="Arial" panose="020B0604020202020204" pitchFamily="34" charset="0"/>
              </a:rPr>
              <a:t>The parent’s </a:t>
            </a:r>
            <a:r>
              <a:rPr lang="en-US" sz="2400" b="1" i="0" dirty="0">
                <a:solidFill>
                  <a:srgbClr val="000000"/>
                </a:solidFill>
                <a:effectLst/>
                <a:latin typeface="Tw Cen MT" panose="020B0602020104020603" pitchFamily="34" charset="0"/>
                <a:cs typeface="Arial" panose="020B0604020202020204" pitchFamily="34" charset="0"/>
              </a:rPr>
              <a:t>responsibility to support a resident child significantly reduces their capacity </a:t>
            </a:r>
            <a:r>
              <a:rPr lang="en-US" sz="2400" b="0" i="0" dirty="0">
                <a:solidFill>
                  <a:srgbClr val="000000"/>
                </a:solidFill>
                <a:effectLst/>
                <a:latin typeface="Tw Cen MT" panose="020B0602020104020603" pitchFamily="34" charset="0"/>
                <a:cs typeface="Arial" panose="020B0604020202020204" pitchFamily="34" charset="0"/>
              </a:rPr>
              <a:t>to support another child</a:t>
            </a:r>
          </a:p>
          <a:p>
            <a:endParaRPr lang="en-AU" dirty="0"/>
          </a:p>
        </p:txBody>
      </p:sp>
    </p:spTree>
    <p:extLst>
      <p:ext uri="{BB962C8B-B14F-4D97-AF65-F5344CB8AC3E}">
        <p14:creationId xmlns:p14="http://schemas.microsoft.com/office/powerpoint/2010/main" val="286545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9502-AAB4-406D-8841-F6020B518B64}"/>
              </a:ext>
            </a:extLst>
          </p:cNvPr>
          <p:cNvSpPr>
            <a:spLocks noGrp="1"/>
          </p:cNvSpPr>
          <p:nvPr>
            <p:ph type="title"/>
          </p:nvPr>
        </p:nvSpPr>
        <p:spPr>
          <a:xfrm>
            <a:off x="677334" y="94129"/>
            <a:ext cx="8596668" cy="712695"/>
          </a:xfrm>
        </p:spPr>
        <p:txBody>
          <a:bodyPr/>
          <a:lstStyle/>
          <a:p>
            <a:r>
              <a:rPr lang="en-US" dirty="0" smtClean="0">
                <a:latin typeface="Tw Cen MT" panose="020B0602020104020603" pitchFamily="34" charset="0"/>
              </a:rPr>
              <a:t>2</a:t>
            </a:r>
            <a:r>
              <a:rPr lang="en-US" baseline="30000" dirty="0" smtClean="0">
                <a:latin typeface="Tw Cen MT" panose="020B0602020104020603" pitchFamily="34" charset="0"/>
              </a:rPr>
              <a:t>nd</a:t>
            </a:r>
            <a:r>
              <a:rPr lang="en-US" dirty="0" smtClean="0">
                <a:latin typeface="Tw Cen MT" panose="020B0602020104020603" pitchFamily="34" charset="0"/>
              </a:rPr>
              <a:t> Element – Just &amp; Equitable (s.117(4)</a:t>
            </a:r>
            <a:endParaRPr lang="en-AU" dirty="0">
              <a:latin typeface="Tw Cen MT" panose="020B0602020104020603" pitchFamily="34" charset="0"/>
            </a:endParaRPr>
          </a:p>
        </p:txBody>
      </p:sp>
      <p:sp>
        <p:nvSpPr>
          <p:cNvPr id="3" name="Content Placeholder 2">
            <a:extLst>
              <a:ext uri="{FF2B5EF4-FFF2-40B4-BE49-F238E27FC236}">
                <a16:creationId xmlns:a16="http://schemas.microsoft.com/office/drawing/2014/main" id="{ADF46337-A013-440D-AF13-392F621D36FB}"/>
              </a:ext>
            </a:extLst>
          </p:cNvPr>
          <p:cNvSpPr>
            <a:spLocks noGrp="1"/>
          </p:cNvSpPr>
          <p:nvPr>
            <p:ph idx="1"/>
          </p:nvPr>
        </p:nvSpPr>
        <p:spPr>
          <a:xfrm>
            <a:off x="578224" y="1129553"/>
            <a:ext cx="10085294" cy="5728446"/>
          </a:xfrm>
        </p:spPr>
        <p:txBody>
          <a:bodyPr>
            <a:noAutofit/>
          </a:bodyPr>
          <a:lstStyle/>
          <a:p>
            <a:pPr marL="0" indent="0">
              <a:buNone/>
            </a:pPr>
            <a:r>
              <a:rPr lang="en-US" sz="2000" dirty="0">
                <a:latin typeface="Tw Cen MT" panose="020B0602020104020603" pitchFamily="34" charset="0"/>
              </a:rPr>
              <a:t>In summary, </a:t>
            </a:r>
            <a:r>
              <a:rPr lang="en-US" sz="2000" dirty="0" smtClean="0">
                <a:latin typeface="Tw Cen MT" panose="020B0602020104020603" pitchFamily="34" charset="0"/>
              </a:rPr>
              <a:t>the </a:t>
            </a:r>
            <a:r>
              <a:rPr lang="en-US" sz="2000" dirty="0">
                <a:latin typeface="Tw Cen MT" panose="020B0602020104020603" pitchFamily="34" charset="0"/>
              </a:rPr>
              <a:t>following matters must be considered</a:t>
            </a:r>
            <a:r>
              <a:rPr lang="en-US" sz="2000" dirty="0" smtClean="0">
                <a:latin typeface="Tw Cen MT" panose="020B0602020104020603" pitchFamily="34" charset="0"/>
              </a:rPr>
              <a:t>:</a:t>
            </a:r>
          </a:p>
          <a:p>
            <a:r>
              <a:rPr lang="en-US" sz="2000" dirty="0" smtClean="0">
                <a:latin typeface="Tw Cen MT" panose="020B0602020104020603" pitchFamily="34" charset="0"/>
              </a:rPr>
              <a:t>The </a:t>
            </a:r>
            <a:r>
              <a:rPr lang="en-US" sz="2000" dirty="0">
                <a:latin typeface="Tw Cen MT" panose="020B0602020104020603" pitchFamily="34" charset="0"/>
              </a:rPr>
              <a:t>primary duty of a parent to maintain the child </a:t>
            </a:r>
            <a:r>
              <a:rPr lang="en-US" sz="2000" u="sng" dirty="0">
                <a:latin typeface="Tw Cen MT" panose="020B0602020104020603" pitchFamily="34" charset="0"/>
                <a:hlinkClick r:id="rId2"/>
              </a:rPr>
              <a:t>(s 117(4)(a))</a:t>
            </a:r>
            <a:r>
              <a:rPr lang="en-US" sz="2000" dirty="0">
                <a:latin typeface="Tw Cen MT" panose="020B0602020104020603" pitchFamily="34" charset="0"/>
              </a:rPr>
              <a:t>;</a:t>
            </a:r>
            <a:endParaRPr lang="en-US" sz="2000" dirty="0" smtClean="0">
              <a:latin typeface="Tw Cen MT" panose="020B0602020104020603" pitchFamily="34" charset="0"/>
            </a:endParaRPr>
          </a:p>
          <a:p>
            <a:r>
              <a:rPr lang="en-US" sz="2000" dirty="0" smtClean="0">
                <a:latin typeface="Tw Cen MT" panose="020B0602020104020603" pitchFamily="34" charset="0"/>
              </a:rPr>
              <a:t>The </a:t>
            </a:r>
            <a:r>
              <a:rPr lang="en-US" sz="2000" dirty="0">
                <a:latin typeface="Tw Cen MT" panose="020B0602020104020603" pitchFamily="34" charset="0"/>
              </a:rPr>
              <a:t>proper needs of the child </a:t>
            </a:r>
            <a:r>
              <a:rPr lang="en-US" sz="2000" u="sng" dirty="0">
                <a:solidFill>
                  <a:srgbClr val="00B0F0"/>
                </a:solidFill>
                <a:latin typeface="Tw Cen MT" panose="020B0602020104020603" pitchFamily="34" charset="0"/>
                <a:hlinkClick r:id="rId2"/>
              </a:rPr>
              <a:t>(s 117(4)(b)).</a:t>
            </a:r>
            <a:r>
              <a:rPr lang="en-US" sz="2000" dirty="0">
                <a:latin typeface="Tw Cen MT" panose="020B0602020104020603" pitchFamily="34" charset="0"/>
              </a:rPr>
              <a:t> This includes the manner in which the child is being cared for, educated or trained, and any special needs of the child </a:t>
            </a:r>
            <a:r>
              <a:rPr lang="en-US" sz="2000" u="sng" dirty="0">
                <a:latin typeface="Tw Cen MT" panose="020B0602020104020603" pitchFamily="34" charset="0"/>
                <a:hlinkClick r:id="rId2"/>
              </a:rPr>
              <a:t>(s 117(6</a:t>
            </a:r>
            <a:r>
              <a:rPr lang="en-US" sz="2000" u="sng" dirty="0" smtClean="0">
                <a:latin typeface="Tw Cen MT" panose="020B0602020104020603" pitchFamily="34" charset="0"/>
                <a:hlinkClick r:id="rId2"/>
              </a:rPr>
              <a:t>))</a:t>
            </a:r>
            <a:r>
              <a:rPr lang="en-US" sz="2000" dirty="0" smtClean="0">
                <a:latin typeface="Tw Cen MT" panose="020B0602020104020603" pitchFamily="34" charset="0"/>
              </a:rPr>
              <a:t>;</a:t>
            </a:r>
            <a:endParaRPr lang="en-US" sz="2000" dirty="0">
              <a:latin typeface="Tw Cen MT" panose="020B0602020104020603" pitchFamily="34" charset="0"/>
            </a:endParaRPr>
          </a:p>
          <a:p>
            <a:r>
              <a:rPr lang="en-US" sz="2000" dirty="0">
                <a:latin typeface="Tw Cen MT" panose="020B0602020104020603" pitchFamily="34" charset="0"/>
              </a:rPr>
              <a:t>The income, earning capacity, property and financial resources of the child and each of the parents </a:t>
            </a:r>
            <a:r>
              <a:rPr lang="en-US" sz="2000" u="sng" dirty="0">
                <a:latin typeface="Tw Cen MT" panose="020B0602020104020603" pitchFamily="34" charset="0"/>
                <a:hlinkClick r:id="rId2"/>
              </a:rPr>
              <a:t>(s 117(4)(c</a:t>
            </a:r>
            <a:r>
              <a:rPr lang="en-US" sz="2000" u="sng" dirty="0">
                <a:solidFill>
                  <a:schemeClr val="accent1"/>
                </a:solidFill>
                <a:latin typeface="Tw Cen MT" panose="020B0602020104020603" pitchFamily="34" charset="0"/>
                <a:hlinkClick r:id="rId2"/>
              </a:rPr>
              <a:t>)</a:t>
            </a:r>
            <a:r>
              <a:rPr lang="en-US" sz="2000" dirty="0">
                <a:solidFill>
                  <a:schemeClr val="accent1"/>
                </a:solidFill>
                <a:latin typeface="Tw Cen MT" panose="020B0602020104020603" pitchFamily="34" charset="0"/>
              </a:rPr>
              <a:t> – (da))</a:t>
            </a:r>
            <a:r>
              <a:rPr lang="en-US" sz="2000" dirty="0">
                <a:solidFill>
                  <a:schemeClr val="tx1"/>
                </a:solidFill>
                <a:latin typeface="Tw Cen MT" panose="020B0602020104020603" pitchFamily="34" charset="0"/>
              </a:rPr>
              <a:t>.</a:t>
            </a:r>
            <a:r>
              <a:rPr lang="en-US" sz="2000" dirty="0">
                <a:solidFill>
                  <a:schemeClr val="accent1"/>
                </a:solidFill>
                <a:latin typeface="Tw Cen MT" panose="020B0602020104020603" pitchFamily="34" charset="0"/>
              </a:rPr>
              <a:t> </a:t>
            </a:r>
            <a:r>
              <a:rPr lang="en-US" sz="2000" dirty="0">
                <a:latin typeface="Tw Cen MT" panose="020B0602020104020603" pitchFamily="34" charset="0"/>
              </a:rPr>
              <a:t>This includes the capacity of the child to earn or derive income </a:t>
            </a:r>
            <a:r>
              <a:rPr lang="en-US" sz="2000" u="sng" dirty="0">
                <a:latin typeface="Tw Cen MT" panose="020B0602020104020603" pitchFamily="34" charset="0"/>
                <a:hlinkClick r:id="rId2"/>
              </a:rPr>
              <a:t>(s 117(7)(a)).</a:t>
            </a:r>
            <a:r>
              <a:rPr lang="en-US" sz="2000" dirty="0">
                <a:latin typeface="Tw Cen MT" panose="020B0602020104020603" pitchFamily="34" charset="0"/>
              </a:rPr>
              <a:t> The court must disregard the income, earning capacity, property and financial resources of any person who does not have a duty to maintain the child or is not a party to the proceedings. The court must </a:t>
            </a:r>
            <a:r>
              <a:rPr lang="en-US" sz="2000" dirty="0" smtClean="0">
                <a:latin typeface="Tw Cen MT" panose="020B0602020104020603" pitchFamily="34" charset="0"/>
              </a:rPr>
              <a:t>disregard </a:t>
            </a:r>
            <a:r>
              <a:rPr lang="en-US" sz="2000" dirty="0">
                <a:latin typeface="Tw Cen MT" panose="020B0602020104020603" pitchFamily="34" charset="0"/>
              </a:rPr>
              <a:t>any entitlement of the child or each of the parents in a pension, allowance </a:t>
            </a:r>
            <a:r>
              <a:rPr lang="en-US" sz="2000" dirty="0" smtClean="0">
                <a:latin typeface="Tw Cen MT" panose="020B0602020104020603" pitchFamily="34" charset="0"/>
              </a:rPr>
              <a:t>or benefit </a:t>
            </a:r>
            <a:r>
              <a:rPr lang="en-US" sz="2000" dirty="0">
                <a:latin typeface="Tw Cen MT" panose="020B0602020104020603" pitchFamily="34" charset="0"/>
              </a:rPr>
              <a:t> </a:t>
            </a:r>
            <a:r>
              <a:rPr lang="en-US" sz="2000" u="sng" dirty="0">
                <a:latin typeface="Tw Cen MT" panose="020B0602020104020603" pitchFamily="34" charset="0"/>
                <a:hlinkClick r:id="rId2"/>
              </a:rPr>
              <a:t>(</a:t>
            </a:r>
            <a:r>
              <a:rPr lang="en-US" sz="2000" u="sng" dirty="0" smtClean="0">
                <a:latin typeface="Tw Cen MT" panose="020B0602020104020603" pitchFamily="34" charset="0"/>
                <a:hlinkClick r:id="rId2"/>
              </a:rPr>
              <a:t>s117(7</a:t>
            </a:r>
            <a:r>
              <a:rPr lang="en-US" sz="2000" u="sng" dirty="0">
                <a:latin typeface="Tw Cen MT" panose="020B0602020104020603" pitchFamily="34" charset="0"/>
                <a:hlinkClick r:id="rId2"/>
              </a:rPr>
              <a:t>)(b)).</a:t>
            </a:r>
            <a:r>
              <a:rPr lang="en-US" sz="2000" dirty="0">
                <a:latin typeface="Tw Cen MT" panose="020B0602020104020603" pitchFamily="34" charset="0"/>
              </a:rPr>
              <a:t> Nonetheless, the court can determine that the earning capacity of a parent is greater than stated if it is satisfied that the matters in </a:t>
            </a:r>
            <a:r>
              <a:rPr lang="en-US" sz="2000" u="sng" dirty="0">
                <a:solidFill>
                  <a:schemeClr val="accent1"/>
                </a:solidFill>
                <a:latin typeface="Tw Cen MT" panose="020B0602020104020603" pitchFamily="34" charset="0"/>
              </a:rPr>
              <a:t>s </a:t>
            </a:r>
            <a:r>
              <a:rPr lang="en-US" sz="2000" u="sng" dirty="0" smtClean="0">
                <a:solidFill>
                  <a:schemeClr val="accent1"/>
                </a:solidFill>
                <a:latin typeface="Tw Cen MT" panose="020B0602020104020603" pitchFamily="34" charset="0"/>
              </a:rPr>
              <a:t>117(7B) – earning capacity</a:t>
            </a:r>
            <a:r>
              <a:rPr lang="en-US" sz="2000" dirty="0">
                <a:solidFill>
                  <a:schemeClr val="accent1"/>
                </a:solidFill>
                <a:latin typeface="Tw Cen MT" panose="020B0602020104020603" pitchFamily="34" charset="0"/>
              </a:rPr>
              <a:t> </a:t>
            </a:r>
            <a:r>
              <a:rPr lang="en-US" sz="2000" dirty="0">
                <a:latin typeface="Tw Cen MT" panose="020B0602020104020603" pitchFamily="34" charset="0"/>
              </a:rPr>
              <a:t>are met;</a:t>
            </a:r>
          </a:p>
          <a:p>
            <a:pPr marL="0" indent="0">
              <a:buNone/>
            </a:pPr>
            <a:endParaRPr lang="en-US" sz="22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94520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9502-AAB4-406D-8841-F6020B518B64}"/>
              </a:ext>
            </a:extLst>
          </p:cNvPr>
          <p:cNvSpPr>
            <a:spLocks noGrp="1"/>
          </p:cNvSpPr>
          <p:nvPr>
            <p:ph type="title"/>
          </p:nvPr>
        </p:nvSpPr>
        <p:spPr/>
        <p:txBody>
          <a:bodyPr/>
          <a:lstStyle/>
          <a:p>
            <a:r>
              <a:rPr lang="en-US" dirty="0" smtClean="0">
                <a:latin typeface="Tw Cen MT" panose="020B0602020104020603" pitchFamily="34" charset="0"/>
              </a:rPr>
              <a:t>2</a:t>
            </a:r>
            <a:r>
              <a:rPr lang="en-US" baseline="30000" dirty="0" smtClean="0">
                <a:latin typeface="Tw Cen MT" panose="020B0602020104020603" pitchFamily="34" charset="0"/>
              </a:rPr>
              <a:t>nd</a:t>
            </a:r>
            <a:r>
              <a:rPr lang="en-US" dirty="0" smtClean="0">
                <a:latin typeface="Tw Cen MT" panose="020B0602020104020603" pitchFamily="34" charset="0"/>
              </a:rPr>
              <a:t> Element – Just &amp; Equitable (s.117(4) cont.</a:t>
            </a:r>
            <a:endParaRPr lang="en-AU" dirty="0">
              <a:latin typeface="Tw Cen MT" panose="020B0602020104020603" pitchFamily="34" charset="0"/>
            </a:endParaRPr>
          </a:p>
        </p:txBody>
      </p:sp>
      <p:sp>
        <p:nvSpPr>
          <p:cNvPr id="3" name="Content Placeholder 2">
            <a:extLst>
              <a:ext uri="{FF2B5EF4-FFF2-40B4-BE49-F238E27FC236}">
                <a16:creationId xmlns:a16="http://schemas.microsoft.com/office/drawing/2014/main" id="{ADF46337-A013-440D-AF13-392F621D36FB}"/>
              </a:ext>
            </a:extLst>
          </p:cNvPr>
          <p:cNvSpPr>
            <a:spLocks noGrp="1"/>
          </p:cNvSpPr>
          <p:nvPr>
            <p:ph idx="1"/>
          </p:nvPr>
        </p:nvSpPr>
        <p:spPr>
          <a:xfrm>
            <a:off x="677334" y="1930400"/>
            <a:ext cx="8991101" cy="5165344"/>
          </a:xfrm>
        </p:spPr>
        <p:txBody>
          <a:bodyPr>
            <a:noAutofit/>
          </a:bodyPr>
          <a:lstStyle/>
          <a:p>
            <a:r>
              <a:rPr lang="en-US" sz="2000" dirty="0">
                <a:latin typeface="Tw Cen MT" panose="020B0602020104020603" pitchFamily="34" charset="0"/>
              </a:rPr>
              <a:t>The commitments of each parent to support themselves or any other child or person they have a duty to maintain </a:t>
            </a:r>
            <a:r>
              <a:rPr lang="en-US" sz="2000" u="sng" dirty="0">
                <a:latin typeface="Tw Cen MT" panose="020B0602020104020603" pitchFamily="34" charset="0"/>
                <a:hlinkClick r:id="rId2"/>
              </a:rPr>
              <a:t>(s 117(4)(e))</a:t>
            </a:r>
            <a:r>
              <a:rPr lang="en-US" sz="2000" dirty="0">
                <a:latin typeface="Tw Cen MT" panose="020B0602020104020603" pitchFamily="34" charset="0"/>
              </a:rPr>
              <a:t>;</a:t>
            </a:r>
          </a:p>
          <a:p>
            <a:r>
              <a:rPr lang="en-US" sz="2000" dirty="0">
                <a:latin typeface="Tw Cen MT" panose="020B0602020104020603" pitchFamily="34" charset="0"/>
              </a:rPr>
              <a:t>The direct and indirect costs incurred by the parent who has primary care of the child (117(4)(f) and 117(8));</a:t>
            </a:r>
          </a:p>
          <a:p>
            <a:r>
              <a:rPr lang="en-US" sz="2000" dirty="0">
                <a:latin typeface="Tw Cen MT" panose="020B0602020104020603" pitchFamily="34" charset="0"/>
              </a:rPr>
              <a:t>Any hardship that would be caused to the child, or each of the parents, by the making or refusing to make the order </a:t>
            </a:r>
            <a:r>
              <a:rPr lang="en-US" sz="2000" u="sng" dirty="0">
                <a:latin typeface="Tw Cen MT" panose="020B0602020104020603" pitchFamily="34" charset="0"/>
                <a:hlinkClick r:id="rId2"/>
              </a:rPr>
              <a:t>(s 117(4)(g</a:t>
            </a:r>
            <a:r>
              <a:rPr lang="en-US" sz="2000" u="sng" dirty="0" smtClean="0">
                <a:latin typeface="Tw Cen MT" panose="020B0602020104020603" pitchFamily="34" charset="0"/>
                <a:hlinkClick r:id="rId2"/>
              </a:rPr>
              <a:t>)).</a:t>
            </a:r>
            <a:endParaRPr lang="en-US" sz="2000" u="sng" dirty="0" smtClean="0">
              <a:latin typeface="Tw Cen MT" panose="020B0602020104020603" pitchFamily="34" charset="0"/>
            </a:endParaRPr>
          </a:p>
          <a:p>
            <a:endParaRPr lang="en-US" sz="2000" u="sng" dirty="0">
              <a:latin typeface="Tw Cen MT" panose="020B0602020104020603" pitchFamily="34" charset="0"/>
            </a:endParaRPr>
          </a:p>
          <a:p>
            <a:pPr marL="0" indent="0">
              <a:buNone/>
            </a:pPr>
            <a:endParaRPr lang="en-US" sz="2000" u="sng" dirty="0" smtClean="0">
              <a:latin typeface="Tw Cen MT" panose="020B0602020104020603" pitchFamily="34" charset="0"/>
            </a:endParaRPr>
          </a:p>
        </p:txBody>
      </p:sp>
    </p:spTree>
    <p:extLst>
      <p:ext uri="{BB962C8B-B14F-4D97-AF65-F5344CB8AC3E}">
        <p14:creationId xmlns:p14="http://schemas.microsoft.com/office/powerpoint/2010/main" val="199515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9502-AAB4-406D-8841-F6020B518B64}"/>
              </a:ext>
            </a:extLst>
          </p:cNvPr>
          <p:cNvSpPr>
            <a:spLocks noGrp="1"/>
          </p:cNvSpPr>
          <p:nvPr>
            <p:ph type="title"/>
          </p:nvPr>
        </p:nvSpPr>
        <p:spPr/>
        <p:txBody>
          <a:bodyPr/>
          <a:lstStyle/>
          <a:p>
            <a:r>
              <a:rPr lang="en-US" dirty="0">
                <a:latin typeface="Tw Cen MT" panose="020B0602020104020603" pitchFamily="34" charset="0"/>
              </a:rPr>
              <a:t>3</a:t>
            </a:r>
            <a:r>
              <a:rPr lang="en-US" baseline="30000" dirty="0" smtClean="0">
                <a:latin typeface="Tw Cen MT" panose="020B0602020104020603" pitchFamily="34" charset="0"/>
              </a:rPr>
              <a:t>nd</a:t>
            </a:r>
            <a:r>
              <a:rPr lang="en-US" dirty="0" smtClean="0">
                <a:latin typeface="Tw Cen MT" panose="020B0602020104020603" pitchFamily="34" charset="0"/>
              </a:rPr>
              <a:t> Element – Otherwise Proper (s.117(5)</a:t>
            </a:r>
            <a:endParaRPr lang="en-AU" dirty="0">
              <a:latin typeface="Tw Cen MT" panose="020B0602020104020603" pitchFamily="34" charset="0"/>
            </a:endParaRPr>
          </a:p>
        </p:txBody>
      </p:sp>
      <p:sp>
        <p:nvSpPr>
          <p:cNvPr id="3" name="Content Placeholder 2">
            <a:extLst>
              <a:ext uri="{FF2B5EF4-FFF2-40B4-BE49-F238E27FC236}">
                <a16:creationId xmlns:a16="http://schemas.microsoft.com/office/drawing/2014/main" id="{ADF46337-A013-440D-AF13-392F621D36FB}"/>
              </a:ext>
            </a:extLst>
          </p:cNvPr>
          <p:cNvSpPr>
            <a:spLocks noGrp="1"/>
          </p:cNvSpPr>
          <p:nvPr>
            <p:ph idx="1"/>
          </p:nvPr>
        </p:nvSpPr>
        <p:spPr>
          <a:xfrm>
            <a:off x="677334" y="1290919"/>
            <a:ext cx="9746826" cy="5728446"/>
          </a:xfrm>
        </p:spPr>
        <p:txBody>
          <a:bodyPr>
            <a:noAutofit/>
          </a:bodyPr>
          <a:lstStyle/>
          <a:p>
            <a:pPr marL="0" indent="0">
              <a:buNone/>
            </a:pPr>
            <a:r>
              <a:rPr lang="en-US" sz="2000" dirty="0" smtClean="0">
                <a:latin typeface="Tw Cen MT" panose="020B0602020104020603" pitchFamily="34" charset="0"/>
              </a:rPr>
              <a:t>(</a:t>
            </a:r>
            <a:r>
              <a:rPr lang="en-US" sz="2000" dirty="0">
                <a:latin typeface="Tw Cen MT" panose="020B0602020104020603" pitchFamily="34" charset="0"/>
              </a:rPr>
              <a:t>5) In determining whether it would be </a:t>
            </a:r>
            <a:r>
              <a:rPr lang="en-US" sz="2000" b="1" dirty="0">
                <a:latin typeface="Tw Cen MT" panose="020B0602020104020603" pitchFamily="34" charset="0"/>
              </a:rPr>
              <a:t>otherwise proper </a:t>
            </a:r>
            <a:r>
              <a:rPr lang="en-US" sz="2000" dirty="0">
                <a:latin typeface="Tw Cen MT" panose="020B0602020104020603" pitchFamily="34" charset="0"/>
              </a:rPr>
              <a:t>to make a particular order under this Division, the court must have regard to: </a:t>
            </a:r>
            <a:endParaRPr lang="en-US" sz="2000" dirty="0" smtClean="0">
              <a:latin typeface="Tw Cen MT" panose="020B0602020104020603" pitchFamily="34" charset="0"/>
            </a:endParaRPr>
          </a:p>
          <a:p>
            <a:pPr marL="0" indent="0">
              <a:buNone/>
            </a:pPr>
            <a:r>
              <a:rPr lang="en-US" sz="2000" dirty="0" smtClean="0">
                <a:latin typeface="Tw Cen MT" panose="020B0602020104020603" pitchFamily="34" charset="0"/>
              </a:rPr>
              <a:t>(a)	the </a:t>
            </a:r>
            <a:r>
              <a:rPr lang="en-US" sz="2000" dirty="0">
                <a:latin typeface="Tw Cen MT" panose="020B0602020104020603" pitchFamily="34" charset="0"/>
              </a:rPr>
              <a:t>nature of the duty of a parent to maintain a child (as stated in section 3 of </a:t>
            </a:r>
            <a:r>
              <a:rPr lang="en-US" sz="2000" dirty="0" smtClean="0">
                <a:latin typeface="Tw Cen MT" panose="020B0602020104020603" pitchFamily="34" charset="0"/>
              </a:rPr>
              <a:t>the </a:t>
            </a:r>
            <a:r>
              <a:rPr lang="en-US" sz="2000" dirty="0">
                <a:latin typeface="Tw Cen MT" panose="020B0602020104020603" pitchFamily="34" charset="0"/>
              </a:rPr>
              <a:t>Act) </a:t>
            </a:r>
            <a:r>
              <a:rPr lang="en-US" sz="2000" dirty="0" smtClean="0">
                <a:latin typeface="Tw Cen MT" panose="020B0602020104020603" pitchFamily="34" charset="0"/>
              </a:rPr>
              <a:t>	and</a:t>
            </a:r>
            <a:r>
              <a:rPr lang="en-US" sz="2000" dirty="0">
                <a:latin typeface="Tw Cen MT" panose="020B0602020104020603" pitchFamily="34" charset="0"/>
              </a:rPr>
              <a:t>, in particular, the fact that it is the parents of a child themselves who </a:t>
            </a:r>
            <a:r>
              <a:rPr lang="en-US" sz="2000" dirty="0" smtClean="0">
                <a:latin typeface="Tw Cen MT" panose="020B0602020104020603" pitchFamily="34" charset="0"/>
              </a:rPr>
              <a:t>have </a:t>
            </a:r>
            <a:r>
              <a:rPr lang="en-US" sz="2000" dirty="0">
                <a:latin typeface="Tw Cen MT" panose="020B0602020104020603" pitchFamily="34" charset="0"/>
              </a:rPr>
              <a:t>the </a:t>
            </a:r>
            <a:r>
              <a:rPr lang="en-US" sz="2000" dirty="0" smtClean="0">
                <a:latin typeface="Tw Cen MT" panose="020B0602020104020603" pitchFamily="34" charset="0"/>
              </a:rPr>
              <a:t>	primary </a:t>
            </a:r>
            <a:r>
              <a:rPr lang="en-US" sz="2000" dirty="0">
                <a:latin typeface="Tw Cen MT" panose="020B0602020104020603" pitchFamily="34" charset="0"/>
              </a:rPr>
              <a:t>duty to maintain the child; and </a:t>
            </a:r>
            <a:endParaRPr lang="en-US" sz="2000" dirty="0" smtClean="0">
              <a:latin typeface="Tw Cen MT" panose="020B0602020104020603" pitchFamily="34" charset="0"/>
            </a:endParaRPr>
          </a:p>
          <a:p>
            <a:pPr marL="0" indent="0">
              <a:buNone/>
            </a:pPr>
            <a:r>
              <a:rPr lang="en-US" sz="2000" dirty="0" smtClean="0">
                <a:latin typeface="Tw Cen MT" panose="020B0602020104020603" pitchFamily="34" charset="0"/>
              </a:rPr>
              <a:t>(b)	the </a:t>
            </a:r>
            <a:r>
              <a:rPr lang="en-US" sz="2000" dirty="0">
                <a:latin typeface="Tw Cen MT" panose="020B0602020104020603" pitchFamily="34" charset="0"/>
              </a:rPr>
              <a:t>effect that the making of the order would have on: </a:t>
            </a:r>
            <a:endParaRPr lang="en-US" sz="2000" dirty="0" smtClean="0">
              <a:latin typeface="Tw Cen MT" panose="020B0602020104020603" pitchFamily="34" charset="0"/>
            </a:endParaRPr>
          </a:p>
          <a:p>
            <a:pPr marL="0" indent="0">
              <a:buNone/>
            </a:pPr>
            <a:r>
              <a:rPr lang="en-US" sz="2000" dirty="0">
                <a:latin typeface="Tw Cen MT" panose="020B0602020104020603" pitchFamily="34" charset="0"/>
              </a:rPr>
              <a:t>	</a:t>
            </a:r>
            <a:r>
              <a:rPr lang="en-US" sz="2000" dirty="0" smtClean="0">
                <a:latin typeface="Tw Cen MT" panose="020B0602020104020603" pitchFamily="34" charset="0"/>
              </a:rPr>
              <a:t>	(</a:t>
            </a:r>
            <a:r>
              <a:rPr lang="en-US" sz="2000" dirty="0" err="1">
                <a:latin typeface="Tw Cen MT" panose="020B0602020104020603" pitchFamily="34" charset="0"/>
              </a:rPr>
              <a:t>i</a:t>
            </a:r>
            <a:r>
              <a:rPr lang="en-US" sz="2000" dirty="0">
                <a:latin typeface="Tw Cen MT" panose="020B0602020104020603" pitchFamily="34" charset="0"/>
              </a:rPr>
              <a:t>) any entitlement of the child, or the </a:t>
            </a:r>
            <a:r>
              <a:rPr lang="en-US" sz="2000" dirty="0" err="1">
                <a:latin typeface="Tw Cen MT" panose="020B0602020104020603" pitchFamily="34" charset="0"/>
              </a:rPr>
              <a:t>carer</a:t>
            </a:r>
            <a:r>
              <a:rPr lang="en-US" sz="2000" dirty="0">
                <a:latin typeface="Tw Cen MT" panose="020B0602020104020603" pitchFamily="34" charset="0"/>
              </a:rPr>
              <a:t> entitled to child support, to an </a:t>
            </a:r>
            <a:r>
              <a:rPr lang="en-US" sz="2000" dirty="0" smtClean="0">
                <a:latin typeface="Tw Cen MT" panose="020B0602020104020603" pitchFamily="34" charset="0"/>
              </a:rPr>
              <a:t>				income tested </a:t>
            </a:r>
            <a:r>
              <a:rPr lang="en-US" sz="2000" dirty="0">
                <a:latin typeface="Tw Cen MT" panose="020B0602020104020603" pitchFamily="34" charset="0"/>
              </a:rPr>
              <a:t>pension, allowance or benefit; or </a:t>
            </a:r>
            <a:endParaRPr lang="en-US" sz="2000" dirty="0" smtClean="0">
              <a:latin typeface="Tw Cen MT" panose="020B0602020104020603" pitchFamily="34" charset="0"/>
            </a:endParaRPr>
          </a:p>
          <a:p>
            <a:pPr marL="0" indent="0">
              <a:buNone/>
            </a:pPr>
            <a:r>
              <a:rPr lang="en-US" sz="2000" dirty="0">
                <a:latin typeface="Tw Cen MT" panose="020B0602020104020603" pitchFamily="34" charset="0"/>
              </a:rPr>
              <a:t>	</a:t>
            </a:r>
            <a:r>
              <a:rPr lang="en-US" sz="2000" dirty="0" smtClean="0">
                <a:latin typeface="Tw Cen MT" panose="020B0602020104020603" pitchFamily="34" charset="0"/>
              </a:rPr>
              <a:t>	(</a:t>
            </a:r>
            <a:r>
              <a:rPr lang="en-US" sz="2000" dirty="0">
                <a:latin typeface="Tw Cen MT" panose="020B0602020104020603" pitchFamily="34" charset="0"/>
              </a:rPr>
              <a:t>ii) the rate of any income tested pension, allowance or benefit payable to </a:t>
            </a:r>
            <a:r>
              <a:rPr lang="en-US" sz="2000" dirty="0" smtClean="0">
                <a:latin typeface="Tw Cen MT" panose="020B0602020104020603" pitchFamily="34" charset="0"/>
              </a:rPr>
              <a:t>the </a:t>
            </a:r>
            <a:r>
              <a:rPr lang="en-US" sz="2000" dirty="0" smtClean="0">
                <a:latin typeface="Tw Cen MT" panose="020B0602020104020603" pitchFamily="34" charset="0"/>
              </a:rPr>
              <a:t>		</a:t>
            </a:r>
            <a:r>
              <a:rPr lang="en-US" sz="2000" dirty="0" smtClean="0">
                <a:latin typeface="Tw Cen MT" panose="020B0602020104020603" pitchFamily="34" charset="0"/>
              </a:rPr>
              <a:t>	child </a:t>
            </a:r>
            <a:r>
              <a:rPr lang="en-US" sz="2000" dirty="0">
                <a:latin typeface="Tw Cen MT" panose="020B0602020104020603" pitchFamily="34" charset="0"/>
              </a:rPr>
              <a:t>or the </a:t>
            </a:r>
            <a:r>
              <a:rPr lang="en-US" sz="2000" dirty="0" err="1">
                <a:latin typeface="Tw Cen MT" panose="020B0602020104020603" pitchFamily="34" charset="0"/>
              </a:rPr>
              <a:t>carer</a:t>
            </a:r>
            <a:r>
              <a:rPr lang="en-US" sz="2000" dirty="0">
                <a:latin typeface="Tw Cen MT" panose="020B0602020104020603" pitchFamily="34" charset="0"/>
              </a:rPr>
              <a:t> entitled to child support. </a:t>
            </a:r>
            <a:endParaRPr lang="en-US" sz="2000" dirty="0" smtClean="0">
              <a:latin typeface="Tw Cen MT" panose="020B0602020104020603" pitchFamily="34" charset="0"/>
            </a:endParaRPr>
          </a:p>
          <a:p>
            <a:pPr marL="0" indent="0">
              <a:buNone/>
            </a:pPr>
            <a:endParaRPr lang="en-US" sz="2000" dirty="0" smtClean="0">
              <a:latin typeface="Tw Cen MT" panose="020B0602020104020603" pitchFamily="34" charset="0"/>
            </a:endParaRPr>
          </a:p>
          <a:p>
            <a:pPr marL="0" indent="0">
              <a:buNone/>
            </a:pPr>
            <a:r>
              <a:rPr lang="en-US" sz="2000" dirty="0">
                <a:solidFill>
                  <a:schemeClr val="tx1"/>
                </a:solidFill>
                <a:latin typeface="Tw Cen MT" panose="020B0602020104020603" pitchFamily="34" charset="0"/>
              </a:rPr>
              <a:t>Note  It is essential exercise to consider but not necessary to slavishly go through each of the paragraphs </a:t>
            </a:r>
            <a:r>
              <a:rPr lang="en-AU" sz="2000" i="1" dirty="0" err="1">
                <a:solidFill>
                  <a:schemeClr val="tx1"/>
                </a:solidFill>
                <a:latin typeface="Tw Cen MT" panose="020B0602020104020603" pitchFamily="34" charset="0"/>
              </a:rPr>
              <a:t>Gyselman</a:t>
            </a:r>
            <a:r>
              <a:rPr lang="en-AU" sz="2000" i="1" dirty="0">
                <a:solidFill>
                  <a:schemeClr val="tx1"/>
                </a:solidFill>
                <a:latin typeface="Tw Cen MT" panose="020B0602020104020603" pitchFamily="34" charset="0"/>
              </a:rPr>
              <a:t> and </a:t>
            </a:r>
            <a:r>
              <a:rPr lang="en-AU" sz="2000" i="1" dirty="0" err="1" smtClean="0">
                <a:solidFill>
                  <a:schemeClr val="tx1"/>
                </a:solidFill>
                <a:latin typeface="Tw Cen MT" panose="020B0602020104020603" pitchFamily="34" charset="0"/>
              </a:rPr>
              <a:t>Gyselman</a:t>
            </a:r>
            <a:r>
              <a:rPr lang="en-AU" sz="2000" i="1" dirty="0" smtClean="0">
                <a:solidFill>
                  <a:schemeClr val="tx1"/>
                </a:solidFill>
                <a:latin typeface="Tw Cen MT" panose="020B0602020104020603" pitchFamily="34" charset="0"/>
              </a:rPr>
              <a:t> </a:t>
            </a:r>
            <a:r>
              <a:rPr lang="en-AU" sz="2000" dirty="0" smtClean="0">
                <a:solidFill>
                  <a:schemeClr val="tx1"/>
                </a:solidFill>
                <a:latin typeface="Tw Cen MT" panose="020B0602020104020603" pitchFamily="34" charset="0"/>
              </a:rPr>
              <a:t>[1991] </a:t>
            </a:r>
            <a:r>
              <a:rPr lang="en-AU" sz="2000" dirty="0" err="1" smtClean="0">
                <a:solidFill>
                  <a:schemeClr val="tx1"/>
                </a:solidFill>
                <a:latin typeface="Tw Cen MT" panose="020B0602020104020603" pitchFamily="34" charset="0"/>
              </a:rPr>
              <a:t>FamCA</a:t>
            </a:r>
            <a:r>
              <a:rPr lang="en-AU" sz="2000" dirty="0" smtClean="0">
                <a:solidFill>
                  <a:schemeClr val="tx1"/>
                </a:solidFill>
                <a:latin typeface="Tw Cen MT" panose="020B0602020104020603" pitchFamily="34" charset="0"/>
              </a:rPr>
              <a:t> 93</a:t>
            </a:r>
            <a:r>
              <a:rPr lang="en-AU" sz="2000" i="1" dirty="0" smtClean="0">
                <a:solidFill>
                  <a:schemeClr val="tx1"/>
                </a:solidFill>
                <a:latin typeface="Tw Cen MT" panose="020B0602020104020603" pitchFamily="34" charset="0"/>
              </a:rPr>
              <a:t>; </a:t>
            </a:r>
            <a:r>
              <a:rPr lang="en-AU" sz="2000" dirty="0" smtClean="0">
                <a:solidFill>
                  <a:schemeClr val="tx1"/>
                </a:solidFill>
                <a:latin typeface="Tw Cen MT" panose="020B0602020104020603" pitchFamily="34" charset="0"/>
              </a:rPr>
              <a:t>(1992) FLC 92-279;</a:t>
            </a:r>
            <a:r>
              <a:rPr lang="en-AU" sz="2000" dirty="0">
                <a:solidFill>
                  <a:schemeClr val="tx1"/>
                </a:solidFill>
                <a:latin typeface="Tw Cen MT" panose="020B0602020104020603" pitchFamily="34" charset="0"/>
              </a:rPr>
              <a:t> </a:t>
            </a:r>
            <a:r>
              <a:rPr lang="en-AU" sz="2000" i="1" dirty="0">
                <a:solidFill>
                  <a:schemeClr val="tx1"/>
                </a:solidFill>
                <a:latin typeface="Tw Cen MT" panose="020B0602020104020603" pitchFamily="34" charset="0"/>
              </a:rPr>
              <a:t>Ross v </a:t>
            </a:r>
            <a:r>
              <a:rPr lang="en-AU" sz="2000" i="1" dirty="0" smtClean="0">
                <a:solidFill>
                  <a:schemeClr val="tx1"/>
                </a:solidFill>
                <a:latin typeface="Tw Cen MT" panose="020B0602020104020603" pitchFamily="34" charset="0"/>
              </a:rPr>
              <a:t>McDermott </a:t>
            </a:r>
            <a:r>
              <a:rPr lang="en-AU" sz="2000" dirty="0" smtClean="0">
                <a:solidFill>
                  <a:schemeClr val="tx1"/>
                </a:solidFill>
                <a:latin typeface="Tw Cen MT" panose="020B0602020104020603" pitchFamily="34" charset="0"/>
              </a:rPr>
              <a:t>[1998] </a:t>
            </a:r>
            <a:r>
              <a:rPr lang="en-AU" sz="2000" dirty="0" err="1" smtClean="0">
                <a:solidFill>
                  <a:schemeClr val="tx1"/>
                </a:solidFill>
                <a:latin typeface="Tw Cen MT" panose="020B0602020104020603" pitchFamily="34" charset="0"/>
              </a:rPr>
              <a:t>FamCA</a:t>
            </a:r>
            <a:r>
              <a:rPr lang="en-AU" sz="2000" dirty="0" smtClean="0">
                <a:solidFill>
                  <a:schemeClr val="tx1"/>
                </a:solidFill>
                <a:latin typeface="Tw Cen MT" panose="020B0602020104020603" pitchFamily="34" charset="0"/>
              </a:rPr>
              <a:t> 134</a:t>
            </a:r>
            <a:r>
              <a:rPr lang="en-AU" sz="2000" i="1" dirty="0" smtClean="0">
                <a:solidFill>
                  <a:schemeClr val="tx1"/>
                </a:solidFill>
                <a:latin typeface="Tw Cen MT" panose="020B0602020104020603" pitchFamily="34" charset="0"/>
              </a:rPr>
              <a:t>; </a:t>
            </a:r>
            <a:r>
              <a:rPr lang="en-AU" sz="2000" dirty="0" smtClean="0">
                <a:solidFill>
                  <a:schemeClr val="tx1"/>
                </a:solidFill>
                <a:latin typeface="Tw Cen MT" panose="020B0602020104020603" pitchFamily="34" charset="0"/>
              </a:rPr>
              <a:t>(1998) FLC 98-003; </a:t>
            </a:r>
            <a:r>
              <a:rPr lang="en-AU" sz="2000" dirty="0">
                <a:solidFill>
                  <a:schemeClr val="tx1"/>
                </a:solidFill>
                <a:latin typeface="Tw Cen MT" panose="020B0602020104020603" pitchFamily="34" charset="0"/>
              </a:rPr>
              <a:t>and </a:t>
            </a:r>
            <a:r>
              <a:rPr lang="en-AU" sz="2000" i="1" dirty="0">
                <a:solidFill>
                  <a:schemeClr val="tx1"/>
                </a:solidFill>
                <a:latin typeface="Tw Cen MT" panose="020B0602020104020603" pitchFamily="34" charset="0"/>
              </a:rPr>
              <a:t>Lawson and </a:t>
            </a:r>
            <a:r>
              <a:rPr lang="en-AU" sz="2000" i="1" dirty="0" err="1">
                <a:solidFill>
                  <a:schemeClr val="tx1"/>
                </a:solidFill>
                <a:latin typeface="Tw Cen MT" panose="020B0602020104020603" pitchFamily="34" charset="0"/>
              </a:rPr>
              <a:t>Edney</a:t>
            </a:r>
            <a:r>
              <a:rPr lang="en-AU" sz="2000" dirty="0">
                <a:solidFill>
                  <a:schemeClr val="tx1"/>
                </a:solidFill>
                <a:latin typeface="Tw Cen MT" panose="020B0602020104020603" pitchFamily="34" charset="0"/>
              </a:rPr>
              <a:t> </a:t>
            </a:r>
            <a:r>
              <a:rPr lang="en-AU" sz="2000" dirty="0" smtClean="0">
                <a:solidFill>
                  <a:schemeClr val="tx1"/>
                </a:solidFill>
                <a:latin typeface="Tw Cen MT" panose="020B0602020104020603" pitchFamily="34" charset="0"/>
              </a:rPr>
              <a:t>[2017] FCWA 77 </a:t>
            </a:r>
            <a:endParaRPr lang="en-US" sz="22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0947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9502-AAB4-406D-8841-F6020B518B64}"/>
              </a:ext>
            </a:extLst>
          </p:cNvPr>
          <p:cNvSpPr>
            <a:spLocks noGrp="1"/>
          </p:cNvSpPr>
          <p:nvPr>
            <p:ph type="title"/>
          </p:nvPr>
        </p:nvSpPr>
        <p:spPr/>
        <p:txBody>
          <a:bodyPr/>
          <a:lstStyle/>
          <a:p>
            <a:r>
              <a:rPr lang="en-US" dirty="0" smtClean="0">
                <a:latin typeface="Tw Cen MT" panose="020B0602020104020603" pitchFamily="34" charset="0"/>
              </a:rPr>
              <a:t>Types of Orders - </a:t>
            </a:r>
            <a:r>
              <a:rPr lang="en-US" sz="2000" dirty="0" smtClean="0">
                <a:latin typeface="Tw Cen MT" panose="020B0602020104020603" pitchFamily="34" charset="0"/>
              </a:rPr>
              <a:t>s.118 CSA Act</a:t>
            </a:r>
            <a:endParaRPr lang="en-AU" sz="2000" dirty="0">
              <a:latin typeface="Tw Cen MT" panose="020B0602020104020603" pitchFamily="34" charset="0"/>
            </a:endParaRPr>
          </a:p>
        </p:txBody>
      </p:sp>
      <p:sp>
        <p:nvSpPr>
          <p:cNvPr id="3" name="Content Placeholder 2">
            <a:extLst>
              <a:ext uri="{FF2B5EF4-FFF2-40B4-BE49-F238E27FC236}">
                <a16:creationId xmlns:a16="http://schemas.microsoft.com/office/drawing/2014/main" id="{ADF46337-A013-440D-AF13-392F621D36FB}"/>
              </a:ext>
            </a:extLst>
          </p:cNvPr>
          <p:cNvSpPr>
            <a:spLocks noGrp="1"/>
          </p:cNvSpPr>
          <p:nvPr>
            <p:ph idx="1"/>
          </p:nvPr>
        </p:nvSpPr>
        <p:spPr>
          <a:xfrm>
            <a:off x="677334" y="1700784"/>
            <a:ext cx="9746826" cy="4187952"/>
          </a:xfrm>
        </p:spPr>
        <p:txBody>
          <a:bodyPr>
            <a:noAutofit/>
          </a:bodyPr>
          <a:lstStyle/>
          <a:p>
            <a:pPr marL="0" indent="0">
              <a:buNone/>
            </a:pPr>
            <a:r>
              <a:rPr lang="en-US" sz="2000" dirty="0" smtClean="0">
                <a:latin typeface="Tw Cen MT" panose="020B0602020104020603" pitchFamily="34" charset="0"/>
              </a:rPr>
              <a:t>The </a:t>
            </a:r>
            <a:r>
              <a:rPr lang="en-US" sz="2000" dirty="0">
                <a:latin typeface="Tw Cen MT" panose="020B0602020104020603" pitchFamily="34" charset="0"/>
              </a:rPr>
              <a:t>orders that a court may make under this Division are as follows: … </a:t>
            </a:r>
            <a:endParaRPr lang="en-US" sz="2000" dirty="0" smtClean="0">
              <a:latin typeface="Tw Cen MT" panose="020B0602020104020603" pitchFamily="34" charset="0"/>
            </a:endParaRPr>
          </a:p>
          <a:p>
            <a:pPr marL="0" indent="0">
              <a:buNone/>
            </a:pPr>
            <a:r>
              <a:rPr lang="en-US" sz="2000" dirty="0" smtClean="0">
                <a:latin typeface="Tw Cen MT" panose="020B0602020104020603" pitchFamily="34" charset="0"/>
              </a:rPr>
              <a:t>(</a:t>
            </a:r>
            <a:r>
              <a:rPr lang="en-US" sz="2000" dirty="0">
                <a:latin typeface="Tw Cen MT" panose="020B0602020104020603" pitchFamily="34" charset="0"/>
              </a:rPr>
              <a:t>f) an order varying a parent’s </a:t>
            </a:r>
            <a:r>
              <a:rPr lang="en-US" sz="2000" b="1" dirty="0">
                <a:latin typeface="Tw Cen MT" panose="020B0602020104020603" pitchFamily="34" charset="0"/>
              </a:rPr>
              <a:t>child support percentage (see s 55D)</a:t>
            </a:r>
            <a:r>
              <a:rPr lang="en-US" sz="2000" dirty="0">
                <a:latin typeface="Tw Cen MT" panose="020B0602020104020603" pitchFamily="34" charset="0"/>
              </a:rPr>
              <a:t>; </a:t>
            </a:r>
            <a:endParaRPr lang="en-US" sz="2000" dirty="0" smtClean="0">
              <a:latin typeface="Tw Cen MT" panose="020B0602020104020603" pitchFamily="34" charset="0"/>
            </a:endParaRPr>
          </a:p>
          <a:p>
            <a:pPr marL="0" indent="0">
              <a:buNone/>
            </a:pPr>
            <a:r>
              <a:rPr lang="en-US" sz="2000" dirty="0" smtClean="0">
                <a:latin typeface="Tw Cen MT" panose="020B0602020104020603" pitchFamily="34" charset="0"/>
              </a:rPr>
              <a:t>(</a:t>
            </a:r>
            <a:r>
              <a:rPr lang="en-US" sz="2000" dirty="0">
                <a:latin typeface="Tw Cen MT" panose="020B0602020104020603" pitchFamily="34" charset="0"/>
              </a:rPr>
              <a:t>g) an order varying a parent’s </a:t>
            </a:r>
            <a:r>
              <a:rPr lang="en-US" sz="2000" b="1" dirty="0">
                <a:latin typeface="Tw Cen MT" panose="020B0602020104020603" pitchFamily="34" charset="0"/>
              </a:rPr>
              <a:t>adjusted taxable income (see s 43)</a:t>
            </a:r>
            <a:r>
              <a:rPr lang="en-US" sz="2000" dirty="0">
                <a:latin typeface="Tw Cen MT" panose="020B0602020104020603" pitchFamily="34" charset="0"/>
              </a:rPr>
              <a:t>; </a:t>
            </a:r>
            <a:endParaRPr lang="en-US" sz="2000" dirty="0" smtClean="0">
              <a:latin typeface="Tw Cen MT" panose="020B0602020104020603" pitchFamily="34" charset="0"/>
            </a:endParaRPr>
          </a:p>
          <a:p>
            <a:pPr marL="0" indent="0">
              <a:buNone/>
            </a:pPr>
            <a:r>
              <a:rPr lang="en-US" sz="2000" dirty="0" smtClean="0">
                <a:latin typeface="Tw Cen MT" panose="020B0602020104020603" pitchFamily="34" charset="0"/>
              </a:rPr>
              <a:t>(</a:t>
            </a:r>
            <a:r>
              <a:rPr lang="en-US" sz="2000" dirty="0">
                <a:latin typeface="Tw Cen MT" panose="020B0602020104020603" pitchFamily="34" charset="0"/>
              </a:rPr>
              <a:t>h) an order varying a parent’s </a:t>
            </a:r>
            <a:r>
              <a:rPr lang="en-US" sz="2000" b="1" dirty="0">
                <a:latin typeface="Tw Cen MT" panose="020B0602020104020603" pitchFamily="34" charset="0"/>
              </a:rPr>
              <a:t>relevant dependent child amount or multi-case allowance (see s 46 or s 47)</a:t>
            </a:r>
            <a:r>
              <a:rPr lang="en-US" sz="2000" dirty="0">
                <a:latin typeface="Tw Cen MT" panose="020B0602020104020603" pitchFamily="34" charset="0"/>
              </a:rPr>
              <a:t>; </a:t>
            </a:r>
          </a:p>
          <a:p>
            <a:pPr marL="0" indent="0">
              <a:buNone/>
            </a:pPr>
            <a:r>
              <a:rPr lang="en-US" sz="2000" dirty="0" smtClean="0">
                <a:latin typeface="Tw Cen MT" panose="020B0602020104020603" pitchFamily="34" charset="0"/>
              </a:rPr>
              <a:t>(</a:t>
            </a:r>
            <a:r>
              <a:rPr lang="en-US" sz="2000" dirty="0" err="1" smtClean="0">
                <a:latin typeface="Tw Cen MT" panose="020B0602020104020603" pitchFamily="34" charset="0"/>
              </a:rPr>
              <a:t>i</a:t>
            </a:r>
            <a:r>
              <a:rPr lang="en-US" sz="2000" dirty="0" smtClean="0">
                <a:latin typeface="Tw Cen MT" panose="020B0602020104020603" pitchFamily="34" charset="0"/>
              </a:rPr>
              <a:t>) an </a:t>
            </a:r>
            <a:r>
              <a:rPr lang="en-US" sz="2000" dirty="0">
                <a:latin typeface="Tw Cen MT" panose="020B0602020104020603" pitchFamily="34" charset="0"/>
              </a:rPr>
              <a:t>order varying a parent’s </a:t>
            </a:r>
            <a:r>
              <a:rPr lang="en-US" sz="2000" b="1" dirty="0">
                <a:latin typeface="Tw Cen MT" panose="020B0602020104020603" pitchFamily="34" charset="0"/>
              </a:rPr>
              <a:t>self-support amount (see s 45)</a:t>
            </a:r>
            <a:r>
              <a:rPr lang="en-US" sz="2000" dirty="0">
                <a:latin typeface="Tw Cen MT" panose="020B0602020104020603" pitchFamily="34" charset="0"/>
              </a:rPr>
              <a:t>; </a:t>
            </a:r>
            <a:endParaRPr lang="en-US" sz="2000" dirty="0" smtClean="0">
              <a:latin typeface="Tw Cen MT" panose="020B0602020104020603" pitchFamily="34" charset="0"/>
            </a:endParaRPr>
          </a:p>
          <a:p>
            <a:pPr marL="0" indent="0">
              <a:buNone/>
            </a:pPr>
            <a:r>
              <a:rPr lang="en-US" sz="2000" dirty="0" smtClean="0">
                <a:latin typeface="Tw Cen MT" panose="020B0602020104020603" pitchFamily="34" charset="0"/>
              </a:rPr>
              <a:t>(</a:t>
            </a:r>
            <a:r>
              <a:rPr lang="en-US" sz="2000" dirty="0">
                <a:latin typeface="Tw Cen MT" panose="020B0602020104020603" pitchFamily="34" charset="0"/>
              </a:rPr>
              <a:t>j) an order varying </a:t>
            </a:r>
            <a:r>
              <a:rPr lang="en-US" sz="2000" b="1" dirty="0">
                <a:latin typeface="Tw Cen MT" panose="020B0602020104020603" pitchFamily="34" charset="0"/>
              </a:rPr>
              <a:t>the costs of the children (see Costs of the Children Table on CSA website)</a:t>
            </a:r>
            <a:r>
              <a:rPr lang="en-US" sz="2000" dirty="0">
                <a:latin typeface="Tw Cen MT" panose="020B0602020104020603" pitchFamily="34" charset="0"/>
              </a:rPr>
              <a:t>. </a:t>
            </a:r>
            <a:endParaRPr lang="en-US" sz="2000" dirty="0" smtClean="0">
              <a:latin typeface="Tw Cen MT" panose="020B0602020104020603" pitchFamily="34" charset="0"/>
            </a:endParaRPr>
          </a:p>
        </p:txBody>
      </p:sp>
    </p:spTree>
    <p:extLst>
      <p:ext uri="{BB962C8B-B14F-4D97-AF65-F5344CB8AC3E}">
        <p14:creationId xmlns:p14="http://schemas.microsoft.com/office/powerpoint/2010/main" val="30879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9502-AAB4-406D-8841-F6020B518B64}"/>
              </a:ext>
            </a:extLst>
          </p:cNvPr>
          <p:cNvSpPr>
            <a:spLocks noGrp="1"/>
          </p:cNvSpPr>
          <p:nvPr>
            <p:ph type="title"/>
          </p:nvPr>
        </p:nvSpPr>
        <p:spPr>
          <a:xfrm>
            <a:off x="677334" y="609600"/>
            <a:ext cx="8596668" cy="856129"/>
          </a:xfrm>
        </p:spPr>
        <p:txBody>
          <a:bodyPr>
            <a:normAutofit/>
          </a:bodyPr>
          <a:lstStyle/>
          <a:p>
            <a:r>
              <a:rPr lang="en-AU" sz="3200" dirty="0" smtClean="0">
                <a:latin typeface="Tw Cen MT" panose="020B0602020104020603" pitchFamily="34" charset="0"/>
              </a:rPr>
              <a:t>Other relevant Case Law </a:t>
            </a:r>
            <a:endParaRPr lang="en-AU" sz="3200" dirty="0">
              <a:latin typeface="Tw Cen MT" panose="020B0602020104020603" pitchFamily="34" charset="0"/>
            </a:endParaRPr>
          </a:p>
        </p:txBody>
      </p:sp>
      <p:sp>
        <p:nvSpPr>
          <p:cNvPr id="3" name="Content Placeholder 2">
            <a:extLst>
              <a:ext uri="{FF2B5EF4-FFF2-40B4-BE49-F238E27FC236}">
                <a16:creationId xmlns:a16="http://schemas.microsoft.com/office/drawing/2014/main" id="{ADF46337-A013-440D-AF13-392F621D36FB}"/>
              </a:ext>
            </a:extLst>
          </p:cNvPr>
          <p:cNvSpPr>
            <a:spLocks noGrp="1"/>
          </p:cNvSpPr>
          <p:nvPr>
            <p:ph idx="1"/>
          </p:nvPr>
        </p:nvSpPr>
        <p:spPr>
          <a:xfrm>
            <a:off x="677333" y="1169893"/>
            <a:ext cx="10228231" cy="5688107"/>
          </a:xfrm>
        </p:spPr>
        <p:txBody>
          <a:bodyPr>
            <a:noAutofit/>
          </a:bodyPr>
          <a:lstStyle/>
          <a:p>
            <a:pPr marL="0" indent="0">
              <a:buNone/>
            </a:pPr>
            <a:r>
              <a:rPr lang="en-US" sz="2000" i="1" dirty="0" err="1" smtClean="0">
                <a:solidFill>
                  <a:schemeClr val="tx1"/>
                </a:solidFill>
                <a:latin typeface="Tw Cen MT" panose="020B0602020104020603" pitchFamily="34" charset="0"/>
              </a:rPr>
              <a:t>Rosati</a:t>
            </a:r>
            <a:r>
              <a:rPr lang="en-US" sz="2000" i="1" dirty="0" smtClean="0">
                <a:solidFill>
                  <a:schemeClr val="tx1"/>
                </a:solidFill>
                <a:latin typeface="Tw Cen MT" panose="020B0602020104020603" pitchFamily="34" charset="0"/>
              </a:rPr>
              <a:t> &amp; </a:t>
            </a:r>
            <a:r>
              <a:rPr lang="en-US" sz="2000" i="1" dirty="0" err="1" smtClean="0">
                <a:solidFill>
                  <a:schemeClr val="tx1"/>
                </a:solidFill>
                <a:latin typeface="Tw Cen MT" panose="020B0602020104020603" pitchFamily="34" charset="0"/>
              </a:rPr>
              <a:t>Rosati</a:t>
            </a:r>
            <a:r>
              <a:rPr lang="en-US" sz="2000" i="1" dirty="0" smtClean="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[1998] </a:t>
            </a:r>
            <a:r>
              <a:rPr lang="en-US" sz="2000" dirty="0" err="1" smtClean="0">
                <a:solidFill>
                  <a:schemeClr val="tx1"/>
                </a:solidFill>
                <a:latin typeface="Tw Cen MT" panose="020B0602020104020603" pitchFamily="34" charset="0"/>
              </a:rPr>
              <a:t>FamCA</a:t>
            </a:r>
            <a:r>
              <a:rPr lang="en-US" sz="2000" dirty="0" smtClean="0">
                <a:solidFill>
                  <a:schemeClr val="tx1"/>
                </a:solidFill>
                <a:latin typeface="Tw Cen MT" panose="020B0602020104020603" pitchFamily="34" charset="0"/>
              </a:rPr>
              <a:t> 38 – where the Court are considering both a property application and a child support departure, the Child Support Departure Application must be decided before the consideration of s.75(2)(</a:t>
            </a:r>
            <a:r>
              <a:rPr lang="en-US" sz="2000" dirty="0" err="1" smtClean="0">
                <a:solidFill>
                  <a:schemeClr val="tx1"/>
                </a:solidFill>
                <a:latin typeface="Tw Cen MT" panose="020B0602020104020603" pitchFamily="34" charset="0"/>
              </a:rPr>
              <a:t>na</a:t>
            </a:r>
            <a:r>
              <a:rPr lang="en-US" sz="2000" dirty="0" smtClean="0">
                <a:solidFill>
                  <a:schemeClr val="tx1"/>
                </a:solidFill>
                <a:latin typeface="Tw Cen MT" panose="020B0602020104020603" pitchFamily="34" charset="0"/>
              </a:rPr>
              <a:t>)</a:t>
            </a:r>
          </a:p>
          <a:p>
            <a:pPr marL="0" indent="0">
              <a:buNone/>
            </a:pPr>
            <a:r>
              <a:rPr lang="en-US" sz="2000" i="1" dirty="0" err="1" smtClean="0">
                <a:solidFill>
                  <a:schemeClr val="tx1"/>
                </a:solidFill>
                <a:latin typeface="Tw Cen MT" panose="020B0602020104020603" pitchFamily="34" charset="0"/>
              </a:rPr>
              <a:t>Luckie</a:t>
            </a:r>
            <a:r>
              <a:rPr lang="en-US" sz="2000" i="1" dirty="0" smtClean="0">
                <a:solidFill>
                  <a:schemeClr val="tx1"/>
                </a:solidFill>
                <a:latin typeface="Tw Cen MT" panose="020B0602020104020603" pitchFamily="34" charset="0"/>
              </a:rPr>
              <a:t> </a:t>
            </a:r>
            <a:r>
              <a:rPr lang="en-US" sz="2000" i="1" dirty="0">
                <a:solidFill>
                  <a:schemeClr val="tx1"/>
                </a:solidFill>
                <a:latin typeface="Tw Cen MT" panose="020B0602020104020603" pitchFamily="34" charset="0"/>
              </a:rPr>
              <a:t>and </a:t>
            </a:r>
            <a:r>
              <a:rPr lang="en-US" sz="2000" i="1" dirty="0" err="1" smtClean="0">
                <a:solidFill>
                  <a:schemeClr val="tx1"/>
                </a:solidFill>
                <a:latin typeface="Tw Cen MT" panose="020B0602020104020603" pitchFamily="34" charset="0"/>
              </a:rPr>
              <a:t>Luckie</a:t>
            </a:r>
            <a:r>
              <a:rPr lang="en-US" sz="2000" i="1" dirty="0" smtClean="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(1989) FLC 92-036</a:t>
            </a:r>
            <a:r>
              <a:rPr lang="en-US" sz="2000" dirty="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the Full </a:t>
            </a:r>
            <a:r>
              <a:rPr lang="en-US" sz="2000" dirty="0">
                <a:solidFill>
                  <a:schemeClr val="tx1"/>
                </a:solidFill>
                <a:latin typeface="Tw Cen MT" panose="020B0602020104020603" pitchFamily="34" charset="0"/>
              </a:rPr>
              <a:t>Court </a:t>
            </a:r>
            <a:r>
              <a:rPr lang="en-US" sz="2000" dirty="0" smtClean="0">
                <a:solidFill>
                  <a:schemeClr val="tx1"/>
                </a:solidFill>
                <a:latin typeface="Tw Cen MT" panose="020B0602020104020603" pitchFamily="34" charset="0"/>
              </a:rPr>
              <a:t>at 226 said: …save </a:t>
            </a:r>
            <a:r>
              <a:rPr lang="en-US" sz="2000" dirty="0">
                <a:solidFill>
                  <a:schemeClr val="tx1"/>
                </a:solidFill>
                <a:latin typeface="Tw Cen MT" panose="020B0602020104020603" pitchFamily="34" charset="0"/>
              </a:rPr>
              <a:t>in exceptional circumstances the most appropriate order for child maintenance was a periodic order rather than a lump sum order anticipating the long term future. </a:t>
            </a:r>
            <a:endParaRPr lang="en-US" sz="2000" dirty="0" smtClean="0">
              <a:solidFill>
                <a:schemeClr val="tx1"/>
              </a:solidFill>
              <a:latin typeface="Tw Cen MT" panose="020B0602020104020603" pitchFamily="34" charset="0"/>
            </a:endParaRPr>
          </a:p>
          <a:p>
            <a:pPr marL="0" indent="0">
              <a:buNone/>
            </a:pPr>
            <a:r>
              <a:rPr lang="en-US" sz="2000" i="1" dirty="0" err="1" smtClean="0">
                <a:solidFill>
                  <a:schemeClr val="tx1"/>
                </a:solidFill>
                <a:latin typeface="Tw Cen MT" panose="020B0602020104020603" pitchFamily="34" charset="0"/>
              </a:rPr>
              <a:t>Babbit</a:t>
            </a:r>
            <a:r>
              <a:rPr lang="en-US" sz="2000" i="1" dirty="0" smtClean="0">
                <a:solidFill>
                  <a:schemeClr val="tx1"/>
                </a:solidFill>
                <a:latin typeface="Tw Cen MT" panose="020B0602020104020603" pitchFamily="34" charset="0"/>
              </a:rPr>
              <a:t> </a:t>
            </a:r>
            <a:r>
              <a:rPr lang="en-US" sz="2000" i="1" dirty="0">
                <a:solidFill>
                  <a:schemeClr val="tx1"/>
                </a:solidFill>
                <a:latin typeface="Tw Cen MT" panose="020B0602020104020603" pitchFamily="34" charset="0"/>
              </a:rPr>
              <a:t>&amp; </a:t>
            </a:r>
            <a:r>
              <a:rPr lang="en-US" sz="2000" i="1" dirty="0" err="1">
                <a:solidFill>
                  <a:schemeClr val="tx1"/>
                </a:solidFill>
                <a:latin typeface="Tw Cen MT" panose="020B0602020104020603" pitchFamily="34" charset="0"/>
              </a:rPr>
              <a:t>Babbit</a:t>
            </a:r>
            <a:r>
              <a:rPr lang="en-US" sz="2000" i="1" dirty="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[2011] </a:t>
            </a:r>
            <a:r>
              <a:rPr lang="en-US" sz="2000" dirty="0" err="1">
                <a:solidFill>
                  <a:schemeClr val="tx1"/>
                </a:solidFill>
                <a:latin typeface="Tw Cen MT" panose="020B0602020104020603" pitchFamily="34" charset="0"/>
              </a:rPr>
              <a:t>FamCAFC</a:t>
            </a:r>
            <a:r>
              <a:rPr lang="en-US" sz="2000" dirty="0">
                <a:solidFill>
                  <a:schemeClr val="tx1"/>
                </a:solidFill>
                <a:latin typeface="Tw Cen MT" panose="020B0602020104020603" pitchFamily="34" charset="0"/>
              </a:rPr>
              <a:t> 151 – income splitting, intent to reduce child support </a:t>
            </a:r>
          </a:p>
          <a:p>
            <a:pPr marL="0" indent="0">
              <a:buNone/>
            </a:pPr>
            <a:r>
              <a:rPr lang="en-US" sz="2000" i="1" dirty="0" smtClean="0">
                <a:solidFill>
                  <a:schemeClr val="tx1"/>
                </a:solidFill>
                <a:latin typeface="Tw Cen MT" panose="020B0602020104020603" pitchFamily="34" charset="0"/>
              </a:rPr>
              <a:t>Firth </a:t>
            </a:r>
            <a:r>
              <a:rPr lang="en-US" sz="2000" i="1" dirty="0">
                <a:solidFill>
                  <a:schemeClr val="tx1"/>
                </a:solidFill>
                <a:latin typeface="Tw Cen MT" panose="020B0602020104020603" pitchFamily="34" charset="0"/>
              </a:rPr>
              <a:t>&amp; Hale-Forbes </a:t>
            </a:r>
            <a:r>
              <a:rPr lang="en-US" sz="2000" dirty="0">
                <a:solidFill>
                  <a:schemeClr val="tx1"/>
                </a:solidFill>
                <a:latin typeface="Tw Cen MT" panose="020B0602020104020603" pitchFamily="34" charset="0"/>
              </a:rPr>
              <a:t>[2014] </a:t>
            </a:r>
            <a:r>
              <a:rPr lang="en-US" sz="2000" dirty="0" err="1">
                <a:solidFill>
                  <a:schemeClr val="tx1"/>
                </a:solidFill>
                <a:latin typeface="Tw Cen MT" panose="020B0602020104020603" pitchFamily="34" charset="0"/>
              </a:rPr>
              <a:t>FamCAFC</a:t>
            </a:r>
            <a:r>
              <a:rPr lang="en-US" sz="2000" dirty="0">
                <a:solidFill>
                  <a:schemeClr val="tx1"/>
                </a:solidFill>
                <a:latin typeface="Tw Cen MT" panose="020B0602020104020603" pitchFamily="34" charset="0"/>
              </a:rPr>
              <a:t> 187 – change to previous departure orders, special circumstances, each party and Father’s partner had large incomes, impact of tax </a:t>
            </a:r>
          </a:p>
          <a:p>
            <a:pPr marL="0" indent="0">
              <a:buNone/>
            </a:pPr>
            <a:r>
              <a:rPr lang="en-US" sz="2000" dirty="0" smtClean="0">
                <a:solidFill>
                  <a:schemeClr val="tx1"/>
                </a:solidFill>
                <a:latin typeface="Tw Cen MT" panose="020B0602020104020603" pitchFamily="34" charset="0"/>
              </a:rPr>
              <a:t>Beck </a:t>
            </a:r>
            <a:r>
              <a:rPr lang="en-US" sz="2000" dirty="0">
                <a:solidFill>
                  <a:schemeClr val="tx1"/>
                </a:solidFill>
                <a:latin typeface="Tw Cen MT" panose="020B0602020104020603" pitchFamily="34" charset="0"/>
              </a:rPr>
              <a:t>and </a:t>
            </a:r>
            <a:r>
              <a:rPr lang="en-US" sz="2000" dirty="0" err="1">
                <a:solidFill>
                  <a:schemeClr val="tx1"/>
                </a:solidFill>
                <a:latin typeface="Tw Cen MT" panose="020B0602020104020603" pitchFamily="34" charset="0"/>
              </a:rPr>
              <a:t>Sliwka</a:t>
            </a:r>
            <a:r>
              <a:rPr lang="en-US" sz="2000" dirty="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(1992) FLC 92-296 - the </a:t>
            </a:r>
            <a:r>
              <a:rPr lang="en-US" sz="2000" dirty="0">
                <a:solidFill>
                  <a:schemeClr val="tx1"/>
                </a:solidFill>
                <a:latin typeface="Tw Cen MT" panose="020B0602020104020603" pitchFamily="34" charset="0"/>
              </a:rPr>
              <a:t>Court </a:t>
            </a:r>
            <a:r>
              <a:rPr lang="en-US" sz="2000" dirty="0" err="1" smtClean="0">
                <a:solidFill>
                  <a:schemeClr val="tx1"/>
                </a:solidFill>
                <a:latin typeface="Tw Cen MT" panose="020B0602020104020603" pitchFamily="34" charset="0"/>
              </a:rPr>
              <a:t>is..required</a:t>
            </a:r>
            <a:r>
              <a:rPr lang="en-US" sz="2000" dirty="0" smtClean="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to consider the facts of the individual case before the </a:t>
            </a:r>
            <a:r>
              <a:rPr lang="en-US" sz="2000" dirty="0" smtClean="0">
                <a:solidFill>
                  <a:schemeClr val="tx1"/>
                </a:solidFill>
                <a:latin typeface="Tw Cen MT" panose="020B0602020104020603" pitchFamily="34" charset="0"/>
              </a:rPr>
              <a:t>Court. </a:t>
            </a:r>
            <a:r>
              <a:rPr lang="en-US" sz="2000" dirty="0" err="1" smtClean="0">
                <a:solidFill>
                  <a:schemeClr val="tx1"/>
                </a:solidFill>
                <a:latin typeface="Tw Cen MT" panose="020B0602020104020603" pitchFamily="34" charset="0"/>
              </a:rPr>
              <a:t>However..in</a:t>
            </a:r>
            <a:r>
              <a:rPr lang="en-US" sz="2000" dirty="0" smtClean="0">
                <a:solidFill>
                  <a:schemeClr val="tx1"/>
                </a:solidFill>
                <a:latin typeface="Tw Cen MT" panose="020B0602020104020603" pitchFamily="34" charset="0"/>
              </a:rPr>
              <a:t> </a:t>
            </a:r>
            <a:r>
              <a:rPr lang="en-US" sz="2000" dirty="0">
                <a:solidFill>
                  <a:schemeClr val="tx1"/>
                </a:solidFill>
                <a:latin typeface="Tw Cen MT" panose="020B0602020104020603" pitchFamily="34" charset="0"/>
              </a:rPr>
              <a:t>determining such </a:t>
            </a:r>
            <a:r>
              <a:rPr lang="en-US" sz="2000" dirty="0" smtClean="0">
                <a:solidFill>
                  <a:schemeClr val="tx1"/>
                </a:solidFill>
                <a:latin typeface="Tw Cen MT" panose="020B0602020104020603" pitchFamily="34" charset="0"/>
              </a:rPr>
              <a:t>matters it </a:t>
            </a:r>
            <a:r>
              <a:rPr lang="en-US" sz="2000" dirty="0">
                <a:solidFill>
                  <a:schemeClr val="tx1"/>
                </a:solidFill>
                <a:latin typeface="Tw Cen MT" panose="020B0602020104020603" pitchFamily="34" charset="0"/>
              </a:rPr>
              <a:t>seems not unreasonable to at least pay regard to the </a:t>
            </a:r>
            <a:r>
              <a:rPr lang="en-US" sz="2000" dirty="0" smtClean="0">
                <a:solidFill>
                  <a:schemeClr val="tx1"/>
                </a:solidFill>
                <a:latin typeface="Tw Cen MT" panose="020B0602020104020603" pitchFamily="34" charset="0"/>
              </a:rPr>
              <a:t>formula applied </a:t>
            </a:r>
            <a:r>
              <a:rPr lang="en-US" sz="2000" dirty="0">
                <a:solidFill>
                  <a:schemeClr val="tx1"/>
                </a:solidFill>
                <a:latin typeface="Tw Cen MT" panose="020B0602020104020603" pitchFamily="34" charset="0"/>
              </a:rPr>
              <a:t>by the Child Support Agency</a:t>
            </a:r>
            <a:r>
              <a:rPr lang="en-US" sz="2000" dirty="0" smtClean="0">
                <a:solidFill>
                  <a:schemeClr val="tx1"/>
                </a:solidFill>
                <a:latin typeface="Tw Cen MT" panose="020B0602020104020603" pitchFamily="34" charset="0"/>
              </a:rPr>
              <a:t>. </a:t>
            </a:r>
            <a:endParaRPr lang="en-US" sz="2000" dirty="0" smtClean="0">
              <a:solidFill>
                <a:schemeClr val="tx1"/>
              </a:solidFill>
              <a:latin typeface="Tw Cen MT" panose="020B0602020104020603" pitchFamily="34" charset="0"/>
            </a:endParaRPr>
          </a:p>
          <a:p>
            <a:pPr marL="0" indent="0">
              <a:buNone/>
            </a:pPr>
            <a:r>
              <a:rPr lang="en-US" sz="2000" dirty="0" smtClean="0">
                <a:solidFill>
                  <a:schemeClr val="tx1"/>
                </a:solidFill>
                <a:latin typeface="Tw Cen MT" panose="020B0602020104020603" pitchFamily="34" charset="0"/>
              </a:rPr>
              <a:t>Also </a:t>
            </a:r>
            <a:r>
              <a:rPr lang="en-US" sz="2000" dirty="0" err="1">
                <a:solidFill>
                  <a:schemeClr val="tx1"/>
                </a:solidFill>
                <a:latin typeface="Tw Cen MT" panose="020B0602020104020603" pitchFamily="34" charset="0"/>
              </a:rPr>
              <a:t>Prpic</a:t>
            </a:r>
            <a:r>
              <a:rPr lang="en-US" sz="2000" dirty="0">
                <a:solidFill>
                  <a:schemeClr val="tx1"/>
                </a:solidFill>
                <a:latin typeface="Tw Cen MT" panose="020B0602020104020603" pitchFamily="34" charset="0"/>
              </a:rPr>
              <a:t> (1995) FLC </a:t>
            </a:r>
            <a:r>
              <a:rPr lang="en-US" sz="2000" dirty="0" smtClean="0">
                <a:solidFill>
                  <a:schemeClr val="tx1"/>
                </a:solidFill>
                <a:latin typeface="Tw Cen MT" panose="020B0602020104020603" pitchFamily="34" charset="0"/>
              </a:rPr>
              <a:t>92-574 </a:t>
            </a:r>
            <a:r>
              <a:rPr lang="en-US" sz="2000" dirty="0" err="1">
                <a:solidFill>
                  <a:schemeClr val="tx1"/>
                </a:solidFill>
                <a:latin typeface="Tw Cen MT" panose="020B0602020104020603" pitchFamily="34" charset="0"/>
              </a:rPr>
              <a:t>Bendeich</a:t>
            </a:r>
            <a:r>
              <a:rPr lang="en-US" sz="2000" dirty="0">
                <a:solidFill>
                  <a:schemeClr val="tx1"/>
                </a:solidFill>
                <a:latin typeface="Tw Cen MT" panose="020B0602020104020603" pitchFamily="34" charset="0"/>
              </a:rPr>
              <a:t> &amp; </a:t>
            </a:r>
            <a:r>
              <a:rPr lang="en-US" sz="2000" dirty="0" err="1">
                <a:solidFill>
                  <a:schemeClr val="tx1"/>
                </a:solidFill>
                <a:latin typeface="Tw Cen MT" panose="020B0602020104020603" pitchFamily="34" charset="0"/>
              </a:rPr>
              <a:t>Bendeich</a:t>
            </a:r>
            <a:r>
              <a:rPr lang="en-US" sz="2000" dirty="0">
                <a:solidFill>
                  <a:schemeClr val="tx1"/>
                </a:solidFill>
                <a:latin typeface="Tw Cen MT" panose="020B0602020104020603" pitchFamily="34" charset="0"/>
              </a:rPr>
              <a:t> (1993) FLC </a:t>
            </a:r>
            <a:r>
              <a:rPr lang="en-US" sz="2000" dirty="0" smtClean="0">
                <a:solidFill>
                  <a:schemeClr val="tx1"/>
                </a:solidFill>
                <a:latin typeface="Tw Cen MT" panose="020B0602020104020603" pitchFamily="34" charset="0"/>
              </a:rPr>
              <a:t>92-355</a:t>
            </a:r>
          </a:p>
          <a:p>
            <a:pPr marL="0" indent="0">
              <a:buNone/>
            </a:pPr>
            <a:r>
              <a:rPr lang="en-US" sz="2000" dirty="0" smtClean="0">
                <a:solidFill>
                  <a:schemeClr val="tx1"/>
                </a:solidFill>
                <a:latin typeface="Tw Cen MT" panose="020B0602020104020603" pitchFamily="34" charset="0"/>
              </a:rPr>
              <a:t>Also see </a:t>
            </a:r>
            <a:r>
              <a:rPr lang="en-US" sz="2000" dirty="0" smtClean="0">
                <a:latin typeface="Tw Cen MT" panose="020B0602020104020603" pitchFamily="34" charset="0"/>
              </a:rPr>
              <a:t>Child </a:t>
            </a:r>
            <a:r>
              <a:rPr lang="en-US" sz="2000" dirty="0">
                <a:latin typeface="Tw Cen MT" panose="020B0602020104020603" pitchFamily="34" charset="0"/>
              </a:rPr>
              <a:t>Support Agency publication “</a:t>
            </a:r>
            <a:r>
              <a:rPr lang="en-US" sz="2000" i="1" dirty="0">
                <a:latin typeface="Tw Cen MT" panose="020B0602020104020603" pitchFamily="34" charset="0"/>
              </a:rPr>
              <a:t>The Legal Practitioner’s </a:t>
            </a:r>
            <a:r>
              <a:rPr lang="en-US" sz="2000" i="1" dirty="0" smtClean="0">
                <a:latin typeface="Tw Cen MT" panose="020B0602020104020603" pitchFamily="34" charset="0"/>
              </a:rPr>
              <a:t>Guide” and Child Support Guide (https://guides.dss.gov.au)</a:t>
            </a:r>
            <a:endParaRPr lang="en-US" sz="2000" dirty="0">
              <a:solidFill>
                <a:schemeClr val="tx1"/>
              </a:solidFill>
              <a:latin typeface="Tw Cen MT" panose="020B0602020104020603" pitchFamily="34" charset="0"/>
            </a:endParaRPr>
          </a:p>
          <a:p>
            <a:pPr marL="0" indent="0">
              <a:buNone/>
            </a:pPr>
            <a:endParaRPr lang="en-US" sz="2000" dirty="0" smtClean="0"/>
          </a:p>
          <a:p>
            <a:pPr marL="0" indent="0">
              <a:buNone/>
            </a:pPr>
            <a:endParaRPr lang="en-US" sz="2000" dirty="0">
              <a:latin typeface="Tw Cen MT" panose="020B0602020104020603" pitchFamily="34" charset="0"/>
            </a:endParaRP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3393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639E-13F8-4C01-AF7C-00AB82F7ABA9}"/>
              </a:ext>
            </a:extLst>
          </p:cNvPr>
          <p:cNvSpPr>
            <a:spLocks noGrp="1"/>
          </p:cNvSpPr>
          <p:nvPr>
            <p:ph type="ctrTitle"/>
          </p:nvPr>
        </p:nvSpPr>
        <p:spPr>
          <a:xfrm>
            <a:off x="1224295" y="-1078992"/>
            <a:ext cx="8650224" cy="2084832"/>
          </a:xfrm>
        </p:spPr>
        <p:txBody>
          <a:bodyPr/>
          <a:lstStyle/>
          <a:p>
            <a:pPr algn="l"/>
            <a:r>
              <a:rPr lang="en-AU" sz="3600" dirty="0" smtClean="0">
                <a:latin typeface="Tw Cen MT" panose="020B0602020104020603" pitchFamily="34" charset="0"/>
              </a:rPr>
              <a:t>Suggested approach</a:t>
            </a:r>
            <a:endParaRPr lang="en-AU" sz="3600" dirty="0">
              <a:latin typeface="Tw Cen MT" panose="020B0602020104020603" pitchFamily="34" charset="0"/>
            </a:endParaRPr>
          </a:p>
        </p:txBody>
      </p:sp>
      <p:sp>
        <p:nvSpPr>
          <p:cNvPr id="3" name="Subtitle 2">
            <a:extLst>
              <a:ext uri="{FF2B5EF4-FFF2-40B4-BE49-F238E27FC236}">
                <a16:creationId xmlns:a16="http://schemas.microsoft.com/office/drawing/2014/main" id="{F21F3078-0A3C-4E37-BB51-6EB1EB5EB2A9}"/>
              </a:ext>
            </a:extLst>
          </p:cNvPr>
          <p:cNvSpPr>
            <a:spLocks noGrp="1"/>
          </p:cNvSpPr>
          <p:nvPr>
            <p:ph type="subTitle" idx="1"/>
          </p:nvPr>
        </p:nvSpPr>
        <p:spPr>
          <a:xfrm>
            <a:off x="585216" y="676656"/>
            <a:ext cx="9820655" cy="6437376"/>
          </a:xfrm>
        </p:spPr>
        <p:txBody>
          <a:bodyPr>
            <a:normAutofit fontScale="25000" lnSpcReduction="20000"/>
          </a:bodyPr>
          <a:lstStyle/>
          <a:p>
            <a:pPr marL="1143000" indent="-1143000" algn="l">
              <a:buFont typeface="Arial" panose="020B0604020202020204" pitchFamily="34" charset="0"/>
              <a:buChar char="•"/>
            </a:pPr>
            <a:endParaRPr lang="en-US" sz="9600" b="0" i="0" u="none" strike="noStrike" dirty="0" smtClean="0">
              <a:solidFill>
                <a:srgbClr val="000000"/>
              </a:solidFill>
              <a:effectLst/>
              <a:latin typeface="Tw Cen MT" panose="020B0602020104020603" pitchFamily="34" charset="0"/>
            </a:endParaRPr>
          </a:p>
          <a:p>
            <a:pPr marL="1143000" indent="-1143000" algn="l">
              <a:buFont typeface="Arial" panose="020B0604020202020204" pitchFamily="34" charset="0"/>
              <a:buChar char="•"/>
            </a:pPr>
            <a:r>
              <a:rPr lang="en-US" sz="8000" dirty="0" smtClean="0">
                <a:solidFill>
                  <a:srgbClr val="000000"/>
                </a:solidFill>
                <a:latin typeface="Tw Cen MT" panose="020B0602020104020603" pitchFamily="34" charset="0"/>
              </a:rPr>
              <a:t>Check if client has an administrative assessment in place</a:t>
            </a:r>
          </a:p>
          <a:p>
            <a:pPr marL="1143000" indent="-1143000" algn="l">
              <a:buFont typeface="Arial" panose="020B0604020202020204" pitchFamily="34" charset="0"/>
              <a:buChar char="•"/>
            </a:pPr>
            <a:r>
              <a:rPr lang="en-US" sz="8000" b="0" i="0" u="none" strike="noStrike" dirty="0" smtClean="0">
                <a:solidFill>
                  <a:srgbClr val="000000"/>
                </a:solidFill>
                <a:effectLst/>
                <a:latin typeface="Tw Cen MT" panose="020B0602020104020603" pitchFamily="34" charset="0"/>
              </a:rPr>
              <a:t>Is ther</a:t>
            </a:r>
            <a:r>
              <a:rPr lang="en-US" sz="8000" dirty="0" smtClean="0">
                <a:solidFill>
                  <a:srgbClr val="000000"/>
                </a:solidFill>
                <a:latin typeface="Tw Cen MT" panose="020B0602020104020603" pitchFamily="34" charset="0"/>
              </a:rPr>
              <a:t>e an administrative option available?</a:t>
            </a:r>
          </a:p>
          <a:p>
            <a:pPr marL="1143000" indent="-1143000" algn="l">
              <a:buFont typeface="Arial" panose="020B0604020202020204" pitchFamily="34" charset="0"/>
              <a:buChar char="•"/>
            </a:pPr>
            <a:r>
              <a:rPr lang="en-US" sz="8000" b="0" i="0" u="none" strike="noStrike" dirty="0" smtClean="0">
                <a:solidFill>
                  <a:srgbClr val="000000"/>
                </a:solidFill>
                <a:effectLst/>
                <a:latin typeface="Tw Cen MT" panose="020B0602020104020603" pitchFamily="34" charset="0"/>
              </a:rPr>
              <a:t>Is the client a party to a pending application and if so, would it be in the client’s interest for the Court to consider whether a departure order should be </a:t>
            </a:r>
            <a:r>
              <a:rPr lang="en-US" sz="8000" dirty="0" smtClean="0">
                <a:solidFill>
                  <a:srgbClr val="000000"/>
                </a:solidFill>
                <a:latin typeface="Tw Cen MT" panose="020B0602020104020603" pitchFamily="34" charset="0"/>
              </a:rPr>
              <a:t>made in the special circumstances of the case?</a:t>
            </a:r>
          </a:p>
          <a:p>
            <a:pPr marL="1143000" indent="-1143000" algn="l">
              <a:buFont typeface="Arial" panose="020B0604020202020204" pitchFamily="34" charset="0"/>
              <a:buChar char="•"/>
            </a:pPr>
            <a:r>
              <a:rPr lang="en-US" sz="8000" b="0" i="0" u="none" strike="noStrike" dirty="0" smtClean="0">
                <a:solidFill>
                  <a:srgbClr val="000000"/>
                </a:solidFill>
                <a:effectLst/>
                <a:latin typeface="Tw Cen MT" panose="020B0602020104020603" pitchFamily="34" charset="0"/>
              </a:rPr>
              <a:t>Consider what type of order is appropriate and make sure the order being sought is one that can be made under s.118</a:t>
            </a:r>
          </a:p>
          <a:p>
            <a:pPr marL="1143000" indent="-1143000" algn="l">
              <a:buFont typeface="Arial" panose="020B0604020202020204" pitchFamily="34" charset="0"/>
              <a:buChar char="•"/>
            </a:pPr>
            <a:r>
              <a:rPr lang="en-US" sz="8000" dirty="0" smtClean="0">
                <a:solidFill>
                  <a:srgbClr val="000000"/>
                </a:solidFill>
                <a:latin typeface="Tw Cen MT" panose="020B0602020104020603" pitchFamily="34" charset="0"/>
              </a:rPr>
              <a:t>Identify relevant grounds for departure under s.117(2)</a:t>
            </a:r>
          </a:p>
          <a:p>
            <a:pPr marL="1143000" indent="-1143000" algn="l">
              <a:buFont typeface="Arial" panose="020B0604020202020204" pitchFamily="34" charset="0"/>
              <a:buChar char="•"/>
            </a:pPr>
            <a:r>
              <a:rPr lang="en-US" sz="8000" dirty="0" smtClean="0">
                <a:solidFill>
                  <a:srgbClr val="000000"/>
                </a:solidFill>
                <a:latin typeface="Tw Cen MT" panose="020B0602020104020603" pitchFamily="34" charset="0"/>
              </a:rPr>
              <a:t>Consider s.117(4) and justice and equity of the proposed order</a:t>
            </a:r>
          </a:p>
          <a:p>
            <a:pPr marL="1143000" indent="-1143000" algn="l">
              <a:buFont typeface="Arial" panose="020B0604020202020204" pitchFamily="34" charset="0"/>
              <a:buChar char="•"/>
            </a:pPr>
            <a:r>
              <a:rPr lang="en-US" sz="8000" b="0" i="0" u="none" strike="noStrike" dirty="0" smtClean="0">
                <a:solidFill>
                  <a:srgbClr val="000000"/>
                </a:solidFill>
                <a:effectLst/>
                <a:latin typeface="Tw Cen MT" panose="020B0602020104020603" pitchFamily="34" charset="0"/>
              </a:rPr>
              <a:t>Ensure the evidence presented is sufficient to support the order sought and there is sufficient detail about the financial circumstances of the parties and needs of the child for the relevant period</a:t>
            </a:r>
          </a:p>
          <a:p>
            <a:pPr marL="1143000" indent="-1143000" algn="l">
              <a:buFont typeface="Arial" panose="020B0604020202020204" pitchFamily="34" charset="0"/>
              <a:buChar char="•"/>
            </a:pPr>
            <a:r>
              <a:rPr lang="en-US" sz="8000" dirty="0" smtClean="0">
                <a:solidFill>
                  <a:srgbClr val="000000"/>
                </a:solidFill>
                <a:latin typeface="Tw Cen MT" panose="020B0602020104020603" pitchFamily="34" charset="0"/>
              </a:rPr>
              <a:t>Ensure compliance with the Rules and that any administrative process if considered as first option as well as genuine steps to resolve dispute prior to filing application</a:t>
            </a:r>
            <a:endParaRPr lang="en-US" sz="8000" b="0" i="0" u="none" strike="noStrike" dirty="0" smtClean="0">
              <a:solidFill>
                <a:srgbClr val="000000"/>
              </a:solidFill>
              <a:effectLst/>
              <a:latin typeface="Tw Cen MT" panose="020B0602020104020603" pitchFamily="34" charset="0"/>
            </a:endParaRPr>
          </a:p>
          <a:p>
            <a:endParaRPr lang="en-AU" dirty="0"/>
          </a:p>
        </p:txBody>
      </p:sp>
    </p:spTree>
    <p:extLst>
      <p:ext uri="{BB962C8B-B14F-4D97-AF65-F5344CB8AC3E}">
        <p14:creationId xmlns:p14="http://schemas.microsoft.com/office/powerpoint/2010/main" val="242819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324C53-935D-475A-ABD1-92AFD78DF14B}"/>
              </a:ext>
            </a:extLst>
          </p:cNvPr>
          <p:cNvSpPr>
            <a:spLocks noGrp="1"/>
          </p:cNvSpPr>
          <p:nvPr>
            <p:ph type="title"/>
          </p:nvPr>
        </p:nvSpPr>
        <p:spPr>
          <a:xfrm>
            <a:off x="1333502" y="609600"/>
            <a:ext cx="8596668" cy="1320800"/>
          </a:xfrm>
        </p:spPr>
        <p:txBody>
          <a:bodyPr vert="horz" lIns="91440" tIns="45720" rIns="91440" bIns="45720" rtlCol="0" anchor="t">
            <a:normAutofit/>
          </a:bodyPr>
          <a:lstStyle/>
          <a:p>
            <a:r>
              <a:rPr lang="en-US" sz="3600" dirty="0">
                <a:latin typeface="Tw Cen MT" panose="020B0602020104020603" pitchFamily="34" charset="0"/>
              </a:rPr>
              <a:t>How is child support calculated?</a:t>
            </a:r>
            <a:br>
              <a:rPr lang="en-US" sz="3600" dirty="0">
                <a:latin typeface="Tw Cen MT" panose="020B0602020104020603" pitchFamily="34" charset="0"/>
              </a:rPr>
            </a:br>
            <a:r>
              <a:rPr lang="en-US" sz="3600" dirty="0">
                <a:latin typeface="Tw Cen MT" panose="020B0602020104020603" pitchFamily="34" charset="0"/>
              </a:rPr>
              <a:t>CHILD SUPPORT FORMULA</a:t>
            </a:r>
          </a:p>
        </p:txBody>
      </p:sp>
      <p:sp>
        <p:nvSpPr>
          <p:cNvPr id="22" name="Isosceles Triangle 21">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9B0CFFF-D5E0-463D-89B0-22ACB85BA54D}"/>
              </a:ext>
            </a:extLst>
          </p:cNvPr>
          <p:cNvSpPr>
            <a:spLocks noGrp="1"/>
          </p:cNvSpPr>
          <p:nvPr>
            <p:ph idx="1"/>
          </p:nvPr>
        </p:nvSpPr>
        <p:spPr>
          <a:xfrm>
            <a:off x="1333502" y="1930399"/>
            <a:ext cx="8596668" cy="4560048"/>
          </a:xfrm>
        </p:spPr>
        <p:txBody>
          <a:bodyPr vert="horz" lIns="91440" tIns="45720" rIns="91440" bIns="45720" rtlCol="0">
            <a:normAutofit lnSpcReduction="10000"/>
          </a:bodyPr>
          <a:lstStyle/>
          <a:p>
            <a:pPr marL="0" indent="0">
              <a:buNone/>
            </a:pPr>
            <a:r>
              <a:rPr lang="en-US" sz="2000" dirty="0">
                <a:latin typeface="Tw Cen MT" panose="020B0602020104020603" pitchFamily="34" charset="0"/>
              </a:rPr>
              <a:t>INCOME COMPONENT</a:t>
            </a:r>
          </a:p>
          <a:p>
            <a:r>
              <a:rPr lang="en-US" sz="2000" dirty="0">
                <a:latin typeface="Tw Cen MT" panose="020B0602020104020603" pitchFamily="34" charset="0"/>
              </a:rPr>
              <a:t>Child Support Income</a:t>
            </a:r>
          </a:p>
          <a:p>
            <a:r>
              <a:rPr lang="en-US" sz="2000" dirty="0">
                <a:latin typeface="Tw Cen MT" panose="020B0602020104020603" pitchFamily="34" charset="0"/>
              </a:rPr>
              <a:t>Combined Income</a:t>
            </a:r>
          </a:p>
          <a:p>
            <a:r>
              <a:rPr lang="en-US" sz="2000" dirty="0">
                <a:latin typeface="Tw Cen MT" panose="020B0602020104020603" pitchFamily="34" charset="0"/>
              </a:rPr>
              <a:t>Income Percentage</a:t>
            </a:r>
          </a:p>
          <a:p>
            <a:pPr marL="0" indent="0">
              <a:buNone/>
            </a:pPr>
            <a:endParaRPr lang="en-US" sz="2000" dirty="0">
              <a:latin typeface="Tw Cen MT" panose="020B0602020104020603" pitchFamily="34" charset="0"/>
            </a:endParaRPr>
          </a:p>
          <a:p>
            <a:pPr marL="0" indent="0">
              <a:buNone/>
            </a:pPr>
            <a:r>
              <a:rPr lang="en-US" sz="2000" dirty="0">
                <a:latin typeface="Tw Cen MT" panose="020B0602020104020603" pitchFamily="34" charset="0"/>
              </a:rPr>
              <a:t>CARE COMPONENT</a:t>
            </a:r>
          </a:p>
          <a:p>
            <a:r>
              <a:rPr lang="en-US" sz="2000" dirty="0">
                <a:latin typeface="Tw Cen MT" panose="020B0602020104020603" pitchFamily="34" charset="0"/>
              </a:rPr>
              <a:t>Percentage of Care</a:t>
            </a:r>
          </a:p>
          <a:p>
            <a:r>
              <a:rPr lang="en-US" sz="2000" dirty="0">
                <a:latin typeface="Tw Cen MT" panose="020B0602020104020603" pitchFamily="34" charset="0"/>
              </a:rPr>
              <a:t>Cost percentage</a:t>
            </a:r>
          </a:p>
          <a:p>
            <a:pPr marL="0" indent="0">
              <a:buNone/>
            </a:pPr>
            <a:endParaRPr lang="en-US" sz="2000" dirty="0">
              <a:latin typeface="Tw Cen MT" panose="020B0602020104020603" pitchFamily="34" charset="0"/>
            </a:endParaRPr>
          </a:p>
          <a:p>
            <a:pPr marL="0" indent="0">
              <a:buNone/>
            </a:pPr>
            <a:r>
              <a:rPr lang="en-US" sz="2000" dirty="0">
                <a:latin typeface="Tw Cen MT" panose="020B0602020104020603" pitchFamily="34" charset="0"/>
              </a:rPr>
              <a:t>CHILD COST COMPONENT</a:t>
            </a:r>
          </a:p>
          <a:p>
            <a:r>
              <a:rPr lang="en-US" sz="2000" dirty="0">
                <a:latin typeface="Tw Cen MT" panose="020B0602020104020603" pitchFamily="34" charset="0"/>
              </a:rPr>
              <a:t>Based on age of child/number of </a:t>
            </a:r>
            <a:r>
              <a:rPr lang="en-US" sz="2000" dirty="0" smtClean="0">
                <a:latin typeface="Tw Cen MT" panose="020B0602020104020603" pitchFamily="34" charset="0"/>
              </a:rPr>
              <a:t>children</a:t>
            </a:r>
          </a:p>
          <a:p>
            <a:endParaRPr lang="en-US" sz="2000" dirty="0">
              <a:latin typeface="Tw Cen MT" panose="020B0602020104020603" pitchFamily="34" charset="0"/>
            </a:endParaRPr>
          </a:p>
          <a:p>
            <a:pPr marL="0" indent="0">
              <a:buNone/>
            </a:pPr>
            <a:endParaRPr lang="en-US" sz="2000" dirty="0">
              <a:latin typeface="Tw Cen MT" panose="020B0602020104020603" pitchFamily="34" charset="0"/>
            </a:endParaRPr>
          </a:p>
          <a:p>
            <a:endParaRPr lang="en-US" dirty="0"/>
          </a:p>
          <a:p>
            <a:endParaRPr lang="en-US" dirty="0"/>
          </a:p>
        </p:txBody>
      </p:sp>
      <p:sp>
        <p:nvSpPr>
          <p:cNvPr id="24" name="Isosceles Triangle 23">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4449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639E-13F8-4C01-AF7C-00AB82F7ABA9}"/>
              </a:ext>
            </a:extLst>
          </p:cNvPr>
          <p:cNvSpPr>
            <a:spLocks noGrp="1"/>
          </p:cNvSpPr>
          <p:nvPr>
            <p:ph type="ctrTitle"/>
          </p:nvPr>
        </p:nvSpPr>
        <p:spPr>
          <a:xfrm>
            <a:off x="1224295" y="-1078992"/>
            <a:ext cx="8650224" cy="2578608"/>
          </a:xfrm>
        </p:spPr>
        <p:txBody>
          <a:bodyPr/>
          <a:lstStyle/>
          <a:p>
            <a:pPr algn="l"/>
            <a:r>
              <a:rPr lang="en-AU" dirty="0"/>
              <a:t>Court </a:t>
            </a:r>
            <a:r>
              <a:rPr lang="en-AU" dirty="0" smtClean="0"/>
              <a:t>Applications </a:t>
            </a:r>
            <a:br>
              <a:rPr lang="en-AU" dirty="0" smtClean="0"/>
            </a:br>
            <a:r>
              <a:rPr lang="en-AU" sz="2800" dirty="0" smtClean="0">
                <a:latin typeface="Tw Cen MT" panose="020B0602020104020603" pitchFamily="34" charset="0"/>
              </a:rPr>
              <a:t>additional comments  </a:t>
            </a:r>
            <a:endParaRPr lang="en-AU" sz="2800" dirty="0">
              <a:latin typeface="Tw Cen MT" panose="020B0602020104020603" pitchFamily="34" charset="0"/>
            </a:endParaRPr>
          </a:p>
        </p:txBody>
      </p:sp>
      <p:sp>
        <p:nvSpPr>
          <p:cNvPr id="3" name="Subtitle 2">
            <a:extLst>
              <a:ext uri="{FF2B5EF4-FFF2-40B4-BE49-F238E27FC236}">
                <a16:creationId xmlns:a16="http://schemas.microsoft.com/office/drawing/2014/main" id="{F21F3078-0A3C-4E37-BB51-6EB1EB5EB2A9}"/>
              </a:ext>
            </a:extLst>
          </p:cNvPr>
          <p:cNvSpPr>
            <a:spLocks noGrp="1"/>
          </p:cNvSpPr>
          <p:nvPr>
            <p:ph type="subTitle" idx="1"/>
          </p:nvPr>
        </p:nvSpPr>
        <p:spPr>
          <a:xfrm>
            <a:off x="585216" y="1499616"/>
            <a:ext cx="9820655" cy="4119306"/>
          </a:xfrm>
        </p:spPr>
        <p:txBody>
          <a:bodyPr>
            <a:normAutofit fontScale="32500" lnSpcReduction="20000"/>
          </a:bodyPr>
          <a:lstStyle/>
          <a:p>
            <a:pPr marL="1143000" indent="-1143000" algn="l">
              <a:buFont typeface="Arial" panose="020B0604020202020204" pitchFamily="34" charset="0"/>
              <a:buChar char="•"/>
            </a:pPr>
            <a:r>
              <a:rPr lang="en-US" sz="6200" dirty="0" smtClean="0">
                <a:solidFill>
                  <a:schemeClr val="tx1"/>
                </a:solidFill>
                <a:latin typeface="Tw Cen MT" panose="020B0602020104020603" pitchFamily="34" charset="0"/>
              </a:rPr>
              <a:t>Serve on Department of Human Services </a:t>
            </a:r>
            <a:endParaRPr lang="en-US" sz="6200" b="0" i="0" u="none" strike="noStrike" dirty="0">
              <a:solidFill>
                <a:schemeClr val="tx1"/>
              </a:solidFill>
              <a:effectLst/>
              <a:latin typeface="Tw Cen MT" panose="020B0602020104020603" pitchFamily="34" charset="0"/>
            </a:endParaRPr>
          </a:p>
          <a:p>
            <a:pPr marL="1143000" indent="-1143000" algn="l">
              <a:buFont typeface="Arial" panose="020B0604020202020204" pitchFamily="34" charset="0"/>
              <a:buChar char="•"/>
            </a:pPr>
            <a:r>
              <a:rPr lang="en-US" sz="6200" dirty="0" smtClean="0">
                <a:solidFill>
                  <a:schemeClr val="tx1"/>
                </a:solidFill>
                <a:latin typeface="Tw Cen MT" panose="020B0602020104020603" pitchFamily="34" charset="0"/>
              </a:rPr>
              <a:t>Not interim orders </a:t>
            </a:r>
          </a:p>
          <a:p>
            <a:pPr marL="1143000" indent="-1143000" algn="l">
              <a:buFont typeface="Arial" panose="020B0604020202020204" pitchFamily="34" charset="0"/>
              <a:buChar char="•"/>
            </a:pPr>
            <a:r>
              <a:rPr lang="en-US" sz="6200" dirty="0" smtClean="0">
                <a:solidFill>
                  <a:schemeClr val="tx1"/>
                </a:solidFill>
                <a:latin typeface="Tw Cen MT" panose="020B0602020104020603" pitchFamily="34" charset="0"/>
              </a:rPr>
              <a:t>SJR/JR’s currently limited delegations</a:t>
            </a:r>
          </a:p>
          <a:p>
            <a:pPr marL="1143000" indent="-1143000" algn="l">
              <a:buFont typeface="Arial" panose="020B0604020202020204" pitchFamily="34" charset="0"/>
              <a:buChar char="•"/>
            </a:pPr>
            <a:r>
              <a:rPr lang="en-US" sz="6200" dirty="0" smtClean="0">
                <a:solidFill>
                  <a:schemeClr val="tx1"/>
                </a:solidFill>
                <a:latin typeface="Tw Cen MT" panose="020B0602020104020603" pitchFamily="34" charset="0"/>
              </a:rPr>
              <a:t>Application or </a:t>
            </a:r>
            <a:r>
              <a:rPr lang="en-US" sz="6200" dirty="0" err="1" smtClean="0">
                <a:solidFill>
                  <a:schemeClr val="tx1"/>
                </a:solidFill>
                <a:latin typeface="Tw Cen MT" panose="020B0602020104020603" pitchFamily="34" charset="0"/>
              </a:rPr>
              <a:t>Appral</a:t>
            </a:r>
            <a:r>
              <a:rPr lang="en-US" sz="6200" dirty="0" smtClean="0">
                <a:solidFill>
                  <a:schemeClr val="tx1"/>
                </a:solidFill>
                <a:latin typeface="Tw Cen MT" panose="020B0602020104020603" pitchFamily="34" charset="0"/>
              </a:rPr>
              <a:t> does not itself stay the collection </a:t>
            </a:r>
          </a:p>
          <a:p>
            <a:pPr marL="1143000" indent="-1143000" algn="l">
              <a:buFont typeface="Arial" panose="020B0604020202020204" pitchFamily="34" charset="0"/>
              <a:buChar char="•"/>
            </a:pPr>
            <a:r>
              <a:rPr lang="en-US" sz="6200" dirty="0" smtClean="0">
                <a:solidFill>
                  <a:schemeClr val="tx1"/>
                </a:solidFill>
                <a:latin typeface="Tw Cen MT" panose="020B0602020104020603" pitchFamily="34" charset="0"/>
              </a:rPr>
              <a:t>Change </a:t>
            </a:r>
            <a:r>
              <a:rPr lang="en-US" sz="6200" dirty="0">
                <a:solidFill>
                  <a:schemeClr val="tx1"/>
                </a:solidFill>
                <a:latin typeface="Tw Cen MT" panose="020B0602020104020603" pitchFamily="34" charset="0"/>
              </a:rPr>
              <a:t>of Assessment for more than 18 month backdated period - require leave of the Court (can refer back to administrative process or Court can determine</a:t>
            </a:r>
            <a:r>
              <a:rPr lang="en-US" sz="6200" dirty="0" smtClean="0">
                <a:solidFill>
                  <a:schemeClr val="tx1"/>
                </a:solidFill>
                <a:latin typeface="Tw Cen MT" panose="020B0602020104020603" pitchFamily="34" charset="0"/>
              </a:rPr>
              <a:t>)</a:t>
            </a:r>
          </a:p>
          <a:p>
            <a:pPr marL="1143000" indent="-1143000" algn="l">
              <a:buFont typeface="Arial" panose="020B0604020202020204" pitchFamily="34" charset="0"/>
              <a:buChar char="•"/>
            </a:pPr>
            <a:r>
              <a:rPr lang="en-US" sz="6200" b="0" i="0" u="none" strike="noStrike" dirty="0" smtClean="0">
                <a:solidFill>
                  <a:schemeClr val="tx1"/>
                </a:solidFill>
                <a:effectLst/>
                <a:latin typeface="Tw Cen MT" panose="020B0602020104020603" pitchFamily="34" charset="0"/>
              </a:rPr>
              <a:t>If </a:t>
            </a:r>
            <a:r>
              <a:rPr lang="en-US" sz="6200" b="0" i="0" u="none" strike="noStrike" dirty="0">
                <a:solidFill>
                  <a:schemeClr val="tx1"/>
                </a:solidFill>
                <a:effectLst/>
                <a:latin typeface="Tw Cen MT" panose="020B0602020104020603" pitchFamily="34" charset="0"/>
              </a:rPr>
              <a:t>obtain as Court Order then will need to proceed back to Court to change unless very carefully drafted so need to be careful </a:t>
            </a:r>
            <a:endParaRPr lang="en-US" sz="6200" b="0" i="0" u="none" strike="noStrike" dirty="0" smtClean="0">
              <a:solidFill>
                <a:schemeClr val="tx1"/>
              </a:solidFill>
              <a:effectLst/>
              <a:latin typeface="Tw Cen MT" panose="020B0602020104020603" pitchFamily="34" charset="0"/>
            </a:endParaRPr>
          </a:p>
          <a:p>
            <a:pPr marL="1143000" indent="-1143000" algn="l">
              <a:buFont typeface="Arial" panose="020B0604020202020204" pitchFamily="34" charset="0"/>
              <a:buChar char="•"/>
            </a:pPr>
            <a:r>
              <a:rPr lang="en-US" sz="6200" dirty="0">
                <a:solidFill>
                  <a:schemeClr val="tx1"/>
                </a:solidFill>
                <a:latin typeface="Tw Cen MT" panose="020B0602020104020603" pitchFamily="34" charset="0"/>
              </a:rPr>
              <a:t>The </a:t>
            </a:r>
            <a:r>
              <a:rPr lang="en-US" sz="6200" dirty="0" smtClean="0">
                <a:solidFill>
                  <a:schemeClr val="tx1"/>
                </a:solidFill>
                <a:latin typeface="Tw Cen MT" panose="020B0602020104020603" pitchFamily="34" charset="0"/>
              </a:rPr>
              <a:t>Registrar </a:t>
            </a:r>
            <a:r>
              <a:rPr lang="en-US" sz="6200" dirty="0">
                <a:solidFill>
                  <a:schemeClr val="tx1"/>
                </a:solidFill>
                <a:latin typeface="Tw Cen MT" panose="020B0602020104020603" pitchFamily="34" charset="0"/>
              </a:rPr>
              <a:t>will consider any agreement or order that provides for the children, but it is not, in itself, conclusive evidence that a change should be made to the assessment (</a:t>
            </a:r>
            <a:r>
              <a:rPr lang="en-US" sz="6200" i="1" dirty="0">
                <a:solidFill>
                  <a:schemeClr val="tx1"/>
                </a:solidFill>
                <a:latin typeface="Tw Cen MT" panose="020B0602020104020603" pitchFamily="34" charset="0"/>
              </a:rPr>
              <a:t>Sloan and Sloan</a:t>
            </a:r>
            <a:r>
              <a:rPr lang="en-US" sz="6200" dirty="0">
                <a:solidFill>
                  <a:schemeClr val="tx1"/>
                </a:solidFill>
                <a:latin typeface="Tw Cen MT" panose="020B0602020104020603" pitchFamily="34" charset="0"/>
              </a:rPr>
              <a:t> (1994) FLC 92-507). Where express provisions have been made, it may be necessary for a court to consider the matter if the change of assessment process cannot properly consider all the relevant factors.</a:t>
            </a:r>
          </a:p>
          <a:p>
            <a:pPr marL="1143000" indent="-1143000" algn="l">
              <a:buFont typeface="Arial" panose="020B0604020202020204" pitchFamily="34" charset="0"/>
              <a:buChar char="•"/>
            </a:pPr>
            <a:endParaRPr lang="en-US" sz="3600" dirty="0">
              <a:latin typeface="Tw Cen MT" panose="020B0602020104020603" pitchFamily="34" charset="0"/>
            </a:endParaRPr>
          </a:p>
          <a:p>
            <a:endParaRPr lang="en-AU" dirty="0"/>
          </a:p>
        </p:txBody>
      </p:sp>
    </p:spTree>
    <p:extLst>
      <p:ext uri="{BB962C8B-B14F-4D97-AF65-F5344CB8AC3E}">
        <p14:creationId xmlns:p14="http://schemas.microsoft.com/office/powerpoint/2010/main" val="34357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35B78-D9FA-4C30-A9E2-E17C741C67A3}"/>
              </a:ext>
            </a:extLst>
          </p:cNvPr>
          <p:cNvSpPr>
            <a:spLocks noGrp="1"/>
          </p:cNvSpPr>
          <p:nvPr>
            <p:ph type="ctrTitle"/>
          </p:nvPr>
        </p:nvSpPr>
        <p:spPr>
          <a:xfrm>
            <a:off x="4419136" y="1020871"/>
            <a:ext cx="6960759" cy="2849671"/>
          </a:xfrm>
        </p:spPr>
        <p:txBody>
          <a:bodyPr>
            <a:normAutofit/>
          </a:bodyPr>
          <a:lstStyle/>
          <a:p>
            <a:pPr algn="l"/>
            <a:r>
              <a:rPr lang="en-AU" sz="6000" dirty="0">
                <a:solidFill>
                  <a:srgbClr val="FFFFFF"/>
                </a:solidFill>
                <a:latin typeface="Tw Cen MT" panose="020B0602020104020603" pitchFamily="34" charset="0"/>
              </a:rPr>
              <a:t>Child Support Agreements </a:t>
            </a:r>
          </a:p>
        </p:txBody>
      </p:sp>
      <p:sp>
        <p:nvSpPr>
          <p:cNvPr id="3" name="Subtitle 2">
            <a:extLst>
              <a:ext uri="{FF2B5EF4-FFF2-40B4-BE49-F238E27FC236}">
                <a16:creationId xmlns:a16="http://schemas.microsoft.com/office/drawing/2014/main" id="{DF56C9A4-3DC6-44A0-853A-8655840C390F}"/>
              </a:ext>
            </a:extLst>
          </p:cNvPr>
          <p:cNvSpPr>
            <a:spLocks noGrp="1"/>
          </p:cNvSpPr>
          <p:nvPr>
            <p:ph type="subTitle" idx="1"/>
          </p:nvPr>
        </p:nvSpPr>
        <p:spPr>
          <a:xfrm>
            <a:off x="4456386" y="3962088"/>
            <a:ext cx="7065054" cy="1186108"/>
          </a:xfrm>
        </p:spPr>
        <p:txBody>
          <a:bodyPr>
            <a:normAutofit/>
          </a:bodyPr>
          <a:lstStyle/>
          <a:p>
            <a:pPr algn="l"/>
            <a:r>
              <a:rPr lang="en-AU" sz="2800" dirty="0" smtClean="0">
                <a:solidFill>
                  <a:srgbClr val="FFFFFF">
                    <a:alpha val="70000"/>
                  </a:srgbClr>
                </a:solidFill>
                <a:latin typeface="Tw Cen MT" panose="020B0602020104020603" pitchFamily="34" charset="0"/>
              </a:rPr>
              <a:t>Limited Agreement and Binding Agreements </a:t>
            </a:r>
            <a:endParaRPr lang="en-AU" sz="2800" dirty="0">
              <a:solidFill>
                <a:srgbClr val="FFFFFF">
                  <a:alpha val="70000"/>
                </a:srgbClr>
              </a:solidFill>
              <a:latin typeface="Tw Cen MT" panose="020B0602020104020603" pitchFamily="34" charset="0"/>
            </a:endParaRP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737910"/>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D9502-AAB4-406D-8841-F6020B518B64}"/>
              </a:ext>
            </a:extLst>
          </p:cNvPr>
          <p:cNvSpPr>
            <a:spLocks noGrp="1"/>
          </p:cNvSpPr>
          <p:nvPr>
            <p:ph type="title"/>
          </p:nvPr>
        </p:nvSpPr>
        <p:spPr/>
        <p:txBody>
          <a:bodyPr/>
          <a:lstStyle/>
          <a:p>
            <a:r>
              <a:rPr lang="en-US" dirty="0">
                <a:latin typeface="Tw Cen MT" panose="020B0602020104020603" pitchFamily="34" charset="0"/>
              </a:rPr>
              <a:t>Child Support Agreements</a:t>
            </a:r>
            <a:endParaRPr lang="en-AU" dirty="0">
              <a:latin typeface="Tw Cen MT" panose="020B0602020104020603" pitchFamily="34" charset="0"/>
            </a:endParaRPr>
          </a:p>
        </p:txBody>
      </p:sp>
      <p:sp>
        <p:nvSpPr>
          <p:cNvPr id="3" name="Content Placeholder 2">
            <a:extLst>
              <a:ext uri="{FF2B5EF4-FFF2-40B4-BE49-F238E27FC236}">
                <a16:creationId xmlns:a16="http://schemas.microsoft.com/office/drawing/2014/main" id="{ADF46337-A013-440D-AF13-392F621D36FB}"/>
              </a:ext>
            </a:extLst>
          </p:cNvPr>
          <p:cNvSpPr>
            <a:spLocks noGrp="1"/>
          </p:cNvSpPr>
          <p:nvPr>
            <p:ph idx="1"/>
          </p:nvPr>
        </p:nvSpPr>
        <p:spPr>
          <a:xfrm>
            <a:off x="677334" y="1543051"/>
            <a:ext cx="8596668" cy="4498312"/>
          </a:xfrm>
        </p:spPr>
        <p:txBody>
          <a:bodyPr>
            <a:normAutofit/>
          </a:bodyPr>
          <a:lstStyle/>
          <a:p>
            <a:r>
              <a:rPr lang="en-US" sz="2000" dirty="0">
                <a:solidFill>
                  <a:schemeClr val="tx1"/>
                </a:solidFill>
                <a:latin typeface="Tw Cen MT" panose="020B0602020104020603" pitchFamily="34" charset="0"/>
              </a:rPr>
              <a:t>In writing</a:t>
            </a:r>
          </a:p>
          <a:p>
            <a:r>
              <a:rPr lang="en-US" sz="2000" dirty="0">
                <a:solidFill>
                  <a:schemeClr val="tx1"/>
                </a:solidFill>
                <a:latin typeface="Tw Cen MT" panose="020B0602020104020603" pitchFamily="34" charset="0"/>
              </a:rPr>
              <a:t>Signed by both parents</a:t>
            </a:r>
          </a:p>
          <a:p>
            <a:r>
              <a:rPr lang="en-AU" sz="2000" dirty="0">
                <a:solidFill>
                  <a:schemeClr val="tx1"/>
                </a:solidFill>
                <a:latin typeface="Tw Cen MT" panose="020B0602020104020603" pitchFamily="34" charset="0"/>
              </a:rPr>
              <a:t>Can include cash and non cash items </a:t>
            </a:r>
            <a:r>
              <a:rPr lang="en-AU" sz="2000" dirty="0" err="1">
                <a:solidFill>
                  <a:schemeClr val="tx1"/>
                </a:solidFill>
                <a:latin typeface="Tw Cen MT" panose="020B0602020104020603" pitchFamily="34" charset="0"/>
              </a:rPr>
              <a:t>ie</a:t>
            </a:r>
            <a:r>
              <a:rPr lang="en-AU" sz="2000" dirty="0">
                <a:solidFill>
                  <a:schemeClr val="tx1"/>
                </a:solidFill>
                <a:latin typeface="Tw Cen MT" panose="020B0602020104020603" pitchFamily="34" charset="0"/>
              </a:rPr>
              <a:t>. Lump sum, school fees, health insurance etc</a:t>
            </a:r>
          </a:p>
          <a:p>
            <a:r>
              <a:rPr lang="en-US" sz="2000" dirty="0">
                <a:solidFill>
                  <a:schemeClr val="tx1"/>
                </a:solidFill>
                <a:latin typeface="Tw Cen MT" panose="020B0602020104020603" pitchFamily="34" charset="0"/>
              </a:rPr>
              <a:t>Can be registered with CSA and CSA can collect periodic amounts but NOT non periodic payments/non cash payments</a:t>
            </a:r>
          </a:p>
          <a:p>
            <a:pPr marL="0" indent="0">
              <a:buNone/>
            </a:pPr>
            <a:endParaRPr lang="en-AU" sz="2000" dirty="0">
              <a:solidFill>
                <a:schemeClr val="tx1"/>
              </a:solidFill>
              <a:latin typeface="Tw Cen MT" panose="020B0602020104020603" pitchFamily="34" charset="0"/>
            </a:endParaRPr>
          </a:p>
          <a:p>
            <a:r>
              <a:rPr lang="en-AU" sz="2000" dirty="0">
                <a:solidFill>
                  <a:schemeClr val="tx1"/>
                </a:solidFill>
                <a:latin typeface="Tw Cen MT" panose="020B0602020104020603" pitchFamily="34" charset="0"/>
              </a:rPr>
              <a:t>Different types </a:t>
            </a:r>
          </a:p>
          <a:p>
            <a:pPr>
              <a:buFont typeface="Arial" panose="020B0604020202020204" pitchFamily="34" charset="0"/>
              <a:buChar char="•"/>
            </a:pPr>
            <a:r>
              <a:rPr lang="en-AU" sz="2000" dirty="0">
                <a:solidFill>
                  <a:schemeClr val="tx1"/>
                </a:solidFill>
                <a:latin typeface="Tw Cen MT" panose="020B0602020104020603" pitchFamily="34" charset="0"/>
              </a:rPr>
              <a:t>Binding Child Support Agreement</a:t>
            </a:r>
          </a:p>
          <a:p>
            <a:pPr>
              <a:buFont typeface="Arial" panose="020B0604020202020204" pitchFamily="34" charset="0"/>
              <a:buChar char="•"/>
            </a:pPr>
            <a:r>
              <a:rPr lang="en-AU" sz="2000" dirty="0">
                <a:solidFill>
                  <a:schemeClr val="tx1"/>
                </a:solidFill>
                <a:latin typeface="Tw Cen MT" panose="020B0602020104020603" pitchFamily="34" charset="0"/>
              </a:rPr>
              <a:t>Limited Child Support Agreement </a:t>
            </a:r>
          </a:p>
          <a:p>
            <a:endParaRPr lang="en-AU" dirty="0"/>
          </a:p>
        </p:txBody>
      </p:sp>
    </p:spTree>
    <p:extLst>
      <p:ext uri="{BB962C8B-B14F-4D97-AF65-F5344CB8AC3E}">
        <p14:creationId xmlns:p14="http://schemas.microsoft.com/office/powerpoint/2010/main" val="15481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4722-BFF2-4DB4-B458-F12024FF5525}"/>
              </a:ext>
            </a:extLst>
          </p:cNvPr>
          <p:cNvSpPr>
            <a:spLocks noGrp="1"/>
          </p:cNvSpPr>
          <p:nvPr>
            <p:ph type="title"/>
          </p:nvPr>
        </p:nvSpPr>
        <p:spPr>
          <a:xfrm>
            <a:off x="573559" y="1062835"/>
            <a:ext cx="3854528" cy="1278466"/>
          </a:xfrm>
        </p:spPr>
        <p:txBody>
          <a:bodyPr>
            <a:normAutofit/>
          </a:bodyPr>
          <a:lstStyle/>
          <a:p>
            <a:r>
              <a:rPr lang="en-US" sz="3600" dirty="0">
                <a:latin typeface="Tw Cen MT" panose="020B0602020104020603" pitchFamily="34" charset="0"/>
              </a:rPr>
              <a:t>Limited Child Support Agreement</a:t>
            </a:r>
            <a:endParaRPr lang="en-AU" sz="3600" dirty="0">
              <a:latin typeface="Tw Cen MT" panose="020B0602020104020603" pitchFamily="34" charset="0"/>
            </a:endParaRPr>
          </a:p>
        </p:txBody>
      </p:sp>
      <p:sp>
        <p:nvSpPr>
          <p:cNvPr id="3" name="Content Placeholder 2">
            <a:extLst>
              <a:ext uri="{FF2B5EF4-FFF2-40B4-BE49-F238E27FC236}">
                <a16:creationId xmlns:a16="http://schemas.microsoft.com/office/drawing/2014/main" id="{3A1C2002-3E8A-4070-A70E-E5E1DACB33AE}"/>
              </a:ext>
            </a:extLst>
          </p:cNvPr>
          <p:cNvSpPr>
            <a:spLocks noGrp="1"/>
          </p:cNvSpPr>
          <p:nvPr>
            <p:ph idx="1"/>
          </p:nvPr>
        </p:nvSpPr>
        <p:spPr>
          <a:xfrm>
            <a:off x="4971882" y="1444487"/>
            <a:ext cx="4719295" cy="4281943"/>
          </a:xfrm>
        </p:spPr>
        <p:txBody>
          <a:bodyPr>
            <a:normAutofit/>
          </a:bodyPr>
          <a:lstStyle/>
          <a:p>
            <a:r>
              <a:rPr lang="en-AU" sz="2000" dirty="0">
                <a:solidFill>
                  <a:schemeClr val="tx1"/>
                </a:solidFill>
                <a:latin typeface="Tw Cen MT" panose="020B0602020104020603" pitchFamily="34" charset="0"/>
              </a:rPr>
              <a:t>Requires a child support administrative assessment</a:t>
            </a:r>
          </a:p>
          <a:p>
            <a:r>
              <a:rPr lang="en-AU" sz="2000" dirty="0">
                <a:solidFill>
                  <a:schemeClr val="tx1"/>
                </a:solidFill>
                <a:latin typeface="Tw Cen MT" panose="020B0602020104020603" pitchFamily="34" charset="0"/>
              </a:rPr>
              <a:t>Must be in writing</a:t>
            </a:r>
          </a:p>
          <a:p>
            <a:r>
              <a:rPr lang="en-AU" sz="2000" dirty="0">
                <a:solidFill>
                  <a:schemeClr val="tx1"/>
                </a:solidFill>
                <a:latin typeface="Tw Cen MT" panose="020B0602020104020603" pitchFamily="34" charset="0"/>
              </a:rPr>
              <a:t>Both parents sign agreement</a:t>
            </a:r>
          </a:p>
          <a:p>
            <a:r>
              <a:rPr lang="en-AU" sz="2000" dirty="0">
                <a:solidFill>
                  <a:schemeClr val="tx1"/>
                </a:solidFill>
                <a:latin typeface="Tw Cen MT" panose="020B0602020104020603" pitchFamily="34" charset="0"/>
              </a:rPr>
              <a:t>Legal advice NOT required but recommended</a:t>
            </a:r>
          </a:p>
          <a:p>
            <a:r>
              <a:rPr lang="en-AU" sz="2000" dirty="0">
                <a:solidFill>
                  <a:schemeClr val="tx1"/>
                </a:solidFill>
                <a:latin typeface="Tw Cen MT" panose="020B0602020104020603" pitchFamily="34" charset="0"/>
              </a:rPr>
              <a:t>Amount payable must be equal to or more than the child support assessment </a:t>
            </a:r>
          </a:p>
          <a:p>
            <a:r>
              <a:rPr lang="en-AU" sz="2000" dirty="0">
                <a:solidFill>
                  <a:schemeClr val="tx1"/>
                </a:solidFill>
                <a:latin typeface="Tw Cen MT" panose="020B0602020104020603" pitchFamily="34" charset="0"/>
              </a:rPr>
              <a:t>Can unilaterally end after 3 years or if amount payable under notional assessment changes by 15% or more</a:t>
            </a:r>
          </a:p>
          <a:p>
            <a:endParaRPr lang="en-AU" dirty="0"/>
          </a:p>
          <a:p>
            <a:endParaRPr lang="en-AU" dirty="0"/>
          </a:p>
          <a:p>
            <a:endParaRPr lang="en-AU" dirty="0"/>
          </a:p>
        </p:txBody>
      </p:sp>
      <p:sp>
        <p:nvSpPr>
          <p:cNvPr id="4" name="Text Placeholder 3">
            <a:extLst>
              <a:ext uri="{FF2B5EF4-FFF2-40B4-BE49-F238E27FC236}">
                <a16:creationId xmlns:a16="http://schemas.microsoft.com/office/drawing/2014/main" id="{F6AAFF2F-3491-463A-8B4F-03AF880980D4}"/>
              </a:ext>
            </a:extLst>
          </p:cNvPr>
          <p:cNvSpPr>
            <a:spLocks noGrp="1"/>
          </p:cNvSpPr>
          <p:nvPr>
            <p:ph type="body" sz="half" idx="2"/>
          </p:nvPr>
        </p:nvSpPr>
        <p:spPr/>
        <p:txBody>
          <a:bodyPr/>
          <a:lstStyle/>
          <a:p>
            <a:endParaRPr lang="en-AU" dirty="0"/>
          </a:p>
        </p:txBody>
      </p:sp>
      <p:pic>
        <p:nvPicPr>
          <p:cNvPr id="10" name="Picture 9">
            <a:extLst>
              <a:ext uri="{FF2B5EF4-FFF2-40B4-BE49-F238E27FC236}">
                <a16:creationId xmlns:a16="http://schemas.microsoft.com/office/drawing/2014/main" id="{60F69FCA-76CC-4BEE-8CBB-4F4A9778C2FF}"/>
              </a:ext>
            </a:extLst>
          </p:cNvPr>
          <p:cNvPicPr>
            <a:picLocks noChangeAspect="1"/>
          </p:cNvPicPr>
          <p:nvPr/>
        </p:nvPicPr>
        <p:blipFill>
          <a:blip r:embed="rId2"/>
          <a:stretch>
            <a:fillRect/>
          </a:stretch>
        </p:blipFill>
        <p:spPr>
          <a:xfrm>
            <a:off x="237314" y="2721197"/>
            <a:ext cx="4361779" cy="2756617"/>
          </a:xfrm>
          <a:prstGeom prst="rect">
            <a:avLst/>
          </a:prstGeom>
        </p:spPr>
      </p:pic>
    </p:spTree>
    <p:extLst>
      <p:ext uri="{BB962C8B-B14F-4D97-AF65-F5344CB8AC3E}">
        <p14:creationId xmlns:p14="http://schemas.microsoft.com/office/powerpoint/2010/main" val="257296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04722-BFF2-4DB4-B458-F12024FF5525}"/>
              </a:ext>
            </a:extLst>
          </p:cNvPr>
          <p:cNvSpPr>
            <a:spLocks noGrp="1"/>
          </p:cNvSpPr>
          <p:nvPr>
            <p:ph type="title"/>
          </p:nvPr>
        </p:nvSpPr>
        <p:spPr>
          <a:xfrm>
            <a:off x="594291" y="838719"/>
            <a:ext cx="3854528" cy="1278466"/>
          </a:xfrm>
        </p:spPr>
        <p:txBody>
          <a:bodyPr>
            <a:normAutofit/>
          </a:bodyPr>
          <a:lstStyle/>
          <a:p>
            <a:r>
              <a:rPr lang="en-US" sz="3600" dirty="0">
                <a:latin typeface="Tw Cen MT" panose="020B0602020104020603" pitchFamily="34" charset="0"/>
              </a:rPr>
              <a:t>Binding Child Support </a:t>
            </a:r>
            <a:endParaRPr lang="en-AU" sz="3600" dirty="0">
              <a:latin typeface="Tw Cen MT" panose="020B0602020104020603" pitchFamily="34" charset="0"/>
            </a:endParaRPr>
          </a:p>
        </p:txBody>
      </p:sp>
      <p:sp>
        <p:nvSpPr>
          <p:cNvPr id="3" name="Content Placeholder 2">
            <a:extLst>
              <a:ext uri="{FF2B5EF4-FFF2-40B4-BE49-F238E27FC236}">
                <a16:creationId xmlns:a16="http://schemas.microsoft.com/office/drawing/2014/main" id="{3A1C2002-3E8A-4070-A70E-E5E1DACB33AE}"/>
              </a:ext>
            </a:extLst>
          </p:cNvPr>
          <p:cNvSpPr>
            <a:spLocks noGrp="1"/>
          </p:cNvSpPr>
          <p:nvPr>
            <p:ph idx="1"/>
          </p:nvPr>
        </p:nvSpPr>
        <p:spPr>
          <a:xfrm>
            <a:off x="4939055" y="1474470"/>
            <a:ext cx="5101057" cy="4183380"/>
          </a:xfrm>
        </p:spPr>
        <p:txBody>
          <a:bodyPr>
            <a:normAutofit/>
          </a:bodyPr>
          <a:lstStyle/>
          <a:p>
            <a:r>
              <a:rPr lang="en-AU" sz="2000" dirty="0">
                <a:solidFill>
                  <a:schemeClr val="tx1"/>
                </a:solidFill>
                <a:latin typeface="Tw Cen MT" panose="020B0602020104020603" pitchFamily="34" charset="0"/>
              </a:rPr>
              <a:t>Must be in writing</a:t>
            </a:r>
          </a:p>
          <a:p>
            <a:r>
              <a:rPr lang="en-AU" sz="2000" dirty="0">
                <a:solidFill>
                  <a:schemeClr val="tx1"/>
                </a:solidFill>
                <a:latin typeface="Tw Cen MT" panose="020B0602020104020603" pitchFamily="34" charset="0"/>
              </a:rPr>
              <a:t>Both parents sign agreement</a:t>
            </a:r>
          </a:p>
          <a:p>
            <a:r>
              <a:rPr lang="en-AU" sz="2000" dirty="0">
                <a:solidFill>
                  <a:schemeClr val="tx1"/>
                </a:solidFill>
                <a:latin typeface="Tw Cen MT" panose="020B0602020104020603" pitchFamily="34" charset="0"/>
              </a:rPr>
              <a:t>Both parents must have had legal advice by separate lawyers </a:t>
            </a:r>
          </a:p>
          <a:p>
            <a:r>
              <a:rPr lang="en-AU" sz="2000" dirty="0">
                <a:solidFill>
                  <a:schemeClr val="tx1"/>
                </a:solidFill>
                <a:latin typeface="Tw Cen MT" panose="020B0602020104020603" pitchFamily="34" charset="0"/>
              </a:rPr>
              <a:t>Certificate of Independent Legal Advice from own lawyers (cannot use same lawyer)</a:t>
            </a:r>
          </a:p>
          <a:p>
            <a:r>
              <a:rPr lang="en-AU" sz="2000" dirty="0">
                <a:solidFill>
                  <a:schemeClr val="tx1"/>
                </a:solidFill>
                <a:latin typeface="Tw Cen MT" panose="020B0602020104020603" pitchFamily="34" charset="0"/>
              </a:rPr>
              <a:t>Can be made for any amount even nil, for cash and non cash payments</a:t>
            </a:r>
          </a:p>
          <a:p>
            <a:r>
              <a:rPr lang="en-AU" sz="2000" dirty="0">
                <a:solidFill>
                  <a:schemeClr val="tx1"/>
                </a:solidFill>
                <a:latin typeface="Tw Cen MT" panose="020B0602020104020603" pitchFamily="34" charset="0"/>
              </a:rPr>
              <a:t>It CANNOT be modified or changed.  It can only be terminated and a new agreement written up</a:t>
            </a:r>
          </a:p>
          <a:p>
            <a:endParaRPr lang="en-AU" dirty="0"/>
          </a:p>
          <a:p>
            <a:endParaRPr lang="en-AU" dirty="0"/>
          </a:p>
          <a:p>
            <a:endParaRPr lang="en-AU" dirty="0"/>
          </a:p>
        </p:txBody>
      </p:sp>
      <p:sp>
        <p:nvSpPr>
          <p:cNvPr id="4" name="Text Placeholder 3">
            <a:extLst>
              <a:ext uri="{FF2B5EF4-FFF2-40B4-BE49-F238E27FC236}">
                <a16:creationId xmlns:a16="http://schemas.microsoft.com/office/drawing/2014/main" id="{F6AAFF2F-3491-463A-8B4F-03AF880980D4}"/>
              </a:ext>
            </a:extLst>
          </p:cNvPr>
          <p:cNvSpPr>
            <a:spLocks noGrp="1"/>
          </p:cNvSpPr>
          <p:nvPr>
            <p:ph type="body" sz="half" idx="2"/>
          </p:nvPr>
        </p:nvSpPr>
        <p:spPr/>
        <p:txBody>
          <a:bodyPr/>
          <a:lstStyle/>
          <a:p>
            <a:endParaRPr lang="en-AU" dirty="0"/>
          </a:p>
        </p:txBody>
      </p:sp>
      <p:pic>
        <p:nvPicPr>
          <p:cNvPr id="5" name="Picture 4">
            <a:extLst>
              <a:ext uri="{FF2B5EF4-FFF2-40B4-BE49-F238E27FC236}">
                <a16:creationId xmlns:a16="http://schemas.microsoft.com/office/drawing/2014/main" id="{C7F1935A-DF8B-41F8-8239-36B8B6CA136F}"/>
              </a:ext>
            </a:extLst>
          </p:cNvPr>
          <p:cNvPicPr>
            <a:picLocks noChangeAspect="1"/>
          </p:cNvPicPr>
          <p:nvPr/>
        </p:nvPicPr>
        <p:blipFill>
          <a:blip r:embed="rId2"/>
          <a:stretch>
            <a:fillRect/>
          </a:stretch>
        </p:blipFill>
        <p:spPr>
          <a:xfrm>
            <a:off x="437244" y="2700314"/>
            <a:ext cx="4168623" cy="2760761"/>
          </a:xfrm>
          <a:prstGeom prst="rect">
            <a:avLst/>
          </a:prstGeom>
        </p:spPr>
      </p:pic>
    </p:spTree>
    <p:extLst>
      <p:ext uri="{BB962C8B-B14F-4D97-AF65-F5344CB8AC3E}">
        <p14:creationId xmlns:p14="http://schemas.microsoft.com/office/powerpoint/2010/main" val="32161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A362E-8308-4090-8437-E4A2783647DF}"/>
              </a:ext>
            </a:extLst>
          </p:cNvPr>
          <p:cNvSpPr>
            <a:spLocks noGrp="1"/>
          </p:cNvSpPr>
          <p:nvPr>
            <p:ph type="title"/>
          </p:nvPr>
        </p:nvSpPr>
        <p:spPr>
          <a:xfrm>
            <a:off x="677334" y="0"/>
            <a:ext cx="8596668" cy="768096"/>
          </a:xfrm>
        </p:spPr>
        <p:txBody>
          <a:bodyPr/>
          <a:lstStyle/>
          <a:p>
            <a:r>
              <a:rPr lang="en-US" dirty="0"/>
              <a:t>DIFFERENCES</a:t>
            </a:r>
            <a:endParaRPr lang="en-AU" dirty="0"/>
          </a:p>
        </p:txBody>
      </p:sp>
      <p:sp>
        <p:nvSpPr>
          <p:cNvPr id="3" name="Text Placeholder 2">
            <a:extLst>
              <a:ext uri="{FF2B5EF4-FFF2-40B4-BE49-F238E27FC236}">
                <a16:creationId xmlns:a16="http://schemas.microsoft.com/office/drawing/2014/main" id="{5B4BD8B1-93AE-479C-979F-A63F25F6BF43}"/>
              </a:ext>
            </a:extLst>
          </p:cNvPr>
          <p:cNvSpPr>
            <a:spLocks noGrp="1"/>
          </p:cNvSpPr>
          <p:nvPr>
            <p:ph type="body" idx="1"/>
          </p:nvPr>
        </p:nvSpPr>
        <p:spPr>
          <a:xfrm>
            <a:off x="675745" y="768097"/>
            <a:ext cx="4185623" cy="585215"/>
          </a:xfrm>
        </p:spPr>
        <p:txBody>
          <a:bodyPr/>
          <a:lstStyle/>
          <a:p>
            <a:r>
              <a:rPr lang="en-US" dirty="0">
                <a:latin typeface="Tw Cen MT" panose="020B0602020104020603" pitchFamily="34" charset="0"/>
              </a:rPr>
              <a:t>BINDING AGREEMENT</a:t>
            </a:r>
            <a:endParaRPr lang="en-AU" dirty="0">
              <a:latin typeface="Tw Cen MT" panose="020B0602020104020603" pitchFamily="34" charset="0"/>
            </a:endParaRPr>
          </a:p>
        </p:txBody>
      </p:sp>
      <p:sp>
        <p:nvSpPr>
          <p:cNvPr id="4" name="Content Placeholder 3">
            <a:extLst>
              <a:ext uri="{FF2B5EF4-FFF2-40B4-BE49-F238E27FC236}">
                <a16:creationId xmlns:a16="http://schemas.microsoft.com/office/drawing/2014/main" id="{B05301AF-790C-420D-9368-8D1DFE0006EB}"/>
              </a:ext>
            </a:extLst>
          </p:cNvPr>
          <p:cNvSpPr>
            <a:spLocks noGrp="1"/>
          </p:cNvSpPr>
          <p:nvPr>
            <p:ph sz="half" idx="2"/>
          </p:nvPr>
        </p:nvSpPr>
        <p:spPr>
          <a:xfrm>
            <a:off x="448730" y="1353313"/>
            <a:ext cx="4412637" cy="4304537"/>
          </a:xfrm>
        </p:spPr>
        <p:txBody>
          <a:bodyPr>
            <a:normAutofit/>
          </a:bodyPr>
          <a:lstStyle/>
          <a:p>
            <a:r>
              <a:rPr lang="en-US" sz="2000" dirty="0">
                <a:solidFill>
                  <a:schemeClr val="tx1"/>
                </a:solidFill>
                <a:latin typeface="Tw Cen MT" panose="020B0602020104020603" pitchFamily="34" charset="0"/>
              </a:rPr>
              <a:t>Must have had legal advice &amp; Certificate of Legal </a:t>
            </a:r>
            <a:r>
              <a:rPr lang="en-US" sz="2000" dirty="0" smtClean="0">
                <a:solidFill>
                  <a:schemeClr val="tx1"/>
                </a:solidFill>
                <a:latin typeface="Tw Cen MT" panose="020B0602020104020603" pitchFamily="34" charset="0"/>
              </a:rPr>
              <a:t>Advice</a:t>
            </a:r>
            <a:endParaRPr lang="en-US" sz="2000" dirty="0">
              <a:solidFill>
                <a:schemeClr val="tx1"/>
              </a:solidFill>
              <a:latin typeface="Tw Cen MT" panose="020B0602020104020603" pitchFamily="34" charset="0"/>
            </a:endParaRPr>
          </a:p>
          <a:p>
            <a:r>
              <a:rPr lang="en-US" sz="2000" baseline="0" dirty="0">
                <a:solidFill>
                  <a:schemeClr val="tx1"/>
                </a:solidFill>
                <a:latin typeface="Tw Cen MT" panose="020B0602020104020603" pitchFamily="34" charset="0"/>
              </a:rPr>
              <a:t>Do not require current </a:t>
            </a:r>
            <a:r>
              <a:rPr lang="en-US" sz="2000" baseline="0" dirty="0" smtClean="0">
                <a:solidFill>
                  <a:schemeClr val="tx1"/>
                </a:solidFill>
                <a:latin typeface="Tw Cen MT" panose="020B0602020104020603" pitchFamily="34" charset="0"/>
              </a:rPr>
              <a:t>assessment</a:t>
            </a:r>
            <a:endParaRPr lang="en-US" sz="2000" baseline="0" dirty="0">
              <a:solidFill>
                <a:schemeClr val="tx1"/>
              </a:solidFill>
              <a:latin typeface="Tw Cen MT" panose="020B0602020104020603" pitchFamily="34" charset="0"/>
            </a:endParaRPr>
          </a:p>
          <a:p>
            <a:r>
              <a:rPr lang="en-AU" sz="2000" dirty="0">
                <a:solidFill>
                  <a:schemeClr val="tx1"/>
                </a:solidFill>
                <a:latin typeface="Tw Cen MT" panose="020B0602020104020603" pitchFamily="34" charset="0"/>
              </a:rPr>
              <a:t>CANNOT be modified or changed.  It can only be terminated and a new agreement written </a:t>
            </a:r>
            <a:r>
              <a:rPr lang="en-AU" sz="2000" dirty="0" smtClean="0">
                <a:solidFill>
                  <a:schemeClr val="tx1"/>
                </a:solidFill>
                <a:latin typeface="Tw Cen MT" panose="020B0602020104020603" pitchFamily="34" charset="0"/>
              </a:rPr>
              <a:t>up</a:t>
            </a:r>
            <a:endParaRPr lang="en-AU" sz="2000" dirty="0">
              <a:solidFill>
                <a:schemeClr val="tx1"/>
              </a:solidFill>
              <a:latin typeface="Tw Cen MT" panose="020B0602020104020603" pitchFamily="34" charset="0"/>
            </a:endParaRPr>
          </a:p>
          <a:p>
            <a:r>
              <a:rPr lang="en-US" sz="2000" dirty="0">
                <a:solidFill>
                  <a:schemeClr val="tx1"/>
                </a:solidFill>
                <a:latin typeface="Tw Cen MT" panose="020B0602020104020603" pitchFamily="34" charset="0"/>
              </a:rPr>
              <a:t>takes effect upon signing and either parent may register with </a:t>
            </a:r>
            <a:r>
              <a:rPr lang="en-US" sz="2000" dirty="0" smtClean="0">
                <a:solidFill>
                  <a:schemeClr val="tx1"/>
                </a:solidFill>
                <a:latin typeface="Tw Cen MT" panose="020B0602020104020603" pitchFamily="34" charset="0"/>
              </a:rPr>
              <a:t>CSA</a:t>
            </a:r>
            <a:endParaRPr lang="en-US" sz="2000" dirty="0">
              <a:solidFill>
                <a:schemeClr val="tx1"/>
              </a:solidFill>
              <a:latin typeface="Tw Cen MT" panose="020B0602020104020603" pitchFamily="34" charset="0"/>
            </a:endParaRPr>
          </a:p>
          <a:p>
            <a:r>
              <a:rPr lang="en-US" sz="2000" dirty="0">
                <a:solidFill>
                  <a:schemeClr val="tx1"/>
                </a:solidFill>
                <a:latin typeface="Tw Cen MT" panose="020B0602020104020603" pitchFamily="34" charset="0"/>
              </a:rPr>
              <a:t>Greater </a:t>
            </a:r>
            <a:r>
              <a:rPr lang="en-US" sz="2000" dirty="0" err="1">
                <a:solidFill>
                  <a:schemeClr val="tx1"/>
                </a:solidFill>
                <a:latin typeface="Tw Cen MT" panose="020B0602020104020603" pitchFamily="34" charset="0"/>
              </a:rPr>
              <a:t>certaintly</a:t>
            </a:r>
            <a:r>
              <a:rPr lang="en-US" sz="2000" dirty="0">
                <a:solidFill>
                  <a:schemeClr val="tx1"/>
                </a:solidFill>
                <a:latin typeface="Tw Cen MT" panose="020B0602020104020603" pitchFamily="34" charset="0"/>
              </a:rPr>
              <a:t> Less flexibility and less ability to accommodate unexpected changes</a:t>
            </a:r>
            <a:endParaRPr lang="en-AU" sz="2000" dirty="0">
              <a:solidFill>
                <a:schemeClr val="tx1"/>
              </a:solidFill>
              <a:latin typeface="Tw Cen MT" panose="020B0602020104020603" pitchFamily="34" charset="0"/>
            </a:endParaRPr>
          </a:p>
          <a:p>
            <a:endParaRPr lang="en-AU" sz="2000" dirty="0"/>
          </a:p>
          <a:p>
            <a:endParaRPr lang="en-AU" sz="2000" dirty="0"/>
          </a:p>
          <a:p>
            <a:endParaRPr lang="en-US" sz="2000" dirty="0"/>
          </a:p>
          <a:p>
            <a:endParaRPr lang="en-US" sz="2000" dirty="0"/>
          </a:p>
          <a:p>
            <a:endParaRPr lang="en-AU" sz="2000" dirty="0"/>
          </a:p>
        </p:txBody>
      </p:sp>
      <p:sp>
        <p:nvSpPr>
          <p:cNvPr id="5" name="Text Placeholder 4">
            <a:extLst>
              <a:ext uri="{FF2B5EF4-FFF2-40B4-BE49-F238E27FC236}">
                <a16:creationId xmlns:a16="http://schemas.microsoft.com/office/drawing/2014/main" id="{9FC339B1-9C26-4D5C-A78E-286B406C2F7E}"/>
              </a:ext>
            </a:extLst>
          </p:cNvPr>
          <p:cNvSpPr>
            <a:spLocks noGrp="1"/>
          </p:cNvSpPr>
          <p:nvPr>
            <p:ph type="body" sz="quarter" idx="3"/>
          </p:nvPr>
        </p:nvSpPr>
        <p:spPr>
          <a:xfrm>
            <a:off x="5088383" y="768097"/>
            <a:ext cx="4185618" cy="585215"/>
          </a:xfrm>
        </p:spPr>
        <p:txBody>
          <a:bodyPr/>
          <a:lstStyle/>
          <a:p>
            <a:r>
              <a:rPr lang="en-US" dirty="0">
                <a:latin typeface="Tw Cen MT" panose="020B0602020104020603" pitchFamily="34" charset="0"/>
              </a:rPr>
              <a:t>LIMITED AGREEMENT</a:t>
            </a:r>
            <a:endParaRPr lang="en-AU" dirty="0">
              <a:latin typeface="Tw Cen MT" panose="020B0602020104020603" pitchFamily="34" charset="0"/>
            </a:endParaRPr>
          </a:p>
        </p:txBody>
      </p:sp>
      <p:sp>
        <p:nvSpPr>
          <p:cNvPr id="6" name="Content Placeholder 5">
            <a:extLst>
              <a:ext uri="{FF2B5EF4-FFF2-40B4-BE49-F238E27FC236}">
                <a16:creationId xmlns:a16="http://schemas.microsoft.com/office/drawing/2014/main" id="{C0C29947-3E89-48DA-BCE0-648A55357ACD}"/>
              </a:ext>
            </a:extLst>
          </p:cNvPr>
          <p:cNvSpPr>
            <a:spLocks noGrp="1"/>
          </p:cNvSpPr>
          <p:nvPr>
            <p:ph sz="quarter" idx="4"/>
          </p:nvPr>
        </p:nvSpPr>
        <p:spPr>
          <a:xfrm>
            <a:off x="5088384" y="1353312"/>
            <a:ext cx="4412632" cy="4647438"/>
          </a:xfrm>
        </p:spPr>
        <p:txBody>
          <a:bodyPr>
            <a:normAutofit/>
          </a:bodyPr>
          <a:lstStyle/>
          <a:p>
            <a:r>
              <a:rPr lang="en-US" sz="2000" dirty="0">
                <a:solidFill>
                  <a:schemeClr val="tx1"/>
                </a:solidFill>
                <a:latin typeface="Tw Cen MT" panose="020B0602020104020603" pitchFamily="34" charset="0"/>
              </a:rPr>
              <a:t>Legal Advice not </a:t>
            </a:r>
            <a:r>
              <a:rPr lang="en-US" sz="2000" dirty="0" smtClean="0">
                <a:solidFill>
                  <a:schemeClr val="tx1"/>
                </a:solidFill>
                <a:latin typeface="Tw Cen MT" panose="020B0602020104020603" pitchFamily="34" charset="0"/>
              </a:rPr>
              <a:t>required</a:t>
            </a:r>
            <a:endParaRPr lang="en-US" sz="2000" dirty="0">
              <a:solidFill>
                <a:schemeClr val="tx1"/>
              </a:solidFill>
              <a:latin typeface="Tw Cen MT" panose="020B0602020104020603" pitchFamily="34" charset="0"/>
            </a:endParaRPr>
          </a:p>
          <a:p>
            <a:r>
              <a:rPr lang="en-US" sz="2000" baseline="0" dirty="0">
                <a:solidFill>
                  <a:schemeClr val="tx1"/>
                </a:solidFill>
                <a:latin typeface="Tw Cen MT" panose="020B0602020104020603" pitchFamily="34" charset="0"/>
              </a:rPr>
              <a:t>Must already have assessment in </a:t>
            </a:r>
            <a:r>
              <a:rPr lang="en-US" sz="2000" baseline="0" dirty="0" smtClean="0">
                <a:solidFill>
                  <a:schemeClr val="tx1"/>
                </a:solidFill>
                <a:latin typeface="Tw Cen MT" panose="020B0602020104020603" pitchFamily="34" charset="0"/>
              </a:rPr>
              <a:t>place</a:t>
            </a:r>
            <a:endParaRPr lang="en-US" sz="2000" baseline="0" dirty="0">
              <a:solidFill>
                <a:schemeClr val="tx1"/>
              </a:solidFill>
              <a:latin typeface="Tw Cen MT" panose="020B0602020104020603" pitchFamily="34" charset="0"/>
            </a:endParaRPr>
          </a:p>
          <a:p>
            <a:pPr lvl="0"/>
            <a:r>
              <a:rPr lang="en-AU" sz="2000" dirty="0">
                <a:solidFill>
                  <a:schemeClr val="tx1"/>
                </a:solidFill>
                <a:latin typeface="Tw Cen MT" panose="020B0602020104020603" pitchFamily="34" charset="0"/>
              </a:rPr>
              <a:t>can be ended </a:t>
            </a:r>
            <a:r>
              <a:rPr lang="en-AU" sz="2000" dirty="0" err="1">
                <a:solidFill>
                  <a:schemeClr val="tx1"/>
                </a:solidFill>
                <a:latin typeface="Tw Cen MT" panose="020B0602020104020603" pitchFamily="34" charset="0"/>
              </a:rPr>
              <a:t>unlaterally</a:t>
            </a:r>
            <a:r>
              <a:rPr lang="en-AU" sz="2000" dirty="0">
                <a:solidFill>
                  <a:schemeClr val="tx1"/>
                </a:solidFill>
                <a:latin typeface="Tw Cen MT" panose="020B0602020104020603" pitchFamily="34" charset="0"/>
              </a:rPr>
              <a:t>:</a:t>
            </a:r>
          </a:p>
          <a:p>
            <a:pPr lvl="0">
              <a:buFont typeface="Arial" panose="020B0604020202020204" pitchFamily="34" charset="0"/>
              <a:buChar char="•"/>
            </a:pPr>
            <a:r>
              <a:rPr lang="en-AU" sz="2000" dirty="0">
                <a:solidFill>
                  <a:schemeClr val="tx1"/>
                </a:solidFill>
                <a:latin typeface="Tw Cen MT" panose="020B0602020104020603" pitchFamily="34" charset="0"/>
              </a:rPr>
              <a:t>After 3 years OR</a:t>
            </a:r>
          </a:p>
          <a:p>
            <a:pPr lvl="0">
              <a:buFont typeface="Arial" panose="020B0604020202020204" pitchFamily="34" charset="0"/>
              <a:buChar char="•"/>
            </a:pPr>
            <a:r>
              <a:rPr lang="en-AU" sz="2000" dirty="0">
                <a:solidFill>
                  <a:schemeClr val="tx1"/>
                </a:solidFill>
                <a:latin typeface="Tw Cen MT" panose="020B0602020104020603" pitchFamily="34" charset="0"/>
              </a:rPr>
              <a:t>If the notional assessment changes by more than 15</a:t>
            </a:r>
            <a:r>
              <a:rPr lang="en-AU" sz="2000" dirty="0" smtClean="0">
                <a:solidFill>
                  <a:schemeClr val="tx1"/>
                </a:solidFill>
                <a:latin typeface="Tw Cen MT" panose="020B0602020104020603" pitchFamily="34" charset="0"/>
              </a:rPr>
              <a:t>%</a:t>
            </a:r>
            <a:endParaRPr lang="en-AU" sz="2000" dirty="0">
              <a:solidFill>
                <a:schemeClr val="tx1"/>
              </a:solidFill>
              <a:latin typeface="Tw Cen MT" panose="020B0602020104020603" pitchFamily="34" charset="0"/>
            </a:endParaRPr>
          </a:p>
          <a:p>
            <a:r>
              <a:rPr lang="en-US" sz="2000" dirty="0">
                <a:solidFill>
                  <a:schemeClr val="tx1"/>
                </a:solidFill>
                <a:latin typeface="Tw Cen MT" panose="020B0602020104020603" pitchFamily="34" charset="0"/>
              </a:rPr>
              <a:t>only takes effect when registered by </a:t>
            </a:r>
            <a:r>
              <a:rPr lang="en-US" sz="2000" dirty="0" smtClean="0">
                <a:solidFill>
                  <a:schemeClr val="tx1"/>
                </a:solidFill>
                <a:latin typeface="Tw Cen MT" panose="020B0602020104020603" pitchFamily="34" charset="0"/>
              </a:rPr>
              <a:t>CSA</a:t>
            </a:r>
            <a:endParaRPr lang="en-US" sz="2000" dirty="0">
              <a:solidFill>
                <a:schemeClr val="tx1"/>
              </a:solidFill>
              <a:latin typeface="Tw Cen MT" panose="020B0602020104020603" pitchFamily="34" charset="0"/>
            </a:endParaRPr>
          </a:p>
          <a:p>
            <a:r>
              <a:rPr lang="en-US" sz="2000" dirty="0">
                <a:solidFill>
                  <a:schemeClr val="tx1"/>
                </a:solidFill>
                <a:latin typeface="Tw Cen MT" panose="020B0602020104020603" pitchFamily="34" charset="0"/>
              </a:rPr>
              <a:t>Less </a:t>
            </a:r>
            <a:r>
              <a:rPr lang="en-US" sz="2000" dirty="0" err="1">
                <a:solidFill>
                  <a:schemeClr val="tx1"/>
                </a:solidFill>
                <a:latin typeface="Tw Cen MT" panose="020B0602020104020603" pitchFamily="34" charset="0"/>
              </a:rPr>
              <a:t>certaintly</a:t>
            </a:r>
            <a:r>
              <a:rPr lang="en-US" sz="2000" dirty="0">
                <a:solidFill>
                  <a:schemeClr val="tx1"/>
                </a:solidFill>
                <a:latin typeface="Tw Cen MT" panose="020B0602020104020603" pitchFamily="34" charset="0"/>
              </a:rPr>
              <a:t> but more flexibility and more ability to accommodate changes </a:t>
            </a:r>
            <a:r>
              <a:rPr lang="en-US" sz="2000" dirty="0" err="1">
                <a:solidFill>
                  <a:schemeClr val="tx1"/>
                </a:solidFill>
                <a:latin typeface="Tw Cen MT" panose="020B0602020104020603" pitchFamily="34" charset="0"/>
              </a:rPr>
              <a:t>ie</a:t>
            </a:r>
            <a:r>
              <a:rPr lang="en-US" sz="2000" dirty="0">
                <a:solidFill>
                  <a:schemeClr val="tx1"/>
                </a:solidFill>
                <a:latin typeface="Tw Cen MT" panose="020B0602020104020603" pitchFamily="34" charset="0"/>
              </a:rPr>
              <a:t>. Change in care/income</a:t>
            </a:r>
            <a:endParaRPr lang="en-AU" sz="2000" dirty="0">
              <a:solidFill>
                <a:schemeClr val="tx1"/>
              </a:solidFill>
              <a:latin typeface="Tw Cen MT" panose="020B0602020104020603" pitchFamily="34" charset="0"/>
            </a:endParaRPr>
          </a:p>
          <a:p>
            <a:pPr marL="0" indent="0">
              <a:buNone/>
            </a:pPr>
            <a:endParaRPr lang="en-AU" dirty="0"/>
          </a:p>
          <a:p>
            <a:pPr lvl="0"/>
            <a:endParaRPr lang="en-US" sz="1800" dirty="0"/>
          </a:p>
          <a:p>
            <a:endParaRPr lang="en-AU" dirty="0"/>
          </a:p>
          <a:p>
            <a:endParaRPr lang="en-US" sz="1800" dirty="0"/>
          </a:p>
          <a:p>
            <a:endParaRPr lang="en-AU" dirty="0"/>
          </a:p>
        </p:txBody>
      </p:sp>
    </p:spTree>
    <p:extLst>
      <p:ext uri="{BB962C8B-B14F-4D97-AF65-F5344CB8AC3E}">
        <p14:creationId xmlns:p14="http://schemas.microsoft.com/office/powerpoint/2010/main" val="1631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6" end="6"/>
                                            </p:txEl>
                                          </p:spTgt>
                                        </p:tgtEl>
                                        <p:attrNameLst>
                                          <p:attrName>style.visibility</p:attrName>
                                        </p:attrNameLst>
                                      </p:cBhvr>
                                      <p:to>
                                        <p:strVal val="visible"/>
                                      </p:to>
                                    </p:set>
                                    <p:anim calcmode="lin" valueType="num">
                                      <p:cBhvr additive="base">
                                        <p:cTn id="7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38C0-E2D2-4D00-A27A-25F8F3D1021D}"/>
              </a:ext>
            </a:extLst>
          </p:cNvPr>
          <p:cNvSpPr>
            <a:spLocks noGrp="1"/>
          </p:cNvSpPr>
          <p:nvPr>
            <p:ph type="ctrTitle"/>
          </p:nvPr>
        </p:nvSpPr>
        <p:spPr>
          <a:xfrm>
            <a:off x="1507067" y="164592"/>
            <a:ext cx="7766936" cy="932688"/>
          </a:xfrm>
        </p:spPr>
        <p:txBody>
          <a:bodyPr/>
          <a:lstStyle/>
          <a:p>
            <a:pPr algn="l"/>
            <a:r>
              <a:rPr lang="en-AU" dirty="0"/>
              <a:t>BE CAUTIOUS!!</a:t>
            </a:r>
          </a:p>
        </p:txBody>
      </p:sp>
      <p:sp>
        <p:nvSpPr>
          <p:cNvPr id="3" name="Subtitle 2">
            <a:extLst>
              <a:ext uri="{FF2B5EF4-FFF2-40B4-BE49-F238E27FC236}">
                <a16:creationId xmlns:a16="http://schemas.microsoft.com/office/drawing/2014/main" id="{3FF7CFB7-1EC1-46E0-9E0E-517FCE4953DC}"/>
              </a:ext>
            </a:extLst>
          </p:cNvPr>
          <p:cNvSpPr>
            <a:spLocks noGrp="1"/>
          </p:cNvSpPr>
          <p:nvPr>
            <p:ph type="subTitle" idx="1"/>
          </p:nvPr>
        </p:nvSpPr>
        <p:spPr>
          <a:xfrm>
            <a:off x="402336" y="1097280"/>
            <a:ext cx="9381744" cy="5596128"/>
          </a:xfrm>
        </p:spPr>
        <p:txBody>
          <a:bodyPr>
            <a:noAutofit/>
          </a:bodyPr>
          <a:lstStyle/>
          <a:p>
            <a:pPr marL="285750" indent="-285750" algn="l">
              <a:buFont typeface="Arial" panose="020B0604020202020204" pitchFamily="34" charset="0"/>
              <a:buChar char="•"/>
            </a:pPr>
            <a:r>
              <a:rPr lang="en-AU" sz="2000" dirty="0">
                <a:solidFill>
                  <a:schemeClr val="tx1"/>
                </a:solidFill>
                <a:latin typeface="Tw Cen MT" panose="020B0602020104020603" pitchFamily="34" charset="0"/>
              </a:rPr>
              <a:t>Once the agreement is registered CSA can collect the periodic payments but can not collect or enforce lump sum payments or other non cash payments agreed to </a:t>
            </a:r>
            <a:r>
              <a:rPr lang="en-AU" sz="2000" dirty="0" err="1">
                <a:solidFill>
                  <a:schemeClr val="tx1"/>
                </a:solidFill>
                <a:latin typeface="Tw Cen MT" panose="020B0602020104020603" pitchFamily="34" charset="0"/>
              </a:rPr>
              <a:t>ie</a:t>
            </a:r>
            <a:r>
              <a:rPr lang="en-AU" sz="2000" dirty="0">
                <a:solidFill>
                  <a:schemeClr val="tx1"/>
                </a:solidFill>
                <a:latin typeface="Tw Cen MT" panose="020B0602020104020603" pitchFamily="34" charset="0"/>
              </a:rPr>
              <a:t>. School fees etc</a:t>
            </a:r>
          </a:p>
          <a:p>
            <a:pPr marL="285750" indent="-285750" algn="l">
              <a:buFont typeface="Arial" panose="020B0604020202020204" pitchFamily="34" charset="0"/>
              <a:buChar char="•"/>
            </a:pPr>
            <a:r>
              <a:rPr lang="en-AU" sz="2000" dirty="0">
                <a:solidFill>
                  <a:schemeClr val="tx1"/>
                </a:solidFill>
                <a:latin typeface="Tw Cen MT" panose="020B0602020104020603" pitchFamily="34" charset="0"/>
              </a:rPr>
              <a:t>If agreement in place that fixes the periodic payments then unable to apply for Change of Assessment unless agreement is Limited Agreement – Limited agreement can apply for Change of Assessment that will determine the notional assessment and then if that results in more than 15% change can end the Limited Agreement</a:t>
            </a:r>
          </a:p>
          <a:p>
            <a:pPr marL="285750" indent="-285750" algn="l">
              <a:buFont typeface="Arial" panose="020B0604020202020204" pitchFamily="34" charset="0"/>
              <a:buChar char="•"/>
            </a:pPr>
            <a:r>
              <a:rPr lang="en-AU" sz="2000" dirty="0">
                <a:solidFill>
                  <a:schemeClr val="tx1"/>
                </a:solidFill>
                <a:latin typeface="Tw Cen MT" panose="020B0602020104020603" pitchFamily="34" charset="0"/>
              </a:rPr>
              <a:t>Binding agreement - even for things like school fees even if the other party is not complying with their obligations – it needs to go to the Court to </a:t>
            </a:r>
            <a:r>
              <a:rPr lang="en-AU" sz="2000" dirty="0" smtClean="0">
                <a:solidFill>
                  <a:schemeClr val="tx1"/>
                </a:solidFill>
                <a:latin typeface="Tw Cen MT" panose="020B0602020104020603" pitchFamily="34" charset="0"/>
              </a:rPr>
              <a:t>enforce</a:t>
            </a:r>
          </a:p>
          <a:p>
            <a:pPr marL="285750" indent="-285750" algn="l">
              <a:buFont typeface="Arial" panose="020B0604020202020204" pitchFamily="34" charset="0"/>
              <a:buChar char="•"/>
            </a:pPr>
            <a:r>
              <a:rPr lang="en-AU" sz="2000" dirty="0">
                <a:solidFill>
                  <a:schemeClr val="tx1"/>
                </a:solidFill>
                <a:latin typeface="Tw Cen MT" panose="020B0602020104020603" pitchFamily="34" charset="0"/>
              </a:rPr>
              <a:t>Parent receiving government benefits is required to take reasonable maintenance action – consequences if accept lower amount (via agreement) or if elect not to enforce (NB some DV exemptions)</a:t>
            </a:r>
          </a:p>
          <a:p>
            <a:pPr marL="285750" indent="-285750" algn="l">
              <a:buFont typeface="Arial" panose="020B0604020202020204" pitchFamily="34" charset="0"/>
              <a:buChar char="•"/>
            </a:pPr>
            <a:endParaRPr lang="en-AU" sz="2400" dirty="0">
              <a:solidFill>
                <a:schemeClr val="tx1"/>
              </a:solidFill>
              <a:latin typeface="Tw Cen MT" panose="020B0602020104020603" pitchFamily="34" charset="0"/>
            </a:endParaRPr>
          </a:p>
          <a:p>
            <a:pPr algn="l"/>
            <a:endParaRPr lang="en-AU" sz="2400" dirty="0">
              <a:latin typeface="Tw Cen MT" panose="020B0602020104020603" pitchFamily="34" charset="0"/>
            </a:endParaRPr>
          </a:p>
          <a:p>
            <a:endParaRPr lang="en-AU" sz="2400" dirty="0">
              <a:latin typeface="Tw Cen MT" panose="020B0602020104020603" pitchFamily="34" charset="0"/>
            </a:endParaRPr>
          </a:p>
        </p:txBody>
      </p:sp>
    </p:spTree>
    <p:extLst>
      <p:ext uri="{BB962C8B-B14F-4D97-AF65-F5344CB8AC3E}">
        <p14:creationId xmlns:p14="http://schemas.microsoft.com/office/powerpoint/2010/main" val="8149115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BC-2C6F-4A8B-A435-7A09EBD9353D}"/>
              </a:ext>
            </a:extLst>
          </p:cNvPr>
          <p:cNvSpPr>
            <a:spLocks noGrp="1"/>
          </p:cNvSpPr>
          <p:nvPr>
            <p:ph type="title"/>
          </p:nvPr>
        </p:nvSpPr>
        <p:spPr/>
        <p:txBody>
          <a:bodyPr/>
          <a:lstStyle/>
          <a:p>
            <a:r>
              <a:rPr lang="en-AU" dirty="0" smtClean="0">
                <a:latin typeface="Tw Cen MT" panose="020B0602020104020603" pitchFamily="34" charset="0"/>
              </a:rPr>
              <a:t>Other tips and traps – agreements and court orders</a:t>
            </a:r>
            <a:endParaRPr lang="en-AU" dirty="0">
              <a:latin typeface="Tw Cen MT" panose="020B0602020104020603" pitchFamily="34" charset="0"/>
            </a:endParaRPr>
          </a:p>
        </p:txBody>
      </p:sp>
      <p:sp>
        <p:nvSpPr>
          <p:cNvPr id="3" name="Content Placeholder 2">
            <a:extLst>
              <a:ext uri="{FF2B5EF4-FFF2-40B4-BE49-F238E27FC236}">
                <a16:creationId xmlns:a16="http://schemas.microsoft.com/office/drawing/2014/main" id="{54C2C512-25AC-47CC-9D2D-4462A1B33B62}"/>
              </a:ext>
            </a:extLst>
          </p:cNvPr>
          <p:cNvSpPr>
            <a:spLocks noGrp="1"/>
          </p:cNvSpPr>
          <p:nvPr>
            <p:ph idx="1"/>
          </p:nvPr>
        </p:nvSpPr>
        <p:spPr>
          <a:xfrm>
            <a:off x="677334" y="2194560"/>
            <a:ext cx="9125034" cy="4663440"/>
          </a:xfrm>
        </p:spPr>
        <p:txBody>
          <a:bodyPr>
            <a:normAutofit lnSpcReduction="10000"/>
          </a:bodyPr>
          <a:lstStyle/>
          <a:p>
            <a:pPr marL="0" indent="0">
              <a:buNone/>
            </a:pPr>
            <a:r>
              <a:rPr lang="en-AU" sz="2000" dirty="0" smtClean="0">
                <a:solidFill>
                  <a:schemeClr val="tx1"/>
                </a:solidFill>
                <a:latin typeface="Tw Cen MT" panose="020B0602020104020603" pitchFamily="34" charset="0"/>
              </a:rPr>
              <a:t>If </a:t>
            </a:r>
            <a:r>
              <a:rPr lang="en-AU" sz="2000" dirty="0">
                <a:solidFill>
                  <a:schemeClr val="tx1"/>
                </a:solidFill>
                <a:latin typeface="Tw Cen MT" panose="020B0602020104020603" pitchFamily="34" charset="0"/>
              </a:rPr>
              <a:t>child related payments </a:t>
            </a:r>
            <a:r>
              <a:rPr lang="en-AU" sz="2000" dirty="0" smtClean="0">
                <a:solidFill>
                  <a:schemeClr val="tx1"/>
                </a:solidFill>
                <a:latin typeface="Tw Cen MT" panose="020B0602020104020603" pitchFamily="34" charset="0"/>
              </a:rPr>
              <a:t>in an agreement or court order consider:</a:t>
            </a:r>
          </a:p>
          <a:p>
            <a:pPr>
              <a:buFont typeface="Arial" panose="020B0604020202020204" pitchFamily="34" charset="0"/>
              <a:buChar char="•"/>
            </a:pPr>
            <a:r>
              <a:rPr lang="en-AU" sz="2000" dirty="0" smtClean="0">
                <a:solidFill>
                  <a:schemeClr val="tx1"/>
                </a:solidFill>
                <a:latin typeface="Tw Cen MT" panose="020B0602020104020603" pitchFamily="34" charset="0"/>
              </a:rPr>
              <a:t> whether </a:t>
            </a:r>
            <a:r>
              <a:rPr lang="en-AU" sz="2000" dirty="0">
                <a:solidFill>
                  <a:schemeClr val="tx1"/>
                </a:solidFill>
                <a:latin typeface="Tw Cen MT" panose="020B0602020104020603" pitchFamily="34" charset="0"/>
              </a:rPr>
              <a:t>that payment is intended to impact child support (travel costs/school fees) – may have an unfair or unintended result </a:t>
            </a:r>
            <a:endParaRPr lang="en-AU" sz="2000" dirty="0" smtClean="0">
              <a:solidFill>
                <a:schemeClr val="tx1"/>
              </a:solidFill>
              <a:latin typeface="Tw Cen MT" panose="020B0602020104020603" pitchFamily="34" charset="0"/>
            </a:endParaRPr>
          </a:p>
          <a:p>
            <a:pPr>
              <a:buFont typeface="Arial" panose="020B0604020202020204" pitchFamily="34" charset="0"/>
              <a:buChar char="•"/>
            </a:pPr>
            <a:r>
              <a:rPr lang="en-AU" sz="2000" dirty="0">
                <a:solidFill>
                  <a:schemeClr val="tx1"/>
                </a:solidFill>
                <a:latin typeface="Tw Cen MT" panose="020B0602020104020603" pitchFamily="34" charset="0"/>
              </a:rPr>
              <a:t>w</a:t>
            </a:r>
            <a:r>
              <a:rPr lang="en-AU" sz="2000" dirty="0" smtClean="0">
                <a:solidFill>
                  <a:schemeClr val="tx1"/>
                </a:solidFill>
                <a:latin typeface="Tw Cen MT" panose="020B0602020104020603" pitchFamily="34" charset="0"/>
              </a:rPr>
              <a:t>hether the agreement or order </a:t>
            </a:r>
            <a:r>
              <a:rPr lang="en-AU" sz="2000" dirty="0">
                <a:solidFill>
                  <a:schemeClr val="tx1"/>
                </a:solidFill>
                <a:latin typeface="Tw Cen MT" panose="020B0602020104020603" pitchFamily="34" charset="0"/>
              </a:rPr>
              <a:t>would enable any changes to be dealt with administratively by Services Australia or intend to require parties to return to Court to seek changes </a:t>
            </a:r>
            <a:endParaRPr lang="en-AU" sz="2000" dirty="0" smtClean="0">
              <a:solidFill>
                <a:schemeClr val="tx1"/>
              </a:solidFill>
              <a:latin typeface="Tw Cen MT" panose="020B0602020104020603" pitchFamily="34" charset="0"/>
            </a:endParaRPr>
          </a:p>
          <a:p>
            <a:pPr marL="0" indent="0">
              <a:buNone/>
            </a:pPr>
            <a:r>
              <a:rPr lang="en-AU" sz="2000" dirty="0" smtClean="0">
                <a:solidFill>
                  <a:schemeClr val="tx1"/>
                </a:solidFill>
                <a:latin typeface="Tw Cen MT" panose="020B0602020104020603" pitchFamily="34" charset="0"/>
              </a:rPr>
              <a:t>	Note: </a:t>
            </a:r>
            <a:r>
              <a:rPr lang="en-US" sz="2000" i="1" dirty="0" smtClean="0">
                <a:solidFill>
                  <a:schemeClr val="tx1"/>
                </a:solidFill>
                <a:latin typeface="Tw Cen MT" panose="020B0602020104020603" pitchFamily="34" charset="0"/>
              </a:rPr>
              <a:t>Sloan</a:t>
            </a:r>
            <a:r>
              <a:rPr lang="en-US" sz="2000" dirty="0">
                <a:solidFill>
                  <a:schemeClr val="tx1"/>
                </a:solidFill>
                <a:latin typeface="Tw Cen MT" panose="020B0602020104020603" pitchFamily="34" charset="0"/>
              </a:rPr>
              <a:t> </a:t>
            </a:r>
            <a:r>
              <a:rPr lang="en-US" sz="2000" i="1" dirty="0" smtClean="0">
                <a:solidFill>
                  <a:schemeClr val="tx1"/>
                </a:solidFill>
                <a:latin typeface="Tw Cen MT" panose="020B0602020104020603" pitchFamily="34" charset="0"/>
              </a:rPr>
              <a:t>and </a:t>
            </a:r>
            <a:r>
              <a:rPr lang="en-US" sz="2000" i="1" dirty="0">
                <a:solidFill>
                  <a:schemeClr val="tx1"/>
                </a:solidFill>
                <a:latin typeface="Tw Cen MT" panose="020B0602020104020603" pitchFamily="34" charset="0"/>
              </a:rPr>
              <a:t>Sloan</a:t>
            </a:r>
            <a:r>
              <a:rPr lang="en-US" sz="2000" dirty="0">
                <a:solidFill>
                  <a:schemeClr val="tx1"/>
                </a:solidFill>
                <a:latin typeface="Tw Cen MT" panose="020B0602020104020603" pitchFamily="34" charset="0"/>
              </a:rPr>
              <a:t> (1994) FLC 92-507</a:t>
            </a:r>
            <a:r>
              <a:rPr lang="en-US" sz="2000" dirty="0" smtClean="0">
                <a:solidFill>
                  <a:schemeClr val="tx1"/>
                </a:solidFill>
                <a:latin typeface="Tw Cen MT" panose="020B0602020104020603" pitchFamily="34" charset="0"/>
              </a:rPr>
              <a:t>) - </a:t>
            </a:r>
            <a:r>
              <a:rPr lang="en-US" sz="2000" i="1" dirty="0" smtClean="0">
                <a:solidFill>
                  <a:schemeClr val="tx1"/>
                </a:solidFill>
                <a:latin typeface="Tw Cen MT" panose="020B0602020104020603" pitchFamily="34" charset="0"/>
              </a:rPr>
              <a:t> </a:t>
            </a:r>
            <a:r>
              <a:rPr lang="en-US" sz="2000" dirty="0" smtClean="0">
                <a:solidFill>
                  <a:schemeClr val="tx1"/>
                </a:solidFill>
                <a:latin typeface="Tw Cen MT" panose="020B0602020104020603" pitchFamily="34" charset="0"/>
              </a:rPr>
              <a:t>The </a:t>
            </a:r>
            <a:r>
              <a:rPr lang="en-US" sz="2000" dirty="0">
                <a:solidFill>
                  <a:schemeClr val="tx1"/>
                </a:solidFill>
                <a:latin typeface="Tw Cen MT" panose="020B0602020104020603" pitchFamily="34" charset="0"/>
              </a:rPr>
              <a:t>Registrar will consider any </a:t>
            </a:r>
            <a:r>
              <a:rPr lang="en-US" sz="2000" dirty="0" smtClean="0">
                <a:solidFill>
                  <a:schemeClr val="tx1"/>
                </a:solidFill>
                <a:latin typeface="Tw Cen MT" panose="020B0602020104020603" pitchFamily="34" charset="0"/>
              </a:rPr>
              <a:t>	agreement </a:t>
            </a:r>
            <a:r>
              <a:rPr lang="en-US" sz="2000" dirty="0">
                <a:solidFill>
                  <a:schemeClr val="tx1"/>
                </a:solidFill>
                <a:latin typeface="Tw Cen MT" panose="020B0602020104020603" pitchFamily="34" charset="0"/>
              </a:rPr>
              <a:t>or order that provides for the children, but it is not, in itself, conclusive </a:t>
            </a:r>
            <a:r>
              <a:rPr lang="en-US" sz="2000" dirty="0" smtClean="0">
                <a:solidFill>
                  <a:schemeClr val="tx1"/>
                </a:solidFill>
                <a:latin typeface="Tw Cen MT" panose="020B0602020104020603" pitchFamily="34" charset="0"/>
              </a:rPr>
              <a:t>	evidence </a:t>
            </a:r>
            <a:r>
              <a:rPr lang="en-US" sz="2000" dirty="0">
                <a:solidFill>
                  <a:schemeClr val="tx1"/>
                </a:solidFill>
                <a:latin typeface="Tw Cen MT" panose="020B0602020104020603" pitchFamily="34" charset="0"/>
              </a:rPr>
              <a:t>that a change should be made to the assessment </a:t>
            </a:r>
            <a:r>
              <a:rPr lang="en-US" sz="2000" dirty="0" smtClean="0">
                <a:solidFill>
                  <a:schemeClr val="tx1"/>
                </a:solidFill>
                <a:latin typeface="Tw Cen MT" panose="020B0602020104020603" pitchFamily="34" charset="0"/>
              </a:rPr>
              <a:t>Where </a:t>
            </a:r>
            <a:r>
              <a:rPr lang="en-US" sz="2000" dirty="0">
                <a:solidFill>
                  <a:schemeClr val="tx1"/>
                </a:solidFill>
                <a:latin typeface="Tw Cen MT" panose="020B0602020104020603" pitchFamily="34" charset="0"/>
              </a:rPr>
              <a:t>express </a:t>
            </a:r>
            <a:r>
              <a:rPr lang="en-US" sz="2000" dirty="0" smtClean="0">
                <a:solidFill>
                  <a:schemeClr val="tx1"/>
                </a:solidFill>
                <a:latin typeface="Tw Cen MT" panose="020B0602020104020603" pitchFamily="34" charset="0"/>
              </a:rPr>
              <a:t>	provisions </a:t>
            </a:r>
            <a:r>
              <a:rPr lang="en-US" sz="2000" dirty="0">
                <a:solidFill>
                  <a:schemeClr val="tx1"/>
                </a:solidFill>
                <a:latin typeface="Tw Cen MT" panose="020B0602020104020603" pitchFamily="34" charset="0"/>
              </a:rPr>
              <a:t>have been made, it may be necessary for a court to consider the matter </a:t>
            </a:r>
            <a:r>
              <a:rPr lang="en-US" sz="2000" dirty="0" smtClean="0">
                <a:solidFill>
                  <a:schemeClr val="tx1"/>
                </a:solidFill>
                <a:latin typeface="Tw Cen MT" panose="020B0602020104020603" pitchFamily="34" charset="0"/>
              </a:rPr>
              <a:t>	if </a:t>
            </a:r>
            <a:r>
              <a:rPr lang="en-US" sz="2000" dirty="0">
                <a:solidFill>
                  <a:schemeClr val="tx1"/>
                </a:solidFill>
                <a:latin typeface="Tw Cen MT" panose="020B0602020104020603" pitchFamily="34" charset="0"/>
              </a:rPr>
              <a:t>the change of assessment process cannot properly consider all the relevant </a:t>
            </a:r>
            <a:r>
              <a:rPr lang="en-US" sz="2000" dirty="0" smtClean="0">
                <a:solidFill>
                  <a:schemeClr val="tx1"/>
                </a:solidFill>
                <a:latin typeface="Tw Cen MT" panose="020B0602020104020603" pitchFamily="34" charset="0"/>
              </a:rPr>
              <a:t>	factors.</a:t>
            </a:r>
            <a:endParaRPr lang="en-AU" sz="2000" dirty="0">
              <a:solidFill>
                <a:schemeClr val="tx1"/>
              </a:solidFill>
              <a:latin typeface="Tw Cen MT" panose="020B0602020104020603" pitchFamily="34" charset="0"/>
            </a:endParaRPr>
          </a:p>
          <a:p>
            <a:pPr>
              <a:buFont typeface="Arial" panose="020B0604020202020204" pitchFamily="34" charset="0"/>
              <a:buChar char="•"/>
            </a:pPr>
            <a:r>
              <a:rPr lang="en-AU" sz="2000" dirty="0">
                <a:solidFill>
                  <a:schemeClr val="tx1"/>
                </a:solidFill>
                <a:latin typeface="Tw Cen MT" panose="020B0602020104020603" pitchFamily="34" charset="0"/>
              </a:rPr>
              <a:t>f</a:t>
            </a:r>
            <a:r>
              <a:rPr lang="en-AU" sz="2000" dirty="0" smtClean="0">
                <a:solidFill>
                  <a:schemeClr val="tx1"/>
                </a:solidFill>
                <a:latin typeface="Tw Cen MT" panose="020B0602020104020603" pitchFamily="34" charset="0"/>
              </a:rPr>
              <a:t>uture </a:t>
            </a:r>
            <a:r>
              <a:rPr lang="en-AU" sz="2000" dirty="0">
                <a:solidFill>
                  <a:schemeClr val="tx1"/>
                </a:solidFill>
                <a:latin typeface="Tw Cen MT" panose="020B0602020104020603" pitchFamily="34" charset="0"/>
              </a:rPr>
              <a:t>change of circumstances </a:t>
            </a:r>
            <a:r>
              <a:rPr lang="en-AU" sz="2000" dirty="0" err="1">
                <a:solidFill>
                  <a:schemeClr val="tx1"/>
                </a:solidFill>
                <a:latin typeface="Tw Cen MT" panose="020B0602020104020603" pitchFamily="34" charset="0"/>
              </a:rPr>
              <a:t>ie</a:t>
            </a:r>
            <a:r>
              <a:rPr lang="en-AU" sz="2000" dirty="0">
                <a:solidFill>
                  <a:schemeClr val="tx1"/>
                </a:solidFill>
                <a:latin typeface="Tw Cen MT" panose="020B0602020104020603" pitchFamily="34" charset="0"/>
              </a:rPr>
              <a:t>. loss of job/illness, increases in costs covered such as school fees</a:t>
            </a:r>
          </a:p>
          <a:p>
            <a:endParaRPr lang="en-AU" sz="2600" dirty="0">
              <a:latin typeface="Tw Cen MT" panose="020B0602020104020603" pitchFamily="34" charset="0"/>
            </a:endParaRPr>
          </a:p>
          <a:p>
            <a:pPr>
              <a:buFont typeface="Arial" panose="020B0604020202020204" pitchFamily="34" charset="0"/>
              <a:buChar char="•"/>
            </a:pPr>
            <a:endParaRPr lang="en-AU" dirty="0"/>
          </a:p>
        </p:txBody>
      </p:sp>
    </p:spTree>
    <p:extLst>
      <p:ext uri="{BB962C8B-B14F-4D97-AF65-F5344CB8AC3E}">
        <p14:creationId xmlns:p14="http://schemas.microsoft.com/office/powerpoint/2010/main" val="86473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639E-13F8-4C01-AF7C-00AB82F7ABA9}"/>
              </a:ext>
            </a:extLst>
          </p:cNvPr>
          <p:cNvSpPr>
            <a:spLocks noGrp="1"/>
          </p:cNvSpPr>
          <p:nvPr>
            <p:ph type="ctrTitle"/>
          </p:nvPr>
        </p:nvSpPr>
        <p:spPr>
          <a:xfrm>
            <a:off x="1442774" y="2871461"/>
            <a:ext cx="7766936" cy="850106"/>
          </a:xfrm>
        </p:spPr>
        <p:txBody>
          <a:bodyPr/>
          <a:lstStyle/>
          <a:p>
            <a:pPr algn="ctr"/>
            <a:r>
              <a:rPr lang="en-AU" dirty="0"/>
              <a:t>Questions?</a:t>
            </a:r>
          </a:p>
        </p:txBody>
      </p:sp>
    </p:spTree>
    <p:extLst>
      <p:ext uri="{BB962C8B-B14F-4D97-AF65-F5344CB8AC3E}">
        <p14:creationId xmlns:p14="http://schemas.microsoft.com/office/powerpoint/2010/main" val="112249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31B2-7734-433C-B073-3B21176020FD}"/>
              </a:ext>
            </a:extLst>
          </p:cNvPr>
          <p:cNvSpPr>
            <a:spLocks noGrp="1"/>
          </p:cNvSpPr>
          <p:nvPr>
            <p:ph type="title"/>
          </p:nvPr>
        </p:nvSpPr>
        <p:spPr>
          <a:xfrm>
            <a:off x="677334" y="137160"/>
            <a:ext cx="8596668" cy="617220"/>
          </a:xfrm>
        </p:spPr>
        <p:txBody>
          <a:bodyPr>
            <a:normAutofit fontScale="90000"/>
          </a:bodyPr>
          <a:lstStyle/>
          <a:p>
            <a:pPr algn="l"/>
            <a:r>
              <a:rPr lang="en-AU" dirty="0" smtClean="0">
                <a:latin typeface="Tw Cen MT" panose="020B0602020104020603" pitchFamily="34" charset="0"/>
              </a:rPr>
              <a:t>Administrative Options – Services </a:t>
            </a:r>
            <a:r>
              <a:rPr lang="en-AU" dirty="0" err="1" smtClean="0">
                <a:latin typeface="Tw Cen MT" panose="020B0602020104020603" pitchFamily="34" charset="0"/>
              </a:rPr>
              <a:t>Aust</a:t>
            </a:r>
            <a:endParaRPr lang="en-AU" sz="2000" dirty="0">
              <a:latin typeface="Tw Cen MT" panose="020B0602020104020603" pitchFamily="34" charset="0"/>
            </a:endParaRPr>
          </a:p>
        </p:txBody>
      </p:sp>
      <p:sp>
        <p:nvSpPr>
          <p:cNvPr id="3" name="Subtitle 2">
            <a:extLst>
              <a:ext uri="{FF2B5EF4-FFF2-40B4-BE49-F238E27FC236}">
                <a16:creationId xmlns:a16="http://schemas.microsoft.com/office/drawing/2014/main" id="{15C49B9C-50D2-4BFC-8C62-99CF574E7426}"/>
              </a:ext>
            </a:extLst>
          </p:cNvPr>
          <p:cNvSpPr>
            <a:spLocks noGrp="1"/>
          </p:cNvSpPr>
          <p:nvPr>
            <p:ph sz="half" idx="1"/>
          </p:nvPr>
        </p:nvSpPr>
        <p:spPr>
          <a:xfrm>
            <a:off x="677334" y="1474470"/>
            <a:ext cx="9701106" cy="3623310"/>
          </a:xfrm>
        </p:spPr>
        <p:txBody>
          <a:bodyPr>
            <a:normAutofit fontScale="55000" lnSpcReduction="20000"/>
          </a:bodyPr>
          <a:lstStyle/>
          <a:p>
            <a:pPr marL="0" indent="0">
              <a:buNone/>
            </a:pPr>
            <a:r>
              <a:rPr lang="en-AU" sz="3600" dirty="0">
                <a:solidFill>
                  <a:schemeClr val="tx1"/>
                </a:solidFill>
                <a:latin typeface="Tw Cen MT" panose="020B0602020104020603" pitchFamily="34" charset="0"/>
              </a:rPr>
              <a:t>ADJUSTMENTS TO FORMULA COMPONENTS </a:t>
            </a:r>
          </a:p>
          <a:p>
            <a:pPr>
              <a:buFont typeface="Arial" panose="020B0604020202020204" pitchFamily="34" charset="0"/>
              <a:buChar char="•"/>
            </a:pPr>
            <a:r>
              <a:rPr lang="en-AU" sz="3600" dirty="0">
                <a:solidFill>
                  <a:srgbClr val="00B0F0"/>
                </a:solidFill>
                <a:latin typeface="Tw Cen MT" panose="020B0602020104020603" pitchFamily="34" charset="0"/>
              </a:rPr>
              <a:t>Notification of changes (relevant dependents, change of care) </a:t>
            </a:r>
          </a:p>
          <a:p>
            <a:pPr>
              <a:buFont typeface="Arial" panose="020B0604020202020204" pitchFamily="34" charset="0"/>
              <a:buChar char="•"/>
            </a:pPr>
            <a:r>
              <a:rPr lang="en-AU" sz="3600" dirty="0">
                <a:solidFill>
                  <a:srgbClr val="00B0F0"/>
                </a:solidFill>
                <a:latin typeface="Tw Cen MT" panose="020B0602020104020603" pitchFamily="34" charset="0"/>
              </a:rPr>
              <a:t>Income estimate</a:t>
            </a:r>
          </a:p>
          <a:p>
            <a:pPr marL="685800" lvl="1">
              <a:buFont typeface="Arial" panose="020B0604020202020204" pitchFamily="34" charset="0"/>
              <a:buChar char="•"/>
            </a:pPr>
            <a:r>
              <a:rPr lang="en-AU" sz="3600" dirty="0">
                <a:solidFill>
                  <a:schemeClr val="tx1"/>
                </a:solidFill>
                <a:latin typeface="Tw Cen MT" panose="020B0602020104020603" pitchFamily="34" charset="0"/>
              </a:rPr>
              <a:t>Parent’s income is more than 15% less than adjusted taxable income</a:t>
            </a:r>
          </a:p>
          <a:p>
            <a:pPr marL="685800" lvl="1">
              <a:buFont typeface="Arial" panose="020B0604020202020204" pitchFamily="34" charset="0"/>
              <a:buChar char="•"/>
            </a:pPr>
            <a:r>
              <a:rPr lang="en-AU" sz="3600" dirty="0">
                <a:solidFill>
                  <a:schemeClr val="tx1"/>
                </a:solidFill>
                <a:latin typeface="Tw Cen MT" panose="020B0602020104020603" pitchFamily="34" charset="0"/>
              </a:rPr>
              <a:t>Cannot be backdated </a:t>
            </a:r>
          </a:p>
          <a:p>
            <a:pPr marL="685800" lvl="1">
              <a:buFont typeface="Arial" panose="020B0604020202020204" pitchFamily="34" charset="0"/>
              <a:buChar char="•"/>
            </a:pPr>
            <a:r>
              <a:rPr lang="en-AU" sz="3600" dirty="0">
                <a:solidFill>
                  <a:schemeClr val="tx1"/>
                </a:solidFill>
                <a:latin typeface="Tw Cen MT" panose="020B0602020104020603" pitchFamily="34" charset="0"/>
              </a:rPr>
              <a:t>Must have up to date income</a:t>
            </a:r>
          </a:p>
          <a:p>
            <a:pPr marL="685800" lvl="1">
              <a:buFont typeface="Arial" panose="020B0604020202020204" pitchFamily="34" charset="0"/>
              <a:buChar char="•"/>
            </a:pPr>
            <a:r>
              <a:rPr lang="en-AU" sz="3600" dirty="0">
                <a:solidFill>
                  <a:schemeClr val="tx1"/>
                </a:solidFill>
                <a:latin typeface="Tw Cen MT" panose="020B0602020104020603" pitchFamily="34" charset="0"/>
              </a:rPr>
              <a:t>Year to date income required </a:t>
            </a:r>
          </a:p>
          <a:p>
            <a:pPr marL="685800" lvl="1">
              <a:buFont typeface="Arial" panose="020B0604020202020204" pitchFamily="34" charset="0"/>
              <a:buChar char="•"/>
            </a:pPr>
            <a:r>
              <a:rPr lang="en-AU" sz="3600" dirty="0">
                <a:solidFill>
                  <a:schemeClr val="tx1"/>
                </a:solidFill>
                <a:latin typeface="Tw Cen MT" panose="020B0602020104020603" pitchFamily="34" charset="0"/>
              </a:rPr>
              <a:t>Estimate reconciliation after lodge return</a:t>
            </a:r>
          </a:p>
          <a:p>
            <a:pPr marL="685800" lvl="1">
              <a:buFont typeface="Arial" panose="020B0604020202020204" pitchFamily="34" charset="0"/>
              <a:buChar char="•"/>
            </a:pPr>
            <a:r>
              <a:rPr lang="en-AU" sz="3600" dirty="0">
                <a:solidFill>
                  <a:schemeClr val="tx1"/>
                </a:solidFill>
                <a:latin typeface="Tw Cen MT" panose="020B0602020104020603" pitchFamily="34" charset="0"/>
              </a:rPr>
              <a:t>28 days objection </a:t>
            </a:r>
            <a:r>
              <a:rPr lang="en-AU" sz="3600" dirty="0" smtClean="0">
                <a:solidFill>
                  <a:schemeClr val="tx1"/>
                </a:solidFill>
                <a:latin typeface="Tw Cen MT" panose="020B0602020104020603" pitchFamily="34" charset="0"/>
              </a:rPr>
              <a:t>right</a:t>
            </a:r>
          </a:p>
          <a:p>
            <a:pPr marL="685800" lvl="1">
              <a:buFont typeface="Arial" panose="020B0604020202020204" pitchFamily="34" charset="0"/>
              <a:buChar char="•"/>
            </a:pPr>
            <a:endParaRPr lang="en-AU" sz="7200" dirty="0">
              <a:solidFill>
                <a:schemeClr val="tx1"/>
              </a:solidFill>
              <a:latin typeface="Tw Cen MT" panose="020B0602020104020603" pitchFamily="34" charset="0"/>
            </a:endParaRPr>
          </a:p>
          <a:p>
            <a:pPr marL="285750" indent="-285750">
              <a:buFont typeface="Arial" panose="020B0604020202020204" pitchFamily="34" charset="0"/>
              <a:buChar char="•"/>
            </a:pPr>
            <a:endParaRPr lang="en-AU" sz="5000" dirty="0">
              <a:latin typeface="Tw Cen MT" panose="020B0602020104020603" pitchFamily="34" charset="0"/>
            </a:endParaRPr>
          </a:p>
        </p:txBody>
      </p:sp>
    </p:spTree>
    <p:extLst>
      <p:ext uri="{BB962C8B-B14F-4D97-AF65-F5344CB8AC3E}">
        <p14:creationId xmlns:p14="http://schemas.microsoft.com/office/powerpoint/2010/main" val="426585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31B2-7734-433C-B073-3B21176020FD}"/>
              </a:ext>
            </a:extLst>
          </p:cNvPr>
          <p:cNvSpPr>
            <a:spLocks noGrp="1"/>
          </p:cNvSpPr>
          <p:nvPr>
            <p:ph type="title"/>
          </p:nvPr>
        </p:nvSpPr>
        <p:spPr>
          <a:xfrm>
            <a:off x="677334" y="137160"/>
            <a:ext cx="8596668" cy="617220"/>
          </a:xfrm>
        </p:spPr>
        <p:txBody>
          <a:bodyPr>
            <a:normAutofit fontScale="90000"/>
          </a:bodyPr>
          <a:lstStyle/>
          <a:p>
            <a:pPr algn="l"/>
            <a:r>
              <a:rPr lang="en-AU" dirty="0" smtClean="0">
                <a:latin typeface="Tw Cen MT" panose="020B0602020104020603" pitchFamily="34" charset="0"/>
              </a:rPr>
              <a:t>Administrative Options – Services </a:t>
            </a:r>
            <a:r>
              <a:rPr lang="en-AU" dirty="0" err="1" smtClean="0">
                <a:latin typeface="Tw Cen MT" panose="020B0602020104020603" pitchFamily="34" charset="0"/>
              </a:rPr>
              <a:t>Aust</a:t>
            </a:r>
            <a:endParaRPr lang="en-AU" sz="2000" dirty="0">
              <a:latin typeface="Tw Cen MT" panose="020B0602020104020603" pitchFamily="34" charset="0"/>
            </a:endParaRPr>
          </a:p>
        </p:txBody>
      </p:sp>
      <p:sp>
        <p:nvSpPr>
          <p:cNvPr id="3" name="Subtitle 2">
            <a:extLst>
              <a:ext uri="{FF2B5EF4-FFF2-40B4-BE49-F238E27FC236}">
                <a16:creationId xmlns:a16="http://schemas.microsoft.com/office/drawing/2014/main" id="{15C49B9C-50D2-4BFC-8C62-99CF574E7426}"/>
              </a:ext>
            </a:extLst>
          </p:cNvPr>
          <p:cNvSpPr>
            <a:spLocks noGrp="1"/>
          </p:cNvSpPr>
          <p:nvPr>
            <p:ph sz="half" idx="1"/>
          </p:nvPr>
        </p:nvSpPr>
        <p:spPr>
          <a:xfrm>
            <a:off x="677334" y="754380"/>
            <a:ext cx="9701106" cy="5875020"/>
          </a:xfrm>
        </p:spPr>
        <p:txBody>
          <a:bodyPr>
            <a:normAutofit fontScale="92500" lnSpcReduction="10000"/>
          </a:bodyPr>
          <a:lstStyle/>
          <a:p>
            <a:pPr marL="0" indent="0">
              <a:buNone/>
            </a:pPr>
            <a:endParaRPr lang="en-AU" sz="2200" dirty="0" smtClean="0">
              <a:solidFill>
                <a:schemeClr val="tx1"/>
              </a:solidFill>
              <a:latin typeface="Tw Cen MT" panose="020B0602020104020603" pitchFamily="34" charset="0"/>
            </a:endParaRPr>
          </a:p>
          <a:p>
            <a:pPr marL="0" indent="0">
              <a:buNone/>
            </a:pPr>
            <a:r>
              <a:rPr lang="en-AU" sz="2200" dirty="0" smtClean="0">
                <a:solidFill>
                  <a:schemeClr val="tx1"/>
                </a:solidFill>
                <a:latin typeface="Tw Cen MT" panose="020B0602020104020603" pitchFamily="34" charset="0"/>
              </a:rPr>
              <a:t>ADJUSTMENTS FOR PAYMENTS </a:t>
            </a:r>
            <a:endParaRPr lang="en-AU" sz="2200" dirty="0">
              <a:solidFill>
                <a:srgbClr val="00B0F0"/>
              </a:solidFill>
              <a:latin typeface="Tw Cen MT" panose="020B0602020104020603" pitchFamily="34" charset="0"/>
            </a:endParaRPr>
          </a:p>
          <a:p>
            <a:pPr marL="0" indent="0">
              <a:buNone/>
            </a:pPr>
            <a:r>
              <a:rPr lang="en-US" sz="2200" dirty="0" smtClean="0">
                <a:solidFill>
                  <a:srgbClr val="00B0F0"/>
                </a:solidFill>
                <a:latin typeface="Tw Cen MT" panose="020B0602020104020603" pitchFamily="34" charset="0"/>
              </a:rPr>
              <a:t>Non </a:t>
            </a:r>
            <a:r>
              <a:rPr lang="en-US" sz="2200" dirty="0">
                <a:solidFill>
                  <a:srgbClr val="00B0F0"/>
                </a:solidFill>
                <a:latin typeface="Tw Cen MT" panose="020B0602020104020603" pitchFamily="34" charset="0"/>
              </a:rPr>
              <a:t>– Agency Payments </a:t>
            </a:r>
            <a:r>
              <a:rPr lang="en-US" sz="2200" dirty="0" smtClean="0">
                <a:solidFill>
                  <a:srgbClr val="00B0F0"/>
                </a:solidFill>
                <a:latin typeface="Tw Cen MT" panose="020B0602020104020603" pitchFamily="34" charset="0"/>
              </a:rPr>
              <a:t>s.71 CSRCA</a:t>
            </a:r>
            <a:endParaRPr lang="en-US" sz="2200" dirty="0">
              <a:solidFill>
                <a:srgbClr val="00B0F0"/>
              </a:solidFill>
              <a:latin typeface="Tw Cen MT" panose="020B0602020104020603" pitchFamily="34" charset="0"/>
            </a:endParaRPr>
          </a:p>
          <a:p>
            <a:pPr marL="285750" indent="-285750">
              <a:buFont typeface="Arial" panose="020B0604020202020204" pitchFamily="34" charset="0"/>
              <a:buChar char="•"/>
            </a:pPr>
            <a:r>
              <a:rPr lang="en-US" sz="2200" dirty="0">
                <a:solidFill>
                  <a:schemeClr val="tx1"/>
                </a:solidFill>
                <a:latin typeface="Tw Cen MT" panose="020B0602020104020603" pitchFamily="34" charset="0"/>
              </a:rPr>
              <a:t>Intention required unless prescribed payment</a:t>
            </a:r>
          </a:p>
          <a:p>
            <a:pPr marL="285750" indent="-285750">
              <a:buFont typeface="Arial" panose="020B0604020202020204" pitchFamily="34" charset="0"/>
              <a:buChar char="•"/>
            </a:pPr>
            <a:r>
              <a:rPr lang="en-US" sz="2200" dirty="0">
                <a:solidFill>
                  <a:schemeClr val="tx1"/>
                </a:solidFill>
                <a:latin typeface="Tw Cen MT" panose="020B0602020104020603" pitchFamily="34" charset="0"/>
              </a:rPr>
              <a:t>NAP are deemed payments received by </a:t>
            </a:r>
            <a:r>
              <a:rPr lang="en-US" sz="2200" dirty="0" smtClean="0">
                <a:solidFill>
                  <a:schemeClr val="tx1"/>
                </a:solidFill>
                <a:latin typeface="Tw Cen MT" panose="020B0602020104020603" pitchFamily="34" charset="0"/>
              </a:rPr>
              <a:t>payee</a:t>
            </a:r>
            <a:endParaRPr lang="en-AU" sz="2200" dirty="0">
              <a:latin typeface="Tw Cen MT" panose="020B0602020104020603" pitchFamily="34" charset="0"/>
            </a:endParaRPr>
          </a:p>
          <a:p>
            <a:pPr marL="0" indent="0">
              <a:buNone/>
            </a:pPr>
            <a:r>
              <a:rPr lang="en-AU" sz="2200" b="1" dirty="0">
                <a:solidFill>
                  <a:srgbClr val="00B0F0"/>
                </a:solidFill>
                <a:latin typeface="Tw Cen MT" panose="020B0602020104020603" pitchFamily="34" charset="0"/>
              </a:rPr>
              <a:t>Prescribed payments </a:t>
            </a:r>
            <a:r>
              <a:rPr lang="en-AU" sz="2200" b="1" dirty="0" smtClean="0">
                <a:solidFill>
                  <a:srgbClr val="00B0F0"/>
                </a:solidFill>
                <a:latin typeface="Tw Cen MT" panose="020B0602020104020603" pitchFamily="34" charset="0"/>
              </a:rPr>
              <a:t> </a:t>
            </a:r>
            <a:r>
              <a:rPr lang="en-AU" sz="2200" dirty="0" smtClean="0">
                <a:solidFill>
                  <a:schemeClr val="tx1"/>
                </a:solidFill>
                <a:latin typeface="Tw Cen MT" panose="020B0602020104020603" pitchFamily="34" charset="0"/>
              </a:rPr>
              <a:t>- </a:t>
            </a:r>
            <a:r>
              <a:rPr lang="en-US" sz="2200" dirty="0" smtClean="0">
                <a:solidFill>
                  <a:schemeClr val="tx1"/>
                </a:solidFill>
                <a:latin typeface="Tw Cen MT" panose="020B0602020104020603" pitchFamily="34" charset="0"/>
              </a:rPr>
              <a:t>credited </a:t>
            </a:r>
            <a:r>
              <a:rPr lang="en-US" sz="2200" dirty="0">
                <a:solidFill>
                  <a:schemeClr val="tx1"/>
                </a:solidFill>
                <a:latin typeface="Tw Cen MT" panose="020B0602020104020603" pitchFamily="34" charset="0"/>
              </a:rPr>
              <a:t>towards a payer's child support liability regardless of the intention of the </a:t>
            </a:r>
            <a:r>
              <a:rPr lang="en-US" sz="2200" dirty="0" smtClean="0">
                <a:solidFill>
                  <a:schemeClr val="tx1"/>
                </a:solidFill>
                <a:latin typeface="Tw Cen MT" panose="020B0602020104020603" pitchFamily="34" charset="0"/>
              </a:rPr>
              <a:t>parents)</a:t>
            </a:r>
          </a:p>
          <a:p>
            <a:pPr marL="285750" indent="-285750">
              <a:buFont typeface="Arial" panose="020B0604020202020204" pitchFamily="34" charset="0"/>
              <a:buChar char="•"/>
            </a:pPr>
            <a:r>
              <a:rPr lang="en-US" sz="2200" dirty="0" smtClean="0">
                <a:solidFill>
                  <a:schemeClr val="tx1"/>
                </a:solidFill>
                <a:latin typeface="Tw Cen MT" panose="020B0602020104020603" pitchFamily="34" charset="0"/>
              </a:rPr>
              <a:t>Child </a:t>
            </a:r>
            <a:r>
              <a:rPr lang="en-US" sz="2200" dirty="0">
                <a:solidFill>
                  <a:schemeClr val="tx1"/>
                </a:solidFill>
                <a:latin typeface="Tw Cen MT" panose="020B0602020104020603" pitchFamily="34" charset="0"/>
              </a:rPr>
              <a:t>Care costs for the child</a:t>
            </a:r>
          </a:p>
          <a:p>
            <a:pPr marL="285750" indent="-285750">
              <a:buFont typeface="Arial" panose="020B0604020202020204" pitchFamily="34" charset="0"/>
              <a:buChar char="•"/>
            </a:pPr>
            <a:r>
              <a:rPr lang="en-US" sz="2200" dirty="0">
                <a:solidFill>
                  <a:schemeClr val="tx1"/>
                </a:solidFill>
                <a:latin typeface="Tw Cen MT" panose="020B0602020104020603" pitchFamily="34" charset="0"/>
              </a:rPr>
              <a:t>School or preschool fees for the child</a:t>
            </a:r>
          </a:p>
          <a:p>
            <a:pPr marL="285750" indent="-285750">
              <a:buFont typeface="Arial" panose="020B0604020202020204" pitchFamily="34" charset="0"/>
              <a:buChar char="•"/>
            </a:pPr>
            <a:r>
              <a:rPr lang="en-US" sz="2200" dirty="0">
                <a:solidFill>
                  <a:schemeClr val="tx1"/>
                </a:solidFill>
                <a:latin typeface="Tw Cen MT" panose="020B0602020104020603" pitchFamily="34" charset="0"/>
              </a:rPr>
              <a:t>School uniforms or books for the child</a:t>
            </a:r>
          </a:p>
          <a:p>
            <a:pPr marL="285750" indent="-285750">
              <a:buFont typeface="Arial" panose="020B0604020202020204" pitchFamily="34" charset="0"/>
              <a:buChar char="•"/>
            </a:pPr>
            <a:r>
              <a:rPr lang="en-US" sz="2200" dirty="0">
                <a:solidFill>
                  <a:schemeClr val="tx1"/>
                </a:solidFill>
                <a:latin typeface="Tw Cen MT" panose="020B0602020104020603" pitchFamily="34" charset="0"/>
              </a:rPr>
              <a:t>Essential medical or dental costs for the child</a:t>
            </a:r>
          </a:p>
          <a:p>
            <a:pPr marL="285750" indent="-285750">
              <a:buFont typeface="Arial" panose="020B0604020202020204" pitchFamily="34" charset="0"/>
              <a:buChar char="•"/>
            </a:pPr>
            <a:r>
              <a:rPr lang="en-US" sz="2200" dirty="0">
                <a:solidFill>
                  <a:schemeClr val="tx1"/>
                </a:solidFill>
                <a:latin typeface="Tw Cen MT" panose="020B0602020104020603" pitchFamily="34" charset="0"/>
              </a:rPr>
              <a:t>Payee’s share of amounts payable for the payee’s home</a:t>
            </a:r>
          </a:p>
          <a:p>
            <a:pPr marL="285750" indent="-285750">
              <a:buFont typeface="Arial" panose="020B0604020202020204" pitchFamily="34" charset="0"/>
              <a:buChar char="•"/>
            </a:pPr>
            <a:r>
              <a:rPr lang="en-US" sz="2200" dirty="0">
                <a:solidFill>
                  <a:schemeClr val="tx1"/>
                </a:solidFill>
                <a:latin typeface="Tw Cen MT" panose="020B0602020104020603" pitchFamily="34" charset="0"/>
              </a:rPr>
              <a:t>Costs of obtaining and running the payee’s motor vehicle (including repairs) </a:t>
            </a:r>
          </a:p>
          <a:p>
            <a:r>
              <a:rPr lang="en-US" sz="2200" b="1" dirty="0">
                <a:solidFill>
                  <a:schemeClr val="tx1"/>
                </a:solidFill>
                <a:latin typeface="Tw Cen MT" panose="020B0602020104020603" pitchFamily="34" charset="0"/>
              </a:rPr>
              <a:t>UNLESS </a:t>
            </a:r>
            <a:r>
              <a:rPr lang="en-US" sz="2200" dirty="0">
                <a:solidFill>
                  <a:schemeClr val="tx1"/>
                </a:solidFill>
                <a:latin typeface="Tw Cen MT" panose="020B0602020104020603" pitchFamily="34" charset="0"/>
              </a:rPr>
              <a:t>Payer has regular care</a:t>
            </a:r>
            <a:endParaRPr lang="en-AU" sz="2200" dirty="0">
              <a:solidFill>
                <a:schemeClr val="tx1"/>
              </a:solidFill>
            </a:endParaRPr>
          </a:p>
          <a:p>
            <a:pPr marL="285750" indent="-285750">
              <a:buFont typeface="Arial" panose="020B0604020202020204" pitchFamily="34" charset="0"/>
              <a:buChar char="•"/>
            </a:pPr>
            <a:endParaRPr lang="en-AU" sz="2200" dirty="0">
              <a:solidFill>
                <a:schemeClr val="tx1"/>
              </a:solidFill>
              <a:latin typeface="Tw Cen MT" panose="020B0602020104020603" pitchFamily="34" charset="0"/>
            </a:endParaRPr>
          </a:p>
          <a:p>
            <a:pPr marL="685800" lvl="1">
              <a:buFont typeface="Arial" panose="020B0604020202020204" pitchFamily="34" charset="0"/>
              <a:buChar char="•"/>
            </a:pPr>
            <a:endParaRPr lang="en-AU" sz="7200" dirty="0">
              <a:solidFill>
                <a:schemeClr val="tx1"/>
              </a:solidFill>
              <a:latin typeface="Tw Cen MT" panose="020B0602020104020603" pitchFamily="34" charset="0"/>
            </a:endParaRPr>
          </a:p>
          <a:p>
            <a:pPr marL="285750" indent="-285750">
              <a:buFont typeface="Arial" panose="020B0604020202020204" pitchFamily="34" charset="0"/>
              <a:buChar char="•"/>
            </a:pPr>
            <a:endParaRPr lang="en-AU" sz="5000" dirty="0">
              <a:latin typeface="Tw Cen MT" panose="020B0602020104020603" pitchFamily="34" charset="0"/>
            </a:endParaRPr>
          </a:p>
        </p:txBody>
      </p:sp>
    </p:spTree>
    <p:extLst>
      <p:ext uri="{BB962C8B-B14F-4D97-AF65-F5344CB8AC3E}">
        <p14:creationId xmlns:p14="http://schemas.microsoft.com/office/powerpoint/2010/main" val="248344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812800" y="1"/>
            <a:ext cx="8940799" cy="1168400"/>
          </a:xfrm>
        </p:spPr>
        <p:txBody>
          <a:bodyPr/>
          <a:lstStyle/>
          <a:p>
            <a:pPr algn="ctr"/>
            <a:r>
              <a:rPr lang="en-AU" sz="3600" dirty="0">
                <a:latin typeface="Tw Cen MT" panose="020B0602020104020603" pitchFamily="34" charset="0"/>
              </a:rPr>
              <a:t>Change of </a:t>
            </a:r>
            <a:r>
              <a:rPr lang="en-AU" sz="3600" dirty="0" smtClean="0">
                <a:latin typeface="Tw Cen MT" panose="020B0602020104020603" pitchFamily="34" charset="0"/>
              </a:rPr>
              <a:t>Assessment (Departure)</a:t>
            </a:r>
            <a:br>
              <a:rPr lang="en-AU" sz="3600" dirty="0" smtClean="0">
                <a:latin typeface="Tw Cen MT" panose="020B0602020104020603" pitchFamily="34" charset="0"/>
              </a:rPr>
            </a:br>
            <a:r>
              <a:rPr lang="en-AU" sz="3600" dirty="0" smtClean="0">
                <a:latin typeface="Tw Cen MT" panose="020B0602020104020603" pitchFamily="34" charset="0"/>
              </a:rPr>
              <a:t>Services Australia process </a:t>
            </a:r>
            <a:endParaRPr lang="en-AU" sz="3600" dirty="0">
              <a:latin typeface="Tw Cen MT" panose="020B0602020104020603" pitchFamily="34" charset="0"/>
            </a:endParaRPr>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676656" y="1168400"/>
            <a:ext cx="9692640" cy="5689599"/>
          </a:xfrm>
        </p:spPr>
        <p:txBody>
          <a:bodyPr>
            <a:normAutofit fontScale="77500" lnSpcReduction="20000"/>
          </a:bodyPr>
          <a:lstStyle/>
          <a:p>
            <a:pPr marL="285750" indent="-285750" algn="l">
              <a:buFont typeface="Arial" panose="020B0604020202020204" pitchFamily="34" charset="0"/>
              <a:buChar char="•"/>
            </a:pPr>
            <a:r>
              <a:rPr lang="en-AU" sz="2800" dirty="0" smtClean="0">
                <a:solidFill>
                  <a:schemeClr val="tx1"/>
                </a:solidFill>
                <a:latin typeface="Tw Cen MT" panose="020B0602020104020603" pitchFamily="34" charset="0"/>
              </a:rPr>
              <a:t>Part 6A Child Support (Assessment) Act</a:t>
            </a:r>
          </a:p>
          <a:p>
            <a:pPr marL="285750" indent="-285750" algn="l">
              <a:buFont typeface="Arial" panose="020B0604020202020204" pitchFamily="34" charset="0"/>
              <a:buChar char="•"/>
            </a:pPr>
            <a:r>
              <a:rPr lang="en-AU" sz="2800" dirty="0" smtClean="0">
                <a:solidFill>
                  <a:schemeClr val="tx1"/>
                </a:solidFill>
                <a:latin typeface="Tw Cen MT" panose="020B0602020104020603" pitchFamily="34" charset="0"/>
              </a:rPr>
              <a:t>Administrative </a:t>
            </a:r>
            <a:r>
              <a:rPr lang="en-AU" sz="2800" dirty="0">
                <a:solidFill>
                  <a:schemeClr val="tx1"/>
                </a:solidFill>
                <a:latin typeface="Tw Cen MT" panose="020B0602020104020603" pitchFamily="34" charset="0"/>
              </a:rPr>
              <a:t>process – lodge </a:t>
            </a:r>
            <a:r>
              <a:rPr lang="en-AU" sz="2800" dirty="0" smtClean="0">
                <a:solidFill>
                  <a:schemeClr val="tx1"/>
                </a:solidFill>
                <a:latin typeface="Tw Cen MT" panose="020B0602020104020603" pitchFamily="34" charset="0"/>
              </a:rPr>
              <a:t>written/online application </a:t>
            </a:r>
            <a:r>
              <a:rPr lang="en-AU" sz="2800" dirty="0">
                <a:solidFill>
                  <a:schemeClr val="tx1"/>
                </a:solidFill>
                <a:latin typeface="Tw Cen MT" panose="020B0602020104020603" pitchFamily="34" charset="0"/>
              </a:rPr>
              <a:t>in correct form with financial information </a:t>
            </a:r>
            <a:r>
              <a:rPr lang="en-AU" sz="2800" dirty="0" smtClean="0">
                <a:solidFill>
                  <a:schemeClr val="tx1"/>
                </a:solidFill>
                <a:latin typeface="Tw Cen MT" panose="020B0602020104020603" pitchFamily="34" charset="0"/>
              </a:rPr>
              <a:t>and </a:t>
            </a:r>
            <a:r>
              <a:rPr lang="en-AU" sz="2800" dirty="0">
                <a:solidFill>
                  <a:schemeClr val="tx1"/>
                </a:solidFill>
                <a:latin typeface="Tw Cen MT" panose="020B0602020104020603" pitchFamily="34" charset="0"/>
              </a:rPr>
              <a:t>signed</a:t>
            </a:r>
          </a:p>
          <a:p>
            <a:pPr marL="285750" indent="-285750" algn="l">
              <a:buFont typeface="Arial" panose="020B0604020202020204" pitchFamily="34" charset="0"/>
              <a:buChar char="•"/>
            </a:pPr>
            <a:r>
              <a:rPr lang="en-AU" sz="2800" dirty="0" smtClean="0">
                <a:solidFill>
                  <a:schemeClr val="tx1"/>
                </a:solidFill>
                <a:latin typeface="Tw Cen MT" panose="020B0602020104020603" pitchFamily="34" charset="0"/>
              </a:rPr>
              <a:t>Include sufficient evidence to support with </a:t>
            </a:r>
            <a:r>
              <a:rPr lang="en-AU" sz="2800" dirty="0">
                <a:solidFill>
                  <a:schemeClr val="tx1"/>
                </a:solidFill>
                <a:latin typeface="Tw Cen MT" panose="020B0602020104020603" pitchFamily="34" charset="0"/>
              </a:rPr>
              <a:t>application </a:t>
            </a:r>
          </a:p>
          <a:p>
            <a:pPr marL="285750" indent="-285750" algn="l">
              <a:buFont typeface="Arial" panose="020B0604020202020204" pitchFamily="34" charset="0"/>
              <a:buChar char="•"/>
            </a:pPr>
            <a:r>
              <a:rPr lang="en-AU" sz="2800" dirty="0">
                <a:solidFill>
                  <a:schemeClr val="tx1"/>
                </a:solidFill>
                <a:latin typeface="Tw Cen MT" panose="020B0602020104020603" pitchFamily="34" charset="0"/>
              </a:rPr>
              <a:t>Open exchange of information </a:t>
            </a:r>
            <a:r>
              <a:rPr lang="en-AU" sz="2800" dirty="0" smtClean="0">
                <a:solidFill>
                  <a:schemeClr val="tx1"/>
                </a:solidFill>
                <a:latin typeface="Tw Cen MT" panose="020B0602020104020603" pitchFamily="34" charset="0"/>
              </a:rPr>
              <a:t>&amp; written response</a:t>
            </a:r>
          </a:p>
          <a:p>
            <a:pPr marL="285750" indent="-285750" algn="l">
              <a:buFont typeface="Arial" panose="020B0604020202020204" pitchFamily="34" charset="0"/>
              <a:buChar char="•"/>
            </a:pPr>
            <a:r>
              <a:rPr lang="en-AU" sz="2800" dirty="0" smtClean="0">
                <a:solidFill>
                  <a:schemeClr val="tx1"/>
                </a:solidFill>
                <a:latin typeface="Tw Cen MT" panose="020B0602020104020603" pitchFamily="34" charset="0"/>
              </a:rPr>
              <a:t>each party will have opportunity to discuss the application with decision maker</a:t>
            </a:r>
          </a:p>
          <a:p>
            <a:pPr marL="285750" indent="-285750" algn="l">
              <a:buFont typeface="Arial" panose="020B0604020202020204" pitchFamily="34" charset="0"/>
              <a:buChar char="•"/>
            </a:pPr>
            <a:r>
              <a:rPr lang="en-AU" sz="2800" dirty="0" smtClean="0">
                <a:solidFill>
                  <a:schemeClr val="tx1"/>
                </a:solidFill>
                <a:latin typeface="Tw Cen MT" panose="020B0602020104020603" pitchFamily="34" charset="0"/>
              </a:rPr>
              <a:t>Discretionary decision based on law – consider application, balance the evidence (including potentially information obtained by Department) and make decision based law.  Child Support Guide/Agency Knowledge/Case Law</a:t>
            </a:r>
            <a:endParaRPr lang="en-AU" sz="2800" dirty="0">
              <a:solidFill>
                <a:schemeClr val="tx1"/>
              </a:solidFill>
              <a:latin typeface="Tw Cen MT" panose="020B0602020104020603" pitchFamily="34" charset="0"/>
            </a:endParaRPr>
          </a:p>
          <a:p>
            <a:pPr marL="285750" indent="-285750" algn="l">
              <a:buFont typeface="Arial" panose="020B0604020202020204" pitchFamily="34" charset="0"/>
              <a:buChar char="•"/>
            </a:pPr>
            <a:r>
              <a:rPr lang="en-AU" sz="2800" dirty="0">
                <a:solidFill>
                  <a:schemeClr val="tx1"/>
                </a:solidFill>
                <a:latin typeface="Tw Cen MT" panose="020B0602020104020603" pitchFamily="34" charset="0"/>
              </a:rPr>
              <a:t>18 month backdating period only available and is discretionary</a:t>
            </a:r>
          </a:p>
          <a:p>
            <a:pPr marL="285750" indent="-285750" algn="l">
              <a:buFont typeface="Arial" panose="020B0604020202020204" pitchFamily="34" charset="0"/>
              <a:buChar char="•"/>
            </a:pPr>
            <a:r>
              <a:rPr lang="en-AU" sz="2800" dirty="0">
                <a:solidFill>
                  <a:schemeClr val="tx1"/>
                </a:solidFill>
                <a:latin typeface="Tw Cen MT" panose="020B0602020104020603" pitchFamily="34" charset="0"/>
              </a:rPr>
              <a:t>Written decision </a:t>
            </a:r>
          </a:p>
          <a:p>
            <a:pPr marL="285750" indent="-285750" algn="l">
              <a:buFont typeface="Arial" panose="020B0604020202020204" pitchFamily="34" charset="0"/>
              <a:buChar char="•"/>
            </a:pPr>
            <a:r>
              <a:rPr lang="en-AU" sz="2800" dirty="0">
                <a:solidFill>
                  <a:schemeClr val="tx1"/>
                </a:solidFill>
                <a:latin typeface="Tw Cen MT" panose="020B0602020104020603" pitchFamily="34" charset="0"/>
              </a:rPr>
              <a:t>28 days to object </a:t>
            </a:r>
          </a:p>
          <a:p>
            <a:pPr marL="285750" indent="-285750" algn="l">
              <a:buFont typeface="Arial" panose="020B0604020202020204" pitchFamily="34" charset="0"/>
              <a:buChar char="•"/>
            </a:pPr>
            <a:r>
              <a:rPr lang="en-AU" sz="2800" dirty="0" smtClean="0">
                <a:solidFill>
                  <a:schemeClr val="tx1"/>
                </a:solidFill>
                <a:latin typeface="Tw Cen MT" panose="020B0602020104020603" pitchFamily="34" charset="0"/>
              </a:rPr>
              <a:t>Objection – review by Objections Officer </a:t>
            </a:r>
          </a:p>
          <a:p>
            <a:pPr marL="285750" indent="-285750" algn="l">
              <a:buFont typeface="Arial" panose="020B0604020202020204" pitchFamily="34" charset="0"/>
              <a:buChar char="•"/>
            </a:pPr>
            <a:r>
              <a:rPr lang="en-AU" sz="2800" dirty="0" smtClean="0">
                <a:solidFill>
                  <a:schemeClr val="tx1"/>
                </a:solidFill>
                <a:latin typeface="Tw Cen MT" panose="020B0602020104020603" pitchFamily="34" charset="0"/>
              </a:rPr>
              <a:t>Appeal objection decision - AAT </a:t>
            </a:r>
          </a:p>
          <a:p>
            <a:pPr marL="285750" indent="-285750" algn="l">
              <a:buFont typeface="Arial" panose="020B0604020202020204" pitchFamily="34" charset="0"/>
              <a:buChar char="•"/>
            </a:pPr>
            <a:endParaRPr lang="en-AU" dirty="0"/>
          </a:p>
        </p:txBody>
      </p:sp>
    </p:spTree>
    <p:extLst>
      <p:ext uri="{BB962C8B-B14F-4D97-AF65-F5344CB8AC3E}">
        <p14:creationId xmlns:p14="http://schemas.microsoft.com/office/powerpoint/2010/main" val="80110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F1D7D-492D-4FC3-8F72-94B580D2C39F}"/>
              </a:ext>
            </a:extLst>
          </p:cNvPr>
          <p:cNvSpPr>
            <a:spLocks noGrp="1"/>
          </p:cNvSpPr>
          <p:nvPr>
            <p:ph type="ctrTitle"/>
          </p:nvPr>
        </p:nvSpPr>
        <p:spPr>
          <a:xfrm>
            <a:off x="1507067" y="355601"/>
            <a:ext cx="7766936" cy="812800"/>
          </a:xfrm>
        </p:spPr>
        <p:txBody>
          <a:bodyPr/>
          <a:lstStyle/>
          <a:p>
            <a:pPr algn="ctr"/>
            <a:r>
              <a:rPr lang="en-AU" sz="3600" dirty="0" smtClean="0"/>
              <a:t>Departure Applications – required elements </a:t>
            </a:r>
            <a:endParaRPr lang="en-AU" sz="3600" dirty="0"/>
          </a:p>
        </p:txBody>
      </p:sp>
      <p:sp>
        <p:nvSpPr>
          <p:cNvPr id="3" name="Subtitle 2">
            <a:extLst>
              <a:ext uri="{FF2B5EF4-FFF2-40B4-BE49-F238E27FC236}">
                <a16:creationId xmlns:a16="http://schemas.microsoft.com/office/drawing/2014/main" id="{C55A10E9-D893-40DE-B5DF-9DEA98D13E7C}"/>
              </a:ext>
            </a:extLst>
          </p:cNvPr>
          <p:cNvSpPr>
            <a:spLocks noGrp="1"/>
          </p:cNvSpPr>
          <p:nvPr>
            <p:ph type="subTitle" idx="1"/>
          </p:nvPr>
        </p:nvSpPr>
        <p:spPr>
          <a:xfrm>
            <a:off x="1507066" y="1335881"/>
            <a:ext cx="8386741" cy="5522119"/>
          </a:xfrm>
        </p:spPr>
        <p:txBody>
          <a:bodyPr>
            <a:noAutofit/>
          </a:bodyPr>
          <a:lstStyle/>
          <a:p>
            <a:pPr algn="l"/>
            <a:endParaRPr lang="en-AU" sz="2000" dirty="0">
              <a:latin typeface="Tw Cen MT" panose="020B0602020104020603" pitchFamily="34" charset="0"/>
            </a:endParaRPr>
          </a:p>
          <a:p>
            <a:pPr algn="l"/>
            <a:r>
              <a:rPr lang="en-AU" sz="2400" dirty="0" smtClean="0">
                <a:solidFill>
                  <a:schemeClr val="tx1"/>
                </a:solidFill>
                <a:latin typeface="Tw Cen MT" panose="020B0602020104020603" pitchFamily="34" charset="0"/>
              </a:rPr>
              <a:t>REQUIRED ELEMENTS (s.98B/98C/s.117(1)):  </a:t>
            </a:r>
            <a:endParaRPr lang="en-AU" sz="2400" dirty="0">
              <a:solidFill>
                <a:schemeClr val="tx1"/>
              </a:solidFill>
              <a:latin typeface="Tw Cen MT" panose="020B0602020104020603" pitchFamily="34" charset="0"/>
            </a:endParaRPr>
          </a:p>
          <a:p>
            <a:pPr marL="285750" indent="-285750" algn="l">
              <a:buFont typeface="Arial" panose="020B0604020202020204" pitchFamily="34" charset="0"/>
              <a:buChar char="•"/>
            </a:pPr>
            <a:r>
              <a:rPr lang="en-AU" sz="2400" b="1" dirty="0" smtClean="0">
                <a:solidFill>
                  <a:srgbClr val="00B0F0"/>
                </a:solidFill>
                <a:latin typeface="Tw Cen MT" panose="020B0602020104020603" pitchFamily="34" charset="0"/>
              </a:rPr>
              <a:t>Special circumstances </a:t>
            </a:r>
            <a:r>
              <a:rPr lang="en-AU" sz="2400" dirty="0" smtClean="0">
                <a:solidFill>
                  <a:schemeClr val="tx1"/>
                </a:solidFill>
                <a:latin typeface="Tw Cen MT" panose="020B0602020104020603" pitchFamily="34" charset="0"/>
              </a:rPr>
              <a:t>of the case (s.98B/s.117(1))</a:t>
            </a:r>
          </a:p>
          <a:p>
            <a:pPr marL="285750" indent="-285750" algn="l">
              <a:buFont typeface="Arial" panose="020B0604020202020204" pitchFamily="34" charset="0"/>
              <a:buChar char="•"/>
            </a:pPr>
            <a:r>
              <a:rPr lang="en-AU" sz="2400" b="1" dirty="0" smtClean="0">
                <a:solidFill>
                  <a:schemeClr val="accent1">
                    <a:lumMod val="75000"/>
                  </a:schemeClr>
                </a:solidFill>
                <a:latin typeface="Tw Cen MT" panose="020B0602020104020603" pitchFamily="34" charset="0"/>
              </a:rPr>
              <a:t>One of the reasons </a:t>
            </a:r>
            <a:r>
              <a:rPr lang="en-AU" sz="2400" dirty="0" smtClean="0">
                <a:solidFill>
                  <a:schemeClr val="tx1"/>
                </a:solidFill>
                <a:latin typeface="Tw Cen MT" panose="020B0602020104020603" pitchFamily="34" charset="0"/>
              </a:rPr>
              <a:t>(grounds of departure) </a:t>
            </a:r>
            <a:r>
              <a:rPr lang="en-AU" sz="2400" b="1" dirty="0" smtClean="0">
                <a:solidFill>
                  <a:srgbClr val="00B0F0"/>
                </a:solidFill>
                <a:latin typeface="Tw Cen MT" panose="020B0602020104020603" pitchFamily="34" charset="0"/>
              </a:rPr>
              <a:t>are established </a:t>
            </a:r>
            <a:r>
              <a:rPr lang="en-AU" sz="2400" dirty="0" smtClean="0">
                <a:solidFill>
                  <a:schemeClr val="tx1"/>
                </a:solidFill>
                <a:latin typeface="Tw Cen MT" panose="020B0602020104020603" pitchFamily="34" charset="0"/>
              </a:rPr>
              <a:t>(s.117(2)) </a:t>
            </a:r>
            <a:r>
              <a:rPr lang="en-AU" sz="2400" dirty="0" smtClean="0">
                <a:solidFill>
                  <a:schemeClr val="tx1"/>
                </a:solidFill>
                <a:latin typeface="Tw Cen MT" panose="020B0602020104020603" pitchFamily="34" charset="0"/>
              </a:rPr>
              <a:t>and</a:t>
            </a:r>
          </a:p>
          <a:p>
            <a:pPr marL="285750" indent="-285750" algn="l">
              <a:buFont typeface="Arial" panose="020B0604020202020204" pitchFamily="34" charset="0"/>
              <a:buChar char="•"/>
            </a:pPr>
            <a:r>
              <a:rPr lang="en-AU" sz="2400" b="1" dirty="0" smtClean="0">
                <a:solidFill>
                  <a:srgbClr val="00B0F0"/>
                </a:solidFill>
                <a:latin typeface="Tw Cen MT" panose="020B0602020104020603" pitchFamily="34" charset="0"/>
              </a:rPr>
              <a:t>Just </a:t>
            </a:r>
            <a:r>
              <a:rPr lang="en-AU" sz="2400" b="1" dirty="0">
                <a:solidFill>
                  <a:srgbClr val="00B0F0"/>
                </a:solidFill>
                <a:latin typeface="Tw Cen MT" panose="020B0602020104020603" pitchFamily="34" charset="0"/>
              </a:rPr>
              <a:t>and </a:t>
            </a:r>
            <a:r>
              <a:rPr lang="en-AU" sz="2400" b="1" dirty="0" smtClean="0">
                <a:solidFill>
                  <a:srgbClr val="00B0F0"/>
                </a:solidFill>
                <a:latin typeface="Tw Cen MT" panose="020B0602020104020603" pitchFamily="34" charset="0"/>
              </a:rPr>
              <a:t>equitable </a:t>
            </a:r>
            <a:r>
              <a:rPr lang="en-AU" sz="2400" dirty="0" smtClean="0">
                <a:solidFill>
                  <a:schemeClr val="tx1"/>
                </a:solidFill>
                <a:latin typeface="Tw Cen MT" panose="020B0602020104020603" pitchFamily="34" charset="0"/>
              </a:rPr>
              <a:t>with regards to the liable parent and carer;  </a:t>
            </a:r>
            <a:r>
              <a:rPr lang="en-AU" sz="2400" dirty="0" smtClean="0">
                <a:solidFill>
                  <a:schemeClr val="tx1"/>
                </a:solidFill>
                <a:latin typeface="Tw Cen MT" panose="020B0602020104020603" pitchFamily="34" charset="0"/>
              </a:rPr>
              <a:t>and</a:t>
            </a:r>
          </a:p>
          <a:p>
            <a:pPr marL="285750" indent="-285750" algn="l">
              <a:buFont typeface="Arial" panose="020B0604020202020204" pitchFamily="34" charset="0"/>
              <a:buChar char="•"/>
            </a:pPr>
            <a:r>
              <a:rPr lang="en-AU" sz="2400" dirty="0" smtClean="0">
                <a:solidFill>
                  <a:schemeClr val="tx1"/>
                </a:solidFill>
                <a:latin typeface="Tw Cen MT" panose="020B0602020104020603" pitchFamily="34" charset="0"/>
              </a:rPr>
              <a:t>Is </a:t>
            </a:r>
            <a:r>
              <a:rPr lang="en-AU" sz="2400" b="1" dirty="0" smtClean="0">
                <a:solidFill>
                  <a:srgbClr val="00B0F0"/>
                </a:solidFill>
                <a:latin typeface="Tw Cen MT" panose="020B0602020104020603" pitchFamily="34" charset="0"/>
              </a:rPr>
              <a:t>otherwise proper </a:t>
            </a:r>
          </a:p>
          <a:p>
            <a:pPr algn="l"/>
            <a:r>
              <a:rPr lang="en-AU" sz="2400" dirty="0">
                <a:solidFill>
                  <a:schemeClr val="tx1"/>
                </a:solidFill>
                <a:latin typeface="Tw Cen MT" panose="020B0602020104020603" pitchFamily="34" charset="0"/>
              </a:rPr>
              <a:t>	</a:t>
            </a:r>
            <a:r>
              <a:rPr lang="en-AU" sz="2400" dirty="0" smtClean="0">
                <a:solidFill>
                  <a:schemeClr val="tx1"/>
                </a:solidFill>
                <a:latin typeface="Tw Cen MT" panose="020B0602020104020603" pitchFamily="34" charset="0"/>
              </a:rPr>
              <a:t>to make a determination (change of assessment).  </a:t>
            </a:r>
            <a:endParaRPr lang="en-AU" sz="2400" dirty="0" smtClean="0">
              <a:latin typeface="Tw Cen MT" panose="020B0602020104020603" pitchFamily="34" charset="0"/>
            </a:endParaRPr>
          </a:p>
          <a:p>
            <a:pPr algn="l"/>
            <a:r>
              <a:rPr lang="en-AU" sz="2400" dirty="0" smtClean="0">
                <a:solidFill>
                  <a:schemeClr val="tx1"/>
                </a:solidFill>
                <a:latin typeface="Tw Cen MT" panose="020B0602020104020603" pitchFamily="34" charset="0"/>
              </a:rPr>
              <a:t>NOTE: Same </a:t>
            </a:r>
            <a:r>
              <a:rPr lang="en-AU" sz="2400" dirty="0" smtClean="0">
                <a:solidFill>
                  <a:schemeClr val="tx1"/>
                </a:solidFill>
                <a:latin typeface="Tw Cen MT" panose="020B0602020104020603" pitchFamily="34" charset="0"/>
              </a:rPr>
              <a:t>elements are required whether application via Services Australia and Court application once Court threshold is met (see below) </a:t>
            </a:r>
            <a:endParaRPr lang="en-AU" sz="24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91080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DFFC45-3DC9-4433-926F-043E879D9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5F26A87-0610-435F-AA13-BD658385C9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11" name="Straight Connector 10">
              <a:extLst>
                <a:ext uri="{FF2B5EF4-FFF2-40B4-BE49-F238E27FC236}">
                  <a16:creationId xmlns:a16="http://schemas.microsoft.com/office/drawing/2014/main" id="{E6321436-5AAD-4FB6-BB0D-316D4540E8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4B0BD33-3D46-4F43-947A-825DFEF610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FF14952D-390F-46CC-B302-73DDD9C41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C409231-C942-4808-B529-DAC32A7DB0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AF386DF-57B6-49C5-9704-73ADB4679F9B}"/>
              </a:ext>
            </a:extLst>
          </p:cNvPr>
          <p:cNvSpPr>
            <a:spLocks noGrp="1"/>
          </p:cNvSpPr>
          <p:nvPr>
            <p:ph type="ctrTitle"/>
          </p:nvPr>
        </p:nvSpPr>
        <p:spPr>
          <a:xfrm>
            <a:off x="677335" y="1282701"/>
            <a:ext cx="5096060" cy="4307148"/>
          </a:xfrm>
        </p:spPr>
        <p:txBody>
          <a:bodyPr anchor="ctr">
            <a:normAutofit/>
          </a:bodyPr>
          <a:lstStyle/>
          <a:p>
            <a:pPr algn="l"/>
            <a:r>
              <a:rPr lang="en-AU" dirty="0"/>
              <a:t>Child Support </a:t>
            </a:r>
            <a:r>
              <a:rPr lang="en-AU" dirty="0" smtClean="0"/>
              <a:t>– Court Options</a:t>
            </a:r>
            <a:endParaRPr lang="en-AU" dirty="0"/>
          </a:p>
        </p:txBody>
      </p:sp>
      <p:sp>
        <p:nvSpPr>
          <p:cNvPr id="19" name="Freeform: Shape 18">
            <a:extLst>
              <a:ext uri="{FF2B5EF4-FFF2-40B4-BE49-F238E27FC236}">
                <a16:creationId xmlns:a16="http://schemas.microsoft.com/office/drawing/2014/main" id="{69370F01-B8C9-4CE4-824C-92B2792E6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418292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2164</TotalTime>
  <Words>6274</Words>
  <Application>Microsoft Office PowerPoint</Application>
  <PresentationFormat>Widescreen</PresentationFormat>
  <Paragraphs>376</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Trebuchet MS</vt:lpstr>
      <vt:lpstr>Tw Cen MT</vt:lpstr>
      <vt:lpstr>Wingdings 3</vt:lpstr>
      <vt:lpstr>Facet</vt:lpstr>
      <vt:lpstr>Child Support Overview</vt:lpstr>
      <vt:lpstr>What will be covered</vt:lpstr>
      <vt:lpstr> </vt:lpstr>
      <vt:lpstr>How is child support calculated? CHILD SUPPORT FORMULA</vt:lpstr>
      <vt:lpstr>Administrative Options – Services Aust</vt:lpstr>
      <vt:lpstr>Administrative Options – Services Aust</vt:lpstr>
      <vt:lpstr>Change of Assessment (Departure) Services Australia process </vt:lpstr>
      <vt:lpstr>Departure Applications – required elements </vt:lpstr>
      <vt:lpstr>Child Support – Court Options</vt:lpstr>
      <vt:lpstr>COURT APPLICATIONS</vt:lpstr>
      <vt:lpstr>COURT APPLICATIONS cont</vt:lpstr>
      <vt:lpstr>Appeal from AAT</vt:lpstr>
      <vt:lpstr>Departure applications </vt:lpstr>
      <vt:lpstr>Relevant sections</vt:lpstr>
      <vt:lpstr>Power to make departure order</vt:lpstr>
      <vt:lpstr>Additional powers to make departure orders </vt:lpstr>
      <vt:lpstr>Who might apply to Court for departure order </vt:lpstr>
      <vt:lpstr>Consider objects of the Act </vt:lpstr>
      <vt:lpstr>Family Law Practice Direction – child support </vt:lpstr>
      <vt:lpstr>Court’s discretion</vt:lpstr>
      <vt:lpstr>Special Circumstances </vt:lpstr>
      <vt:lpstr>s.117 Three Elements </vt:lpstr>
      <vt:lpstr>1st Element – ground of departure (reason) established </vt:lpstr>
      <vt:lpstr>Reason 1 (s.117(2)(b)(i)) </vt:lpstr>
      <vt:lpstr>Reason 2 (s.117(2)(b)(ia)) </vt:lpstr>
      <vt:lpstr>Reason 3 (s.117(2)(b)(ii)) </vt:lpstr>
      <vt:lpstr>Reason 4 (s.117(2)(c)) </vt:lpstr>
      <vt:lpstr>Reason 5 (s.117(2)(c)(ii))</vt:lpstr>
      <vt:lpstr>Reason 6 (s.117(2)(b)(ib))</vt:lpstr>
      <vt:lpstr>Reason 7 (s.117(2)(a)(iii))</vt:lpstr>
      <vt:lpstr>Reason 8 (s.117(2)(c)(i) – (ib)</vt:lpstr>
      <vt:lpstr>Reason 9  (s.117(2)(a)(i), (ii), (iii)(B) &amp; (iv))</vt:lpstr>
      <vt:lpstr>Reason 10 (s,117(2)(aa))</vt:lpstr>
      <vt:lpstr>2nd Element – Just &amp; Equitable (s.117(4)</vt:lpstr>
      <vt:lpstr>2nd Element – Just &amp; Equitable (s.117(4) cont.</vt:lpstr>
      <vt:lpstr>3nd Element – Otherwise Proper (s.117(5)</vt:lpstr>
      <vt:lpstr>Types of Orders - s.118 CSA Act</vt:lpstr>
      <vt:lpstr>Other relevant Case Law </vt:lpstr>
      <vt:lpstr>Suggested approach</vt:lpstr>
      <vt:lpstr>Court Applications  additional comments  </vt:lpstr>
      <vt:lpstr>Child Support Agreements </vt:lpstr>
      <vt:lpstr>Child Support Agreements</vt:lpstr>
      <vt:lpstr>Limited Child Support Agreement</vt:lpstr>
      <vt:lpstr>Binding Child Support </vt:lpstr>
      <vt:lpstr>DIFFERENCES</vt:lpstr>
      <vt:lpstr>BE CAUTIOUS!!</vt:lpstr>
      <vt:lpstr>Other tips and traps – agreements and court orders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Support Overview</dc:title>
  <dc:creator>Kerrie Stuart</dc:creator>
  <cp:lastModifiedBy>Kerrie Stuart</cp:lastModifiedBy>
  <cp:revision>78</cp:revision>
  <dcterms:created xsi:type="dcterms:W3CDTF">2021-10-16T05:51:58Z</dcterms:created>
  <dcterms:modified xsi:type="dcterms:W3CDTF">2022-05-23T06:43:43Z</dcterms:modified>
</cp:coreProperties>
</file>