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325" r:id="rId2"/>
    <p:sldId id="335" r:id="rId3"/>
    <p:sldId id="332" r:id="rId4"/>
    <p:sldId id="336" r:id="rId5"/>
    <p:sldId id="270" r:id="rId6"/>
    <p:sldId id="338" r:id="rId7"/>
    <p:sldId id="339" r:id="rId8"/>
    <p:sldId id="334" r:id="rId9"/>
    <p:sldId id="340" r:id="rId10"/>
    <p:sldId id="341" r:id="rId11"/>
    <p:sldId id="342" r:id="rId12"/>
    <p:sldId id="34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2A4"/>
    <a:srgbClr val="F388AF"/>
    <a:srgbClr val="626366"/>
    <a:srgbClr val="898B8E"/>
    <a:srgbClr val="FF388C"/>
    <a:srgbClr val="DBDCDE"/>
    <a:srgbClr val="B1B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362" autoAdjust="0"/>
  </p:normalViewPr>
  <p:slideViewPr>
    <p:cSldViewPr snapToGrid="0">
      <p:cViewPr varScale="1">
        <p:scale>
          <a:sx n="108" d="100"/>
          <a:sy n="108" d="100"/>
        </p:scale>
        <p:origin x="66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6DC6E-432F-40D0-A07A-9BB7CF9363E8}" type="datetimeFigureOut">
              <a:rPr lang="en-AU" smtClean="0"/>
              <a:t>26/05/2022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E44BF-5DEF-4AB1-98A2-57D236FDDA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6245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E44BF-5DEF-4AB1-98A2-57D236FDDA58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6768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BE44BF-5DEF-4AB1-98A2-57D236FDDA58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6162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459D0-A531-44DA-AACC-91099CEF6EBA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287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C91F9-B7F1-4137-BD0A-02A0AD9123EE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639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49DF-EF7A-4C7F-91C9-F95392AD4A3A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873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4BF3-1960-4420-9D32-3F6E9DB97A5E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763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7A22-3AF3-43E3-B55C-BD1C61487F23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3984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21AFF-02FC-403B-809E-0384FB2EDD83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580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78E7-01DD-4A1F-A83A-E39637307D85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374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5019A-19D2-42AE-9374-8EF215028305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658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AABB5-41F5-4117-ACA4-CC8FA8D0A7F9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2444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BC45F-AE76-49A8-800F-9F657A15284C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050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576B-46E2-422B-B817-C7448201DE34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187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1C3E7-0C76-48D6-9099-DE442F3E076A}" type="datetime2">
              <a:rPr lang="en-AU" smtClean="0"/>
              <a:t>Thursday, 26 May 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CC735-DBCE-41D7-9FFF-DB97B368AE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19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ublications.qld.gov.au/dataset/not-now-not-ever/resource/533db62b-b2c9-43cc-a5ff-f9e1bc95c7c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sychology.org.au/for-the-public/psychology-topics/traum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sychology.org.au/for-the-public/psychology-topics/traum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sychology.org.au/for-the-public/psychology-topics/traum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rofessionals.blueknot.org.au/professional-development-training/training-for-individual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82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9B5BBE6E-2A88-404F-BDAE-C4540F64847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2" t="28111" r="21529" b="35134"/>
          <a:stretch/>
        </p:blipFill>
        <p:spPr>
          <a:xfrm>
            <a:off x="0" y="0"/>
            <a:ext cx="2017700" cy="1258659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996F0566-21DD-4DC2-9587-D4A27CC55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11573"/>
            <a:ext cx="9144000" cy="1790700"/>
          </a:xfrm>
        </p:spPr>
        <p:txBody>
          <a:bodyPr>
            <a:normAutofit/>
          </a:bodyPr>
          <a:lstStyle/>
          <a:p>
            <a:r>
              <a:rPr lang="en-AU" sz="4125" b="1" dirty="0">
                <a:solidFill>
                  <a:schemeClr val="bg1"/>
                </a:solidFill>
                <a:latin typeface="Kalinga" panose="020B0502040204020203" pitchFamily="34" charset="0"/>
                <a:cs typeface="Kalinga" panose="020B0502040204020203" pitchFamily="34" charset="0"/>
              </a:rPr>
              <a:t>Trauma Informed Practice </a:t>
            </a:r>
            <a:br>
              <a:rPr lang="en-AU" sz="4125" b="1" dirty="0">
                <a:solidFill>
                  <a:schemeClr val="bg1"/>
                </a:solidFill>
                <a:latin typeface="Kalinga" panose="020B0502040204020203" pitchFamily="34" charset="0"/>
                <a:cs typeface="Kalinga" panose="020B0502040204020203" pitchFamily="34" charset="0"/>
              </a:rPr>
            </a:br>
            <a:r>
              <a:rPr lang="en-AU" sz="4125" b="1" dirty="0">
                <a:solidFill>
                  <a:schemeClr val="bg1"/>
                </a:solidFill>
                <a:latin typeface="Kalinga" panose="020B0502040204020203" pitchFamily="34" charset="0"/>
                <a:cs typeface="Kalinga" panose="020B0502040204020203" pitchFamily="34" charset="0"/>
              </a:rPr>
              <a:t>in Domestic Violence Matters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72336894-77D0-40CF-8F1F-A777BDFF4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828201"/>
            <a:ext cx="9144000" cy="1539830"/>
          </a:xfrm>
        </p:spPr>
        <p:txBody>
          <a:bodyPr>
            <a:normAutofit/>
          </a:bodyPr>
          <a:lstStyle/>
          <a:p>
            <a:endParaRPr lang="en-AU" dirty="0">
              <a:solidFill>
                <a:schemeClr val="bg1"/>
              </a:solidFill>
            </a:endParaRPr>
          </a:p>
          <a:p>
            <a:r>
              <a:rPr lang="en-AU" sz="1650" b="1" dirty="0">
                <a:solidFill>
                  <a:srgbClr val="626366"/>
                </a:solidFill>
                <a:latin typeface="Kalinga" panose="020B0502040204020203" pitchFamily="34" charset="0"/>
                <a:cs typeface="Kalinga" panose="020B0502040204020203" pitchFamily="34" charset="0"/>
              </a:rPr>
              <a:t>Samantha Ievers</a:t>
            </a:r>
          </a:p>
          <a:p>
            <a:r>
              <a:rPr lang="en-AU" sz="1650" b="1" dirty="0">
                <a:solidFill>
                  <a:srgbClr val="626366"/>
                </a:solidFill>
                <a:latin typeface="Kalinga" panose="020B0502040204020203" pitchFamily="34" charset="0"/>
                <a:cs typeface="Kalinga" panose="020B0502040204020203" pitchFamily="34" charset="0"/>
              </a:rPr>
              <a:t>Deputy Principal Solicitor</a:t>
            </a:r>
          </a:p>
          <a:p>
            <a:r>
              <a:rPr lang="en-AU" sz="1650" b="1" dirty="0">
                <a:solidFill>
                  <a:srgbClr val="626366"/>
                </a:solidFill>
                <a:latin typeface="Kalinga" panose="020B0502040204020203" pitchFamily="34" charset="0"/>
                <a:cs typeface="Kalinga" panose="020B0502040204020203" pitchFamily="34" charset="0"/>
              </a:rPr>
              <a:t>North Queensland Women’s Legal Service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04B8F-3B07-4F9B-8C1E-A2FE1E3AD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315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94142" cy="1325563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clients</a:t>
            </a:r>
            <a:endParaRPr lang="en-A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3331"/>
            <a:ext cx="772896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Special Taskforce on Domestic and Family Violence in Queensland,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Not Now, Not Ever: Putting an End to Domestic and Family Violence in Queensland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(2015):</a:t>
            </a:r>
          </a:p>
          <a:p>
            <a:pPr marL="0" indent="0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https://www.publications.qld.gov.au/dataset/not-now-not-ever/resource/533db62b-b2c9-43cc-a5ff-f9e1bc95c7c7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“Alarmingly, the Taskforce heard many stories where the workings of the law and justice system (police and courts) only serve to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further victimize or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marginalise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victims.”</a:t>
            </a:r>
          </a:p>
          <a:p>
            <a:pPr marL="0" indent="0" algn="just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“The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vulnerability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of victims and survivors of domestic and family violence needs to be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placed at the forefront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“… victims need to be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better supported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through the complex legal system…” </a:t>
            </a:r>
          </a:p>
          <a:p>
            <a:pPr marL="0" indent="0" algn="just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“The Taskforce believes that those dealing with domestic and family violence cases must fully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understand and be responsive to the complex nature of such cases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The vulnerability of victims of domestic violence needs to be accounted for and the law needs to be more accessible.” </a:t>
            </a:r>
          </a:p>
          <a:p>
            <a:pPr marL="0" indent="0" algn="just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874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94142" cy="1325563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clients</a:t>
            </a:r>
            <a:b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A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7297"/>
            <a:ext cx="7728967" cy="4351338"/>
          </a:xfrm>
        </p:spPr>
        <p:txBody>
          <a:bodyPr>
            <a:noAutofit/>
          </a:bodyPr>
          <a:lstStyle/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Education about trauma and domestic &amp; family violence + trauma-informed practice.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Don’t make assumptions about what act of DFV is most triggering or has had the most impact on a client.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Use plain English and test understanding. Encourage questions and discussion.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Follow-up in writing. Provide a written list of ‘next steps’.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Focus on the client &amp; look for non-verbal cues that they are anxious, struggling with the conversation or not understanding.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Pause for a break. </a:t>
            </a:r>
          </a:p>
          <a:p>
            <a:pPr algn="just"/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Prioritise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the client’s wellbeing.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Encourage the use of support people.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Explain why questions are asked or information is required.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Building a trusting relationship takes time, as does decision-making.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Explain what to expect at court – beyond merely the outcome.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Acknowledge the DFV or trauma.  </a:t>
            </a:r>
          </a:p>
          <a:p>
            <a:pPr algn="just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Remove responsibility from the victim. </a:t>
            </a:r>
          </a:p>
          <a:p>
            <a:pPr marL="0" indent="0" algn="just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6803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82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96F0566-21DD-4DC2-9587-D4A27CC55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11573"/>
            <a:ext cx="9144000" cy="1790700"/>
          </a:xfrm>
        </p:spPr>
        <p:txBody>
          <a:bodyPr>
            <a:normAutofit/>
          </a:bodyPr>
          <a:lstStyle/>
          <a:p>
            <a:r>
              <a:rPr lang="en-AU" sz="4125" b="1" dirty="0">
                <a:solidFill>
                  <a:schemeClr val="bg1"/>
                </a:solidFill>
                <a:latin typeface="Kalinga" panose="020B0502040204020203" pitchFamily="34" charset="0"/>
                <a:cs typeface="Kalinga" panose="020B0502040204020203" pitchFamily="34" charset="0"/>
              </a:rPr>
              <a:t>Questions?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04B8F-3B07-4F9B-8C1E-A2FE1E3AD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CC735-DBCE-41D7-9FFF-DB97B368AEE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0156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trauma?</a:t>
            </a: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765543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Australian Psychological Society’s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contains useful information about what trauma is and the potential symptoms. 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https://psychology.org.au/for-the-public/psychology-topics/trauma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“Very frightening or distressing events may result in a psychological wound or injury. This trauma can result in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difficult in coping or functioning normally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0" indent="0" algn="ctr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“Everyone’s reaction to potentially traumatic experiences is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0" indent="0" algn="ctr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“Some people experience problems directly after the traumatic event or much later.”</a:t>
            </a:r>
          </a:p>
          <a:p>
            <a:pPr marL="0" indent="0" algn="ctr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“Potentially traumatic events are powerful and upsetting incidents that intrude into daily life. They are usually experiences which are life threatening or pose a significant threat to a person’s physical or psychological wellbeing.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An event may have little impact on one person but cause severe distress in another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40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 symptoms of trauma</a:t>
            </a: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765543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Taken from the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Australian Psychological Society’s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https://psychology.org.au/for-the-public/psychology-topics/trauma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“Most people have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strong emotional or physical reactions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following experience of a traumatic event. For most, these reactions subside over a few days or weeks. For some, the symptoms may last longer and be more severe. This may be due to several factors such as the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nature of the traumatic event, the level of available support, previous and current life stress, personality, and coping resources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</a:p>
          <a:p>
            <a:pPr marL="0" indent="0" algn="ctr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09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 symptoms of trauma</a:t>
            </a:r>
            <a:b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765543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Taken from the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Australian Psychological Society’s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ctr"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https://psychology.org.au/for-the-public/psychology-topics/trauma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Physical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symptoms can include excessive alertness (always on the look-out for signs of danger), being easily startled, fatigue/exhaustion, disturbed sleep and general aches and pains.”</a:t>
            </a:r>
          </a:p>
          <a:p>
            <a:pPr algn="just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Cognitive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(thinking) symptoms can include intrusive thoughts and memories of the event, visual images of the event, nightmares, poor concentration and memory, disorientation and confusion.”</a:t>
            </a:r>
          </a:p>
          <a:p>
            <a:pPr algn="just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Behavioral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symptoms can include avoidance of places or activities that are reminders of the event, social withdrawal and isolation and loss of interest in normal activities.”</a:t>
            </a:r>
          </a:p>
          <a:p>
            <a:pPr algn="just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Emotional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symptoms can include fear, numbness and detachment, depression, guilt, anger and irritability, anxiety and panic.”</a:t>
            </a:r>
          </a:p>
          <a:p>
            <a:pPr marL="0" indent="0" algn="ctr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22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75854" cy="1325563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trauma informed practice?</a:t>
            </a:r>
            <a:endParaRPr lang="en-A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62611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Blue Knot Foundation –for resources, information and training  </a:t>
            </a:r>
            <a:r>
              <a:rPr lang="en-AU" sz="1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https://professionals.blueknot.org.au/professional-development-training/training-for-individuals/</a:t>
            </a:r>
            <a:r>
              <a:rPr lang="en-A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A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Dr Cathy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Kezelman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AM and Dr Pam Stavropoulos, President and Head of Research - Blue Knot Foundation (2016) ‘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Trauma and the Law: Applying Trauma-Informed Practice to Legal and Judicial Contexts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’ (2016), page 6:  </a:t>
            </a:r>
          </a:p>
          <a:p>
            <a:pPr marL="0" indent="0" algn="just">
              <a:buNone/>
            </a:pP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“Becoming trauma-informed means </a:t>
            </a:r>
            <a:r>
              <a:rPr lang="en-AU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being attuned to </a:t>
            </a:r>
            <a:r>
              <a:rPr lang="en-AU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</a:t>
            </a:r>
            <a:r>
              <a:rPr lang="en-AU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aspects of a service and how it is delivered </a:t>
            </a:r>
            <a:r>
              <a:rPr lang="en-AU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(i.e. formal and informal; from policy and procedure, to first contact interactions and the manner in which clients are engaged.”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41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75854" cy="1325563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trauma informed practice?</a:t>
            </a:r>
            <a:b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4579"/>
            <a:ext cx="762611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Dr Cathy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Kezelman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AM and Dr Pam Stavropoulos, President and Head of Research - Blue Knot Foundation (2016) ‘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Trauma and the Law: Applying Trauma-Informed Practice to Legal and Judicial Contexts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’ (2016), pages 5, 6: </a:t>
            </a:r>
            <a:endParaRPr lang="en-US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principles of trauma-informed practice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“Basic knowledge of the impacts of stress on the brain and body”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“Consistent emphasis on </a:t>
            </a:r>
            <a:r>
              <a:rPr lang="en-AU" sz="18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safety, trustworthiness, choice, collaboration </a:t>
            </a:r>
            <a:r>
              <a:rPr lang="en-AU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and </a:t>
            </a:r>
            <a:r>
              <a:rPr lang="en-AU" sz="18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empowerment 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(emphasis on doing </a:t>
            </a:r>
            <a:r>
              <a:rPr lang="en-A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with 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rather than </a:t>
            </a:r>
            <a:r>
              <a:rPr lang="en-A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for 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or </a:t>
            </a:r>
            <a:r>
              <a:rPr lang="en-A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)”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“Consistent emphasis on </a:t>
            </a:r>
            <a:r>
              <a:rPr lang="en-AU" sz="18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the way in which </a:t>
            </a:r>
            <a:r>
              <a:rPr lang="en-AU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a service is provided 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(i.e. the ‘how’ as much as the ‘what’; the context in which services are delivered, not just what the service is)”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“Consistent emphasis on </a:t>
            </a:r>
            <a:r>
              <a:rPr lang="en-AU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what may </a:t>
            </a:r>
            <a:r>
              <a:rPr lang="en-AU" sz="18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have happened to a client</a:t>
            </a:r>
            <a:r>
              <a:rPr lang="en-AU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, rather than what is ‘wrong’ with client/s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en-AU" sz="1400" dirty="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10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75854" cy="1325563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trauma informed practice?</a:t>
            </a:r>
            <a:b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3509"/>
            <a:ext cx="762611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Dr Cathy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Kezelman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AM and Dr Pam Stavropoulos, President and Head of Research - Blue Knot Foundation (2016) ‘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Trauma and the Law: Applying Trauma-Informed Practice to Legal and Judicial Contexts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’ (2016), pages 5, 6: </a:t>
            </a: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principles of trauma-informed practice (continued)</a:t>
            </a:r>
          </a:p>
          <a:p>
            <a:pPr marL="342900" indent="-342900" algn="just">
              <a:buFont typeface="+mj-lt"/>
              <a:buAutoNum type="arabicPeriod" startAt="5"/>
            </a:pP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“Recognition that ‘</a:t>
            </a:r>
            <a:r>
              <a:rPr lang="en-AU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difficult’ behaviour and/or ‘symptoms’ may be the product of </a:t>
            </a:r>
            <a:r>
              <a:rPr lang="en-AU" sz="18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coping mechanisms </a:t>
            </a:r>
            <a:r>
              <a:rPr lang="en-AU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and attempted self-protection 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in light of prior adverse experiences. If not seen through the lens of trauma, client behaviour is ‘</a:t>
            </a:r>
            <a:r>
              <a:rPr lang="en-AU" sz="1800" i="1" dirty="0">
                <a:latin typeface="Arial" panose="020B0604020202020204" pitchFamily="34" charset="0"/>
                <a:cs typeface="Times New Roman" panose="02020603050405020304" pitchFamily="18" charset="0"/>
              </a:rPr>
              <a:t>often and inappropriately labelled as pathological, when [it] should instead be viewed as adaptations a person has had to make in order to copy with life’s circumstances’</a:t>
            </a: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” </a:t>
            </a:r>
          </a:p>
          <a:p>
            <a:pPr marL="0" indent="0" algn="just">
              <a:buNone/>
            </a:pPr>
            <a:r>
              <a:rPr lang="en-AU" sz="1200" dirty="0">
                <a:latin typeface="Arial" panose="020B0604020202020204" pitchFamily="34" charset="0"/>
                <a:cs typeface="Times New Roman" panose="02020603050405020304" pitchFamily="18" charset="0"/>
              </a:rPr>
              <a:t>(citing Melanie Randall &amp; Lori Haskell, ‘Trauma-Informed Approaches to Law: Why Restorative Justice Must Understand Trauma and Psychological Coping’, The Dalhousie Law Journal (Fall 2013), p. 508) </a:t>
            </a:r>
          </a:p>
          <a:p>
            <a:pPr marL="342900" indent="-342900" algn="just">
              <a:buFont typeface="+mj-lt"/>
              <a:buAutoNum type="arabicPeriod" startAt="5"/>
            </a:pPr>
            <a:r>
              <a:rPr lang="en-AU" sz="1800" dirty="0">
                <a:latin typeface="Arial" panose="020B0604020202020204" pitchFamily="34" charset="0"/>
                <a:cs typeface="Times New Roman" panose="02020603050405020304" pitchFamily="18" charset="0"/>
              </a:rPr>
              <a:t>“A ‘strengths-based’ approach which acknowledges people’s skills, notwithstanding the enormity and effects of overwhelming experiences with which they may be struggling” </a:t>
            </a:r>
          </a:p>
          <a:p>
            <a:pPr marL="0" indent="0" algn="just">
              <a:buNone/>
            </a:pPr>
            <a:r>
              <a:rPr lang="en-AU" sz="1200" dirty="0">
                <a:latin typeface="Arial" panose="020B0604020202020204" pitchFamily="34" charset="0"/>
                <a:cs typeface="Times New Roman" panose="02020603050405020304" pitchFamily="18" charset="0"/>
              </a:rPr>
              <a:t>(citing Melanie Randall &amp; Lori Haskell, ‘Trauma-Informed Approaches to Law: Why Restorative Justice Must Understand Trauma and Psychological Coping’, The Dalhousie Law Journal (Fall 2013), p. 509) </a:t>
            </a:r>
          </a:p>
          <a:p>
            <a:pPr marL="342900" indent="-342900" algn="just">
              <a:buFont typeface="+mj-lt"/>
              <a:buAutoNum type="arabicPeriod" startAt="5"/>
            </a:pPr>
            <a:endParaRPr lang="en-AU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408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94142" cy="1325563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of trauma &amp; DFV on clients</a:t>
            </a:r>
            <a:endParaRPr lang="en-A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728967" cy="4351338"/>
          </a:xfrm>
        </p:spPr>
        <p:txBody>
          <a:bodyPr>
            <a:noAutofit/>
          </a:bodyPr>
          <a:lstStyle/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Remember – everyone will respond differently to trauma and FDV. 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must consider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provide advice and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assist clients, not merely what our advice will be and what our legal strategy will be. </a:t>
            </a: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Clients who have been affected by trauma and DFV are not ‘difficult’ – viewing clients in this manner places responsibility on them for what has happened to them. </a:t>
            </a: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195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546E2A48-96BC-448E-A96D-7F77B7B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94142" cy="1325563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of trauma &amp; DFV on clients</a:t>
            </a:r>
            <a:br>
              <a:rPr lang="en-AU" sz="40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>
                <a:solidFill>
                  <a:srgbClr val="EE82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6107668-60BA-409A-8405-0FE52DC8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72896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Clients affected by trauma and FDV may: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 emotional, angry, physically shaking. 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it challenging to provide instructions. 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Not disclose an event/s or incident/s. 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 as withdrawn or uninterested, or struggle to focus.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decision-making difficult. 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 overwhelmed and find it challenging to absorb information. 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Speak in a matter-of-fact manner. 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 suspicious. </a:t>
            </a:r>
          </a:p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Justify, excuse and/or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minimise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the traumatic event/s or DFV, or even take on responsibility.  </a:t>
            </a:r>
          </a:p>
        </p:txBody>
      </p:sp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7BAEAA-84A6-4C35-9E20-3D514EBCE16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" y="6044847"/>
            <a:ext cx="3132377" cy="53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02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2850</TotalTime>
  <Words>1413</Words>
  <Application>Microsoft Office PowerPoint</Application>
  <PresentationFormat>On-screen Show (4:3)</PresentationFormat>
  <Paragraphs>102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Kalinga</vt:lpstr>
      <vt:lpstr>Office Theme</vt:lpstr>
      <vt:lpstr>Trauma Informed Practice  in Domestic Violence Matters</vt:lpstr>
      <vt:lpstr>What is trauma?</vt:lpstr>
      <vt:lpstr>Potential symptoms of trauma</vt:lpstr>
      <vt:lpstr>Potential symptoms of trauma (Continued)</vt:lpstr>
      <vt:lpstr>What is trauma informed practice?</vt:lpstr>
      <vt:lpstr>What is trauma informed practice? (Continued)</vt:lpstr>
      <vt:lpstr>What is trauma informed practice? (Continued)</vt:lpstr>
      <vt:lpstr>Impact of trauma &amp; DFV on clients</vt:lpstr>
      <vt:lpstr>Impact of trauma &amp; DFV on clients (Continued)</vt:lpstr>
      <vt:lpstr>Supporting clients</vt:lpstr>
      <vt:lpstr>Supporting clients (Continued)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Jade Connor</dc:creator>
  <cp:lastModifiedBy>Jessica Shuttleworth</cp:lastModifiedBy>
  <cp:revision>80</cp:revision>
  <dcterms:created xsi:type="dcterms:W3CDTF">2020-09-22T05:39:04Z</dcterms:created>
  <dcterms:modified xsi:type="dcterms:W3CDTF">2022-05-26T07:01:45Z</dcterms:modified>
</cp:coreProperties>
</file>