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46"/>
  </p:notesMasterIdLst>
  <p:sldIdLst>
    <p:sldId id="256" r:id="rId2"/>
    <p:sldId id="259" r:id="rId3"/>
    <p:sldId id="331" r:id="rId4"/>
    <p:sldId id="332" r:id="rId5"/>
    <p:sldId id="333" r:id="rId6"/>
    <p:sldId id="334" r:id="rId7"/>
    <p:sldId id="336" r:id="rId8"/>
    <p:sldId id="382" r:id="rId9"/>
    <p:sldId id="338" r:id="rId10"/>
    <p:sldId id="339" r:id="rId11"/>
    <p:sldId id="340" r:id="rId12"/>
    <p:sldId id="341" r:id="rId13"/>
    <p:sldId id="375" r:id="rId14"/>
    <p:sldId id="342" r:id="rId15"/>
    <p:sldId id="344" r:id="rId16"/>
    <p:sldId id="345" r:id="rId17"/>
    <p:sldId id="346" r:id="rId18"/>
    <p:sldId id="350" r:id="rId19"/>
    <p:sldId id="324" r:id="rId20"/>
    <p:sldId id="260" r:id="rId21"/>
    <p:sldId id="377" r:id="rId22"/>
    <p:sldId id="295" r:id="rId23"/>
    <p:sldId id="372" r:id="rId24"/>
    <p:sldId id="304" r:id="rId25"/>
    <p:sldId id="351" r:id="rId26"/>
    <p:sldId id="325" r:id="rId27"/>
    <p:sldId id="353" r:id="rId28"/>
    <p:sldId id="378" r:id="rId29"/>
    <p:sldId id="381" r:id="rId30"/>
    <p:sldId id="327" r:id="rId31"/>
    <p:sldId id="379" r:id="rId32"/>
    <p:sldId id="268" r:id="rId33"/>
    <p:sldId id="380" r:id="rId34"/>
    <p:sldId id="328" r:id="rId35"/>
    <p:sldId id="357" r:id="rId36"/>
    <p:sldId id="358" r:id="rId37"/>
    <p:sldId id="359" r:id="rId38"/>
    <p:sldId id="364" r:id="rId39"/>
    <p:sldId id="365" r:id="rId40"/>
    <p:sldId id="366" r:id="rId41"/>
    <p:sldId id="367" r:id="rId42"/>
    <p:sldId id="368" r:id="rId43"/>
    <p:sldId id="374" r:id="rId44"/>
    <p:sldId id="330" r:id="rId4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MOU" lastIdx="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86803"/>
  </p:normalViewPr>
  <p:slideViewPr>
    <p:cSldViewPr snapToGrid="0" snapToObjects="1">
      <p:cViewPr varScale="1">
        <p:scale>
          <a:sx n="110" d="100"/>
          <a:sy n="110" d="100"/>
        </p:scale>
        <p:origin x="109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4T14:15:45.479" idx="1">
    <p:pos x="10" y="10"/>
    <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4T14:15:45.479" idx="2">
    <p:pos x="10" y="10"/>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US"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8EB73512-8B80-0047-8365-77B8D9B80A32}" type="datetimeFigureOut">
              <a:rPr lang="en-US" smtClean="0"/>
              <a:t>5/26/22</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065" tIns="45533" rIns="91065" bIns="45533"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65" tIns="45533" rIns="91065" bIns="455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7095F066-6CAF-3F44-B643-D90EA4F4BE4E}" type="slidenum">
              <a:rPr lang="en-US" smtClean="0"/>
              <a:t>‹#›</a:t>
            </a:fld>
            <a:endParaRPr lang="en-US" dirty="0"/>
          </a:p>
        </p:txBody>
      </p:sp>
    </p:spTree>
    <p:extLst>
      <p:ext uri="{BB962C8B-B14F-4D97-AF65-F5344CB8AC3E}">
        <p14:creationId xmlns:p14="http://schemas.microsoft.com/office/powerpoint/2010/main" val="291689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6.austlii.edu.au/cgi-bin/viewdoc/au/journals/MelbULawRw/2014/1.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6.austlii.edu.au/cgi-bin/LawCite?cit=%282014%29%2037%20Melbourne%20University%20Law%20Review%2053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7095F066-6CAF-3F44-B643-D90EA4F4BE4E}" type="slidenum">
              <a:rPr lang="en-US" smtClean="0"/>
              <a:t>2</a:t>
            </a:fld>
            <a:endParaRPr lang="en-US" dirty="0"/>
          </a:p>
        </p:txBody>
      </p:sp>
    </p:spTree>
    <p:extLst>
      <p:ext uri="{BB962C8B-B14F-4D97-AF65-F5344CB8AC3E}">
        <p14:creationId xmlns:p14="http://schemas.microsoft.com/office/powerpoint/2010/main" val="279466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14</a:t>
            </a:fld>
            <a:endParaRPr lang="en-US" dirty="0"/>
          </a:p>
        </p:txBody>
      </p:sp>
    </p:spTree>
    <p:extLst>
      <p:ext uri="{BB962C8B-B14F-4D97-AF65-F5344CB8AC3E}">
        <p14:creationId xmlns:p14="http://schemas.microsoft.com/office/powerpoint/2010/main" val="402126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7095F066-6CAF-3F44-B643-D90EA4F4BE4E}" type="slidenum">
              <a:rPr lang="en-US" smtClean="0"/>
              <a:t>18</a:t>
            </a:fld>
            <a:endParaRPr lang="en-US" dirty="0"/>
          </a:p>
        </p:txBody>
      </p:sp>
    </p:spTree>
    <p:extLst>
      <p:ext uri="{BB962C8B-B14F-4D97-AF65-F5344CB8AC3E}">
        <p14:creationId xmlns:p14="http://schemas.microsoft.com/office/powerpoint/2010/main" val="279466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19</a:t>
            </a:fld>
            <a:endParaRPr lang="en-US" dirty="0"/>
          </a:p>
        </p:txBody>
      </p:sp>
    </p:spTree>
    <p:extLst>
      <p:ext uri="{BB962C8B-B14F-4D97-AF65-F5344CB8AC3E}">
        <p14:creationId xmlns:p14="http://schemas.microsoft.com/office/powerpoint/2010/main" val="183802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21</a:t>
            </a:fld>
            <a:endParaRPr lang="en-US" dirty="0"/>
          </a:p>
        </p:txBody>
      </p:sp>
    </p:spTree>
    <p:extLst>
      <p:ext uri="{BB962C8B-B14F-4D97-AF65-F5344CB8AC3E}">
        <p14:creationId xmlns:p14="http://schemas.microsoft.com/office/powerpoint/2010/main" val="393272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22</a:t>
            </a:fld>
            <a:endParaRPr lang="en-US" dirty="0"/>
          </a:p>
        </p:txBody>
      </p:sp>
    </p:spTree>
    <p:extLst>
      <p:ext uri="{BB962C8B-B14F-4D97-AF65-F5344CB8AC3E}">
        <p14:creationId xmlns:p14="http://schemas.microsoft.com/office/powerpoint/2010/main" val="263892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B57687-61CF-4759-9640-2E86BB7B13D8}" type="slidenum">
              <a:rPr lang="en-AU" smtClean="0"/>
              <a:t>32</a:t>
            </a:fld>
            <a:endParaRPr lang="en-AU" dirty="0"/>
          </a:p>
        </p:txBody>
      </p:sp>
    </p:spTree>
    <p:extLst>
      <p:ext uri="{BB962C8B-B14F-4D97-AF65-F5344CB8AC3E}">
        <p14:creationId xmlns:p14="http://schemas.microsoft.com/office/powerpoint/2010/main" val="185199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Bowden, Phoebe; Henning, Terese; Plater, David ‘Balancing fairness to victims, society and defendants in the cross-examination of Vulnerable Witnesses: An impossible triangulation?’ </a:t>
            </a:r>
            <a:r>
              <a:rPr lang="en-AU" sz="1200" b="0" i="0" u="sng" kern="1200" dirty="0">
                <a:solidFill>
                  <a:schemeClr val="tx1"/>
                </a:solidFill>
                <a:effectLst/>
                <a:latin typeface="+mn-lt"/>
                <a:ea typeface="+mn-ea"/>
                <a:cs typeface="+mn-cs"/>
                <a:hlinkClick r:id="rId3" tooltip="View Case"/>
              </a:rPr>
              <a:t>[2014] MelbULawRw 1</a:t>
            </a:r>
            <a:r>
              <a:rPr lang="en-AU" sz="1200" b="0" i="0" kern="1200" dirty="0">
                <a:solidFill>
                  <a:schemeClr val="tx1"/>
                </a:solidFill>
                <a:effectLst/>
                <a:latin typeface="+mn-lt"/>
                <a:ea typeface="+mn-ea"/>
                <a:cs typeface="+mn-cs"/>
              </a:rPr>
              <a:t>; </a:t>
            </a:r>
            <a:r>
              <a:rPr lang="en-AU" sz="1200" b="0" i="0" u="sng" kern="1200" dirty="0">
                <a:solidFill>
                  <a:schemeClr val="tx1"/>
                </a:solidFill>
                <a:effectLst/>
                <a:latin typeface="+mn-lt"/>
                <a:ea typeface="+mn-ea"/>
                <a:cs typeface="+mn-cs"/>
                <a:hlinkClick r:id="rId4" tooltip="View LawCiteRecord"/>
              </a:rPr>
              <a:t>(2014) 37(3) </a:t>
            </a:r>
            <a:r>
              <a:rPr lang="en-AU" sz="1200" b="0" i="1" u="sng" kern="1200" dirty="0">
                <a:solidFill>
                  <a:schemeClr val="tx1"/>
                </a:solidFill>
                <a:effectLst/>
                <a:latin typeface="+mn-lt"/>
                <a:ea typeface="+mn-ea"/>
                <a:cs typeface="+mn-cs"/>
                <a:hlinkClick r:id="rId4" tooltip="View LawCiteRecord"/>
              </a:rPr>
              <a:t>Melbourne University Law Review</a:t>
            </a:r>
            <a:r>
              <a:rPr lang="en-AU" sz="1200" b="0" i="0" u="sng" kern="1200" dirty="0">
                <a:solidFill>
                  <a:schemeClr val="tx1"/>
                </a:solidFill>
                <a:effectLst/>
                <a:latin typeface="+mn-lt"/>
                <a:ea typeface="+mn-ea"/>
                <a:cs typeface="+mn-cs"/>
                <a:hlinkClick r:id="rId4" tooltip="View LawCiteRecord"/>
              </a:rPr>
              <a:t> 539</a:t>
            </a:r>
            <a:r>
              <a:rPr lang="en-AU" sz="1200" b="0" i="0" kern="1200" dirty="0">
                <a:solidFill>
                  <a:schemeClr val="tx1"/>
                </a:solidFill>
                <a:effectLst/>
                <a:latin typeface="+mn-lt"/>
                <a:ea typeface="+mn-ea"/>
                <a:cs typeface="+mn-cs"/>
              </a:rPr>
              <a:t> (citations omitted).</a:t>
            </a:r>
            <a:endParaRPr lang="en-US" dirty="0"/>
          </a:p>
        </p:txBody>
      </p:sp>
      <p:sp>
        <p:nvSpPr>
          <p:cNvPr id="4" name="Slide Number Placeholder 3"/>
          <p:cNvSpPr>
            <a:spLocks noGrp="1"/>
          </p:cNvSpPr>
          <p:nvPr>
            <p:ph type="sldNum" sz="quarter" idx="5"/>
          </p:nvPr>
        </p:nvSpPr>
        <p:spPr/>
        <p:txBody>
          <a:bodyPr/>
          <a:lstStyle/>
          <a:p>
            <a:fld id="{7095F066-6CAF-3F44-B643-D90EA4F4BE4E}" type="slidenum">
              <a:rPr lang="en-US" smtClean="0"/>
              <a:t>34</a:t>
            </a:fld>
            <a:endParaRPr lang="en-US" dirty="0"/>
          </a:p>
        </p:txBody>
      </p:sp>
    </p:spTree>
    <p:extLst>
      <p:ext uri="{BB962C8B-B14F-4D97-AF65-F5344CB8AC3E}">
        <p14:creationId xmlns:p14="http://schemas.microsoft.com/office/powerpoint/2010/main" val="833157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5923F103-BC34-4FE4-A40E-EDDEECFDA5D0}" type="datetimeFigureOut">
              <a:rPr lang="en-US" smtClean="0"/>
              <a:pPr/>
              <a:t>5/26/22</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4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326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27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2715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526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5/26/22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14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5/26/22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69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820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79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5/26/22</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224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5/26/22</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3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12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558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52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80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40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19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2">
                <a:lumMod val="60000"/>
                <a:lumOff val="40000"/>
              </a:schemeClr>
            </a:gs>
            <a:gs pos="100000">
              <a:schemeClr val="tx2">
                <a:lumMod val="60000"/>
                <a:lumOff val="40000"/>
              </a:schemeClr>
            </a:gs>
            <a:gs pos="100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BE451C3-0FF4-47C4-B829-773ADF60F88C}" type="datetimeFigureOut">
              <a:rPr lang="en-US" smtClean="0"/>
              <a:t>5/26/22</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6826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82/dln1sfqx3g999jjyp9wbqr880000gn/T/com.microsoft.Word/WebArchiveCopyPasteTempFiles/images%3fq=tbnANd9GcTLg6MBIG3Gx1vyTA4ni3K2u-wW1O65pvdRZg&amp;usqp=CA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Bn3BCcSHGDtbJfD8JPy6t7-1200-80.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file:////var/folders/82/dln1sfqx3g999jjyp9wbqr880000gn/T/com.microsoft.Word/WebArchiveCopyPasteTempFiles/LyonChildWitness_web.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130870.jpg%3f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79522._SY475_.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var/folders/82/dln1sfqx3g999jjyp9wbqr880000gn/T/com.microsoft.Word/WebArchiveCopyPasteTempFiles/images%3fq=tbnANd9GcRBrC_ULXPCLp0VaTrgcz6hMjS34AhUzIodAA&amp;usqp=CA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79522._SY475_.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779522._SY475_.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file:////var/folders/82/dln1sfqx3g999jjyp9wbqr880000gn/T/com.microsoft.Word/WebArchiveCopyPasteTempFiles/images%3fq=tbnANd9GcTLg6MBIG3Gx1vyTA4ni3K2u-wW1O65pvdRZg&amp;usqp=C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C8E92A9B-56BB-484E-A885-6FF999C15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62" name="Rectangle 61">
              <a:extLst>
                <a:ext uri="{FF2B5EF4-FFF2-40B4-BE49-F238E27FC236}">
                  <a16:creationId xmlns:a16="http://schemas.microsoft.com/office/drawing/2014/main" id="{882D236D-EC3D-4158-9972-C92C36D6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Oval 62">
              <a:extLst>
                <a:ext uri="{FF2B5EF4-FFF2-40B4-BE49-F238E27FC236}">
                  <a16:creationId xmlns:a16="http://schemas.microsoft.com/office/drawing/2014/main" id="{9F1A34D6-00E0-4160-B42C-C0F61837F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a16="http://schemas.microsoft.com/office/drawing/2014/main" id="{8F0CCB13-1DEC-47CE-B46A-6F8911527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Oval 64">
              <a:extLst>
                <a:ext uri="{FF2B5EF4-FFF2-40B4-BE49-F238E27FC236}">
                  <a16:creationId xmlns:a16="http://schemas.microsoft.com/office/drawing/2014/main" id="{1287698F-BA3C-4B14-8EFD-4BB510CA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Freeform 5">
              <a:extLst>
                <a:ext uri="{FF2B5EF4-FFF2-40B4-BE49-F238E27FC236}">
                  <a16:creationId xmlns:a16="http://schemas.microsoft.com/office/drawing/2014/main" id="{E098F9C4-2AE2-4FA4-974F-9C9F4ED35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7" name="Freeform 5">
              <a:extLst>
                <a:ext uri="{FF2B5EF4-FFF2-40B4-BE49-F238E27FC236}">
                  <a16:creationId xmlns:a16="http://schemas.microsoft.com/office/drawing/2014/main" id="{BD6C01FB-DF9D-42FE-9C82-DEF119DB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8" name="Freeform 5">
              <a:extLst>
                <a:ext uri="{FF2B5EF4-FFF2-40B4-BE49-F238E27FC236}">
                  <a16:creationId xmlns:a16="http://schemas.microsoft.com/office/drawing/2014/main" id="{7B264309-727F-43C4-9E15-AB69155D8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0" name="Rectangle 69">
            <a:extLst>
              <a:ext uri="{FF2B5EF4-FFF2-40B4-BE49-F238E27FC236}">
                <a16:creationId xmlns:a16="http://schemas.microsoft.com/office/drawing/2014/main" id="{3E20E404-0173-46F6-9DC4-C960A577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5" name="Rectangle 74">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9365245-110A-D64C-8BFF-DEF16848295D}"/>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br>
              <a:rPr lang="en-US" sz="3200">
                <a:solidFill>
                  <a:srgbClr val="EBEBEB"/>
                </a:solidFill>
              </a:rPr>
            </a:br>
            <a:r>
              <a:rPr lang="en-US" sz="3200">
                <a:solidFill>
                  <a:srgbClr val="EBEBEB"/>
                </a:solidFill>
              </a:rPr>
              <a:t>Advocacy and Vulnerable Witnesses: tips, traps</a:t>
            </a:r>
            <a:br>
              <a:rPr lang="en-US" sz="3200">
                <a:solidFill>
                  <a:srgbClr val="EBEBEB"/>
                </a:solidFill>
              </a:rPr>
            </a:br>
            <a:r>
              <a:rPr lang="en-US" sz="3200">
                <a:solidFill>
                  <a:srgbClr val="EBEBEB"/>
                </a:solidFill>
              </a:rPr>
              <a:t>and techniques</a:t>
            </a:r>
          </a:p>
        </p:txBody>
      </p:sp>
      <p:sp>
        <p:nvSpPr>
          <p:cNvPr id="4" name="TextBox 3">
            <a:extLst>
              <a:ext uri="{FF2B5EF4-FFF2-40B4-BE49-F238E27FC236}">
                <a16:creationId xmlns:a16="http://schemas.microsoft.com/office/drawing/2014/main" id="{8B251696-044F-AE46-82A9-1AADB073EE87}"/>
              </a:ext>
            </a:extLst>
          </p:cNvPr>
          <p:cNvSpPr txBox="1"/>
          <p:nvPr/>
        </p:nvSpPr>
        <p:spPr>
          <a:xfrm>
            <a:off x="5290077" y="437513"/>
            <a:ext cx="5502614" cy="5954325"/>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dirty="0">
                <a:solidFill>
                  <a:schemeClr val="tx1">
                    <a:lumMod val="75000"/>
                    <a:lumOff val="25000"/>
                  </a:schemeClr>
                </a:solidFill>
              </a:rPr>
              <a:t>Joshua </a:t>
            </a:r>
            <a:r>
              <a:rPr lang="en-US" sz="2000">
                <a:solidFill>
                  <a:schemeClr val="tx1">
                    <a:lumMod val="75000"/>
                    <a:lumOff val="25000"/>
                  </a:schemeClr>
                </a:solidFill>
              </a:rPr>
              <a:t>Treviño</a:t>
            </a:r>
            <a:r>
              <a:rPr lang="en-US" sz="2000" dirty="0">
                <a:solidFill>
                  <a:schemeClr val="tx1">
                    <a:lumMod val="75000"/>
                    <a:lumOff val="25000"/>
                  </a:schemeClr>
                </a:solidFill>
              </a:rPr>
              <a:t> QC</a:t>
            </a:r>
            <a:endParaRPr lang="en-US" sz="2000">
              <a:solidFill>
                <a:schemeClr val="tx1">
                  <a:lumMod val="75000"/>
                  <a:lumOff val="25000"/>
                </a:schemeClr>
              </a:solidFill>
            </a:endParaRPr>
          </a:p>
        </p:txBody>
      </p:sp>
    </p:spTree>
    <p:extLst>
      <p:ext uri="{BB962C8B-B14F-4D97-AF65-F5344CB8AC3E}">
        <p14:creationId xmlns:p14="http://schemas.microsoft.com/office/powerpoint/2010/main" val="316098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5A3BC5A-5419-A812-4395-5A4B0CAE8291}"/>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Evidence Act 1977 – </a:t>
            </a:r>
            <a:br>
              <a:rPr lang="en-US" sz="3200">
                <a:solidFill>
                  <a:srgbClr val="EBEBEB"/>
                </a:solidFill>
              </a:rPr>
            </a:br>
            <a:r>
              <a:rPr lang="en-US" sz="3200">
                <a:solidFill>
                  <a:srgbClr val="EBEBEB"/>
                </a:solidFill>
              </a:rPr>
              <a:t>Part 2 – Division 4A – </a:t>
            </a:r>
            <a:br>
              <a:rPr lang="en-US" sz="3200">
                <a:solidFill>
                  <a:srgbClr val="EBEBEB"/>
                </a:solidFill>
              </a:rPr>
            </a:br>
            <a:r>
              <a:rPr lang="en-US" sz="3200" i="1">
                <a:solidFill>
                  <a:srgbClr val="EBEBEB"/>
                </a:solidFill>
              </a:rPr>
              <a:t>Evidence of Affected Children</a:t>
            </a:r>
          </a:p>
        </p:txBody>
      </p:sp>
      <p:sp>
        <p:nvSpPr>
          <p:cNvPr id="3" name="Content Placeholder 2">
            <a:extLst>
              <a:ext uri="{FF2B5EF4-FFF2-40B4-BE49-F238E27FC236}">
                <a16:creationId xmlns:a16="http://schemas.microsoft.com/office/drawing/2014/main" id="{C595D6E8-5CDE-14B3-3AB5-01B19BCD348F}"/>
              </a:ext>
            </a:extLst>
          </p:cNvPr>
          <p:cNvSpPr>
            <a:spLocks noGrp="1"/>
          </p:cNvSpPr>
          <p:nvPr>
            <p:ph idx="1"/>
          </p:nvPr>
        </p:nvSpPr>
        <p:spPr>
          <a:xfrm>
            <a:off x="5290077" y="437513"/>
            <a:ext cx="5502614" cy="5954325"/>
          </a:xfrm>
        </p:spPr>
        <p:txBody>
          <a:bodyPr anchor="ctr">
            <a:normAutofit/>
          </a:bodyPr>
          <a:lstStyle/>
          <a:p>
            <a:endParaRPr lang="en-US" sz="2000"/>
          </a:p>
          <a:p>
            <a:endParaRPr lang="en-US" sz="2000"/>
          </a:p>
          <a:p>
            <a:pPr>
              <a:buFont typeface="Wingdings" pitchFamily="2" charset="2"/>
              <a:buChar char="Ø"/>
            </a:pPr>
            <a:r>
              <a:rPr lang="en-US" sz="2000"/>
              <a:t>Operational from 5 January 2004</a:t>
            </a:r>
          </a:p>
        </p:txBody>
      </p:sp>
    </p:spTree>
    <p:extLst>
      <p:ext uri="{BB962C8B-B14F-4D97-AF65-F5344CB8AC3E}">
        <p14:creationId xmlns:p14="http://schemas.microsoft.com/office/powerpoint/2010/main" val="420760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7B6A290-BC0B-DAA1-D0A8-959778973E1F}"/>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9E  - </a:t>
            </a:r>
            <a:r>
              <a:rPr lang="en-AU" sz="3200" b="1">
                <a:solidFill>
                  <a:srgbClr val="EBEBEB"/>
                </a:solidFill>
              </a:rPr>
              <a:t>Principles for dealing with a child witness</a:t>
            </a:r>
            <a:br>
              <a:rPr lang="en-AU" sz="3200">
                <a:solidFill>
                  <a:srgbClr val="EBEBEB"/>
                </a:solidFill>
              </a:rPr>
            </a:br>
            <a:endParaRPr lang="en-US" sz="3200" i="1">
              <a:solidFill>
                <a:srgbClr val="EBEBEB"/>
              </a:solidFill>
            </a:endParaRPr>
          </a:p>
        </p:txBody>
      </p:sp>
      <p:sp>
        <p:nvSpPr>
          <p:cNvPr id="3" name="Content Placeholder 2">
            <a:extLst>
              <a:ext uri="{FF2B5EF4-FFF2-40B4-BE49-F238E27FC236}">
                <a16:creationId xmlns:a16="http://schemas.microsoft.com/office/drawing/2014/main" id="{BCCC97B1-50BC-8BF8-1B61-2FD6A0BD4392}"/>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700" dirty="0"/>
              <a:t>(1)	Because a child tends to be vulnerable in dealings with a person in 	authority, it is the Parliament’s intention that a child who is a witness in a 	proceeding should be given the benefit of special measures when giving 	the 	child’s evidence.</a:t>
            </a:r>
          </a:p>
          <a:p>
            <a:pPr marL="0" indent="0">
              <a:lnSpc>
                <a:spcPct val="90000"/>
              </a:lnSpc>
              <a:buNone/>
            </a:pPr>
            <a:r>
              <a:rPr lang="en-AU" sz="1700" dirty="0"/>
              <a:t>(2) 	The following general principles apply when dealing with a child witness in a proceeding—</a:t>
            </a:r>
          </a:p>
          <a:p>
            <a:pPr marL="0" indent="0">
              <a:lnSpc>
                <a:spcPct val="90000"/>
              </a:lnSpc>
              <a:buNone/>
            </a:pPr>
            <a:r>
              <a:rPr lang="en-AU" sz="1700" dirty="0"/>
              <a:t>	(a)	the child is to be treated with dignity, 			respect and compassion;</a:t>
            </a:r>
          </a:p>
          <a:p>
            <a:pPr marL="0" indent="0">
              <a:lnSpc>
                <a:spcPct val="90000"/>
              </a:lnSpc>
              <a:buNone/>
            </a:pPr>
            <a:r>
              <a:rPr lang="en-AU" sz="1700" dirty="0"/>
              <a:t>	(b) 	measures should be taken to limit, to the 		greatest practical extent, 		the distress 		or trauma suffered by the child when 			giving evidence;</a:t>
            </a:r>
          </a:p>
          <a:p>
            <a:pPr marL="0" indent="0">
              <a:lnSpc>
                <a:spcPct val="90000"/>
              </a:lnSpc>
              <a:buNone/>
            </a:pPr>
            <a:r>
              <a:rPr lang="en-AU" sz="1700" dirty="0"/>
              <a:t>	(c) 	the child should not be intimidated in 			cross-examination;</a:t>
            </a:r>
          </a:p>
          <a:p>
            <a:pPr marL="0" indent="0">
              <a:lnSpc>
                <a:spcPct val="90000"/>
              </a:lnSpc>
              <a:buNone/>
            </a:pPr>
            <a:r>
              <a:rPr lang="en-AU" sz="1700" dirty="0"/>
              <a:t>	(d) 	the proceeding should be resolved as 			quickly as possible.</a:t>
            </a:r>
          </a:p>
          <a:p>
            <a:pPr marL="0" indent="0">
              <a:lnSpc>
                <a:spcPct val="90000"/>
              </a:lnSpc>
              <a:buNone/>
            </a:pPr>
            <a:r>
              <a:rPr lang="en-AU" sz="1700" dirty="0"/>
              <a:t>(3)	In this section —</a:t>
            </a:r>
          </a:p>
          <a:p>
            <a:pPr marL="0" indent="0">
              <a:lnSpc>
                <a:spcPct val="90000"/>
              </a:lnSpc>
              <a:buNone/>
            </a:pPr>
            <a:r>
              <a:rPr lang="en-AU" sz="1700" dirty="0"/>
              <a:t>		</a:t>
            </a:r>
            <a:r>
              <a:rPr lang="en-AU" sz="1700" b="1" i="1" dirty="0"/>
              <a:t>child</a:t>
            </a:r>
            <a:r>
              <a:rPr lang="en-AU" sz="1700" b="1" dirty="0"/>
              <a:t> </a:t>
            </a:r>
            <a:r>
              <a:rPr lang="en-AU" sz="1700" dirty="0"/>
              <a:t>means a child under 16 years.</a:t>
            </a:r>
            <a:endParaRPr lang="en-US" sz="1700" dirty="0"/>
          </a:p>
        </p:txBody>
      </p:sp>
    </p:spTree>
    <p:extLst>
      <p:ext uri="{BB962C8B-B14F-4D97-AF65-F5344CB8AC3E}">
        <p14:creationId xmlns:p14="http://schemas.microsoft.com/office/powerpoint/2010/main" val="377582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5">
            <a:extLst>
              <a:ext uri="{FF2B5EF4-FFF2-40B4-BE49-F238E27FC236}">
                <a16:creationId xmlns:a16="http://schemas.microsoft.com/office/drawing/2014/main" id="{1C9C2F57-8940-108C-7D88-ACCF1B964925}"/>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Section 21 – Improper questions </a:t>
            </a:r>
            <a:endParaRPr lang="en-US" sz="3200" i="1">
              <a:solidFill>
                <a:srgbClr val="EBEBEB"/>
              </a:solidFill>
            </a:endParaRPr>
          </a:p>
        </p:txBody>
      </p:sp>
      <p:sp>
        <p:nvSpPr>
          <p:cNvPr id="7" name="Content Placeholder 6">
            <a:extLst>
              <a:ext uri="{FF2B5EF4-FFF2-40B4-BE49-F238E27FC236}">
                <a16:creationId xmlns:a16="http://schemas.microsoft.com/office/drawing/2014/main" id="{4599DF83-CBAE-F9C1-59C4-78A80CEEFEA7}"/>
              </a:ext>
            </a:extLst>
          </p:cNvPr>
          <p:cNvSpPr>
            <a:spLocks noGrp="1"/>
          </p:cNvSpPr>
          <p:nvPr>
            <p:ph idx="1"/>
          </p:nvPr>
        </p:nvSpPr>
        <p:spPr>
          <a:xfrm>
            <a:off x="5290077" y="437513"/>
            <a:ext cx="5502614" cy="5954325"/>
          </a:xfrm>
        </p:spPr>
        <p:txBody>
          <a:bodyPr anchor="ctr">
            <a:normAutofit lnSpcReduction="10000"/>
          </a:bodyPr>
          <a:lstStyle/>
          <a:p>
            <a:pPr marL="0" indent="0">
              <a:lnSpc>
                <a:spcPct val="90000"/>
              </a:lnSpc>
              <a:buNone/>
            </a:pPr>
            <a:r>
              <a:rPr lang="en-AU" sz="1700" dirty="0"/>
              <a:t>(1) The court may disallow a question put to a 	witness in cross-examination or inform a 	witness a question need not be answered, if 	the court considers the question is an 	improper question.</a:t>
            </a:r>
          </a:p>
          <a:p>
            <a:pPr marL="0" indent="0">
              <a:lnSpc>
                <a:spcPct val="90000"/>
              </a:lnSpc>
              <a:buNone/>
            </a:pPr>
            <a:r>
              <a:rPr lang="en-AU" sz="1700" dirty="0"/>
              <a:t>(2) 	In deciding whether a question is an improper 	question, the court must take 	into account —</a:t>
            </a:r>
          </a:p>
          <a:p>
            <a:pPr marL="0" indent="0">
              <a:lnSpc>
                <a:spcPct val="90000"/>
              </a:lnSpc>
              <a:buNone/>
            </a:pPr>
            <a:r>
              <a:rPr lang="en-AU" sz="1700" dirty="0"/>
              <a:t>	(a)	any mental, intellectual or physical 			impairment the witness has or appears 			to have; and</a:t>
            </a:r>
          </a:p>
          <a:p>
            <a:pPr marL="0" indent="0">
              <a:lnSpc>
                <a:spcPct val="90000"/>
              </a:lnSpc>
              <a:buNone/>
            </a:pPr>
            <a:r>
              <a:rPr lang="en-AU" sz="1700" dirty="0"/>
              <a:t>	(b) 	any other matter about the witness the 		court considers relevant, including for 			example, age, education, level of 				understanding, cultural background or 			relationship to any party to the 				proceeding.</a:t>
            </a:r>
          </a:p>
          <a:p>
            <a:pPr marL="0" indent="0">
              <a:lnSpc>
                <a:spcPct val="90000"/>
              </a:lnSpc>
              <a:buNone/>
            </a:pPr>
            <a:r>
              <a:rPr lang="en-AU" sz="1700" dirty="0"/>
              <a:t>(3)	…</a:t>
            </a:r>
          </a:p>
          <a:p>
            <a:pPr marL="0" indent="0">
              <a:lnSpc>
                <a:spcPct val="90000"/>
              </a:lnSpc>
              <a:buNone/>
            </a:pPr>
            <a:r>
              <a:rPr lang="en-AU" sz="1700" dirty="0"/>
              <a:t>(4)	In this section —</a:t>
            </a:r>
          </a:p>
          <a:p>
            <a:pPr marL="0" indent="0">
              <a:lnSpc>
                <a:spcPct val="90000"/>
              </a:lnSpc>
              <a:buNone/>
            </a:pPr>
            <a:r>
              <a:rPr lang="en-AU" sz="1700" dirty="0"/>
              <a:t>	</a:t>
            </a:r>
            <a:r>
              <a:rPr lang="en-AU" sz="1700" b="1" i="1" dirty="0"/>
              <a:t>improper question </a:t>
            </a:r>
            <a:r>
              <a:rPr lang="en-AU" sz="1700" b="1" dirty="0"/>
              <a:t> </a:t>
            </a:r>
            <a:r>
              <a:rPr lang="en-AU" sz="1700" dirty="0"/>
              <a:t>means a question that 	uses inappropriate language or is misleading, 	confusing, annoying, harassing, intimidating, 	offensive, oppressive or </a:t>
            </a:r>
            <a:r>
              <a:rPr lang="en-AU" sz="1700" dirty="0" err="1"/>
              <a:t>repetive</a:t>
            </a:r>
            <a:r>
              <a:rPr lang="en-AU" sz="1700" dirty="0"/>
              <a:t>.</a:t>
            </a:r>
          </a:p>
        </p:txBody>
      </p:sp>
    </p:spTree>
    <p:extLst>
      <p:ext uri="{BB962C8B-B14F-4D97-AF65-F5344CB8AC3E}">
        <p14:creationId xmlns:p14="http://schemas.microsoft.com/office/powerpoint/2010/main" val="226024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4781-5DA2-7AB1-0B00-641CC273BA20}"/>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5121" name="Picture 1" descr="Remote Working Experiences a Paradigm Shift">
            <a:extLst>
              <a:ext uri="{FF2B5EF4-FFF2-40B4-BE49-F238E27FC236}">
                <a16:creationId xmlns:a16="http://schemas.microsoft.com/office/drawing/2014/main" id="{508C9513-DADE-A468-2D90-29E576C81C21}"/>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0" y="0"/>
            <a:ext cx="12192000" cy="6857998"/>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D62D249-CABC-F4DC-118E-0A21307084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0741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7E056F4-627E-239D-C712-0F10D0E26456}"/>
              </a:ext>
            </a:extLst>
          </p:cNvPr>
          <p:cNvSpPr>
            <a:spLocks noGrp="1"/>
          </p:cNvSpPr>
          <p:nvPr>
            <p:ph type="title"/>
          </p:nvPr>
        </p:nvSpPr>
        <p:spPr>
          <a:xfrm>
            <a:off x="994087" y="1130603"/>
            <a:ext cx="3342442" cy="4596794"/>
          </a:xfrm>
        </p:spPr>
        <p:txBody>
          <a:bodyPr anchor="ctr">
            <a:normAutofit/>
          </a:bodyPr>
          <a:lstStyle/>
          <a:p>
            <a:r>
              <a:rPr lang="en-US" sz="3000" dirty="0">
                <a:solidFill>
                  <a:srgbClr val="EBEBEB"/>
                </a:solidFill>
              </a:rPr>
              <a:t>Evidence Act 1977</a:t>
            </a:r>
            <a:br>
              <a:rPr lang="en-US" sz="3000" dirty="0">
                <a:solidFill>
                  <a:srgbClr val="EBEBEB"/>
                </a:solidFill>
              </a:rPr>
            </a:br>
            <a:r>
              <a:rPr lang="en-US" sz="3000" dirty="0">
                <a:solidFill>
                  <a:srgbClr val="EBEBEB"/>
                </a:solidFill>
              </a:rPr>
              <a:t>Part 2 – Division 4C - Intermediaries</a:t>
            </a:r>
          </a:p>
        </p:txBody>
      </p:sp>
      <p:sp>
        <p:nvSpPr>
          <p:cNvPr id="3" name="Content Placeholder 2">
            <a:extLst>
              <a:ext uri="{FF2B5EF4-FFF2-40B4-BE49-F238E27FC236}">
                <a16:creationId xmlns:a16="http://schemas.microsoft.com/office/drawing/2014/main" id="{89ED9055-7214-FFDE-C133-FF61BE815730}"/>
              </a:ext>
            </a:extLst>
          </p:cNvPr>
          <p:cNvSpPr>
            <a:spLocks noGrp="1"/>
          </p:cNvSpPr>
          <p:nvPr>
            <p:ph idx="1"/>
          </p:nvPr>
        </p:nvSpPr>
        <p:spPr>
          <a:xfrm>
            <a:off x="5290077" y="437513"/>
            <a:ext cx="5502614" cy="5954325"/>
          </a:xfrm>
        </p:spPr>
        <p:txBody>
          <a:bodyPr anchor="ctr">
            <a:normAutofit/>
          </a:bodyPr>
          <a:lstStyle/>
          <a:p>
            <a:endParaRPr lang="en-US" sz="2000"/>
          </a:p>
          <a:p>
            <a:endParaRPr lang="en-US" sz="2000"/>
          </a:p>
          <a:p>
            <a:pPr>
              <a:buFont typeface="Wingdings" pitchFamily="2" charset="2"/>
              <a:buChar char="Ø"/>
            </a:pPr>
            <a:r>
              <a:rPr lang="en-US" sz="2000"/>
              <a:t>Operational from 5 July 2021</a:t>
            </a:r>
          </a:p>
        </p:txBody>
      </p:sp>
    </p:spTree>
    <p:extLst>
      <p:ext uri="{BB962C8B-B14F-4D97-AF65-F5344CB8AC3E}">
        <p14:creationId xmlns:p14="http://schemas.microsoft.com/office/powerpoint/2010/main" val="145094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4E42E067-6AC2-2397-C957-984EB8C6C086}"/>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Section 21AZM - Functions</a:t>
            </a:r>
            <a:endParaRPr lang="en-US" sz="3200" i="1" dirty="0">
              <a:solidFill>
                <a:srgbClr val="EBEBEB"/>
              </a:solidFill>
            </a:endParaRPr>
          </a:p>
        </p:txBody>
      </p:sp>
      <p:sp>
        <p:nvSpPr>
          <p:cNvPr id="5" name="Content Placeholder 4">
            <a:extLst>
              <a:ext uri="{FF2B5EF4-FFF2-40B4-BE49-F238E27FC236}">
                <a16:creationId xmlns:a16="http://schemas.microsoft.com/office/drawing/2014/main" id="{E40A29CC-E2FD-8787-CFAB-D8F2BB9FC2DF}"/>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700" dirty="0"/>
              <a:t>(1)	An intermediary for a witness in a relevant proceeding has the following functions in relation to the witness’s evidence in the proceeding—</a:t>
            </a:r>
          </a:p>
          <a:p>
            <a:pPr marL="0" indent="0">
              <a:lnSpc>
                <a:spcPct val="90000"/>
              </a:lnSpc>
              <a:buNone/>
            </a:pPr>
            <a:r>
              <a:rPr lang="en-AU" sz="1700" dirty="0"/>
              <a:t>	</a:t>
            </a:r>
            <a:r>
              <a:rPr lang="en-AU" sz="1700" dirty="0">
                <a:highlight>
                  <a:srgbClr val="FFFF00"/>
                </a:highlight>
              </a:rPr>
              <a:t>(a)	to communicate or explain to the witness 		questions put to the witness, to the 			extent necessary to enable the witness to 		understand the questions;</a:t>
            </a:r>
          </a:p>
          <a:p>
            <a:pPr marL="0" indent="0">
              <a:lnSpc>
                <a:spcPct val="90000"/>
              </a:lnSpc>
              <a:buNone/>
            </a:pPr>
            <a:r>
              <a:rPr lang="en-AU" sz="1700" dirty="0">
                <a:highlight>
                  <a:srgbClr val="FFFF00"/>
                </a:highlight>
              </a:rPr>
              <a:t>	(b)	to communicate or explain to a person 		asking questions of the witness the 				answers given by the witness in reply, to 		the extent necessary to enable the 			person to understand the answers.</a:t>
            </a:r>
          </a:p>
          <a:p>
            <a:pPr marL="0" indent="0">
              <a:lnSpc>
                <a:spcPct val="90000"/>
              </a:lnSpc>
              <a:buNone/>
            </a:pPr>
            <a:r>
              <a:rPr lang="en-AU" sz="1700" dirty="0"/>
              <a:t>(2)	An intermediary for a witness in a relevant 	proceeding also has the functions 	conferred 	on the intermediary under subdivision 3 in 	relation to directions hearings.</a:t>
            </a:r>
          </a:p>
          <a:p>
            <a:pPr marL="0" indent="0">
              <a:lnSpc>
                <a:spcPct val="90000"/>
              </a:lnSpc>
              <a:buNone/>
            </a:pPr>
            <a:r>
              <a:rPr lang="en-AU" sz="1700" dirty="0"/>
              <a:t>(3)	In performing a function under this division, an 	intermediary—</a:t>
            </a:r>
          </a:p>
          <a:p>
            <a:pPr marL="0" indent="0">
              <a:lnSpc>
                <a:spcPct val="90000"/>
              </a:lnSpc>
              <a:buNone/>
            </a:pPr>
            <a:r>
              <a:rPr lang="en-AU" sz="1700" dirty="0"/>
              <a:t>	</a:t>
            </a:r>
            <a:r>
              <a:rPr lang="en-AU" sz="1700" dirty="0">
                <a:highlight>
                  <a:srgbClr val="FFFF00"/>
                </a:highlight>
              </a:rPr>
              <a:t>(a)	is an officer of the court; and</a:t>
            </a:r>
          </a:p>
          <a:p>
            <a:pPr marL="0" indent="0">
              <a:lnSpc>
                <a:spcPct val="90000"/>
              </a:lnSpc>
              <a:buNone/>
            </a:pPr>
            <a:r>
              <a:rPr lang="en-AU" sz="1700" dirty="0">
                <a:highlight>
                  <a:srgbClr val="FFFF00"/>
                </a:highlight>
              </a:rPr>
              <a:t>	(b)	must act impartially.</a:t>
            </a:r>
            <a:endParaRPr lang="en-US" sz="1700" dirty="0">
              <a:highlight>
                <a:srgbClr val="FFFF00"/>
              </a:highlight>
            </a:endParaRPr>
          </a:p>
        </p:txBody>
      </p:sp>
    </p:spTree>
    <p:extLst>
      <p:ext uri="{BB962C8B-B14F-4D97-AF65-F5344CB8AC3E}">
        <p14:creationId xmlns:p14="http://schemas.microsoft.com/office/powerpoint/2010/main" val="157724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6F9D7C51-F8F1-F056-89A2-DB7A69F3AFB7}"/>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Section 21AZJ </a:t>
            </a:r>
            <a:r>
              <a:rPr lang="en-US" sz="3200" i="1" dirty="0">
                <a:solidFill>
                  <a:srgbClr val="EBEBEB"/>
                </a:solidFill>
              </a:rPr>
              <a:t>– Meaning of relevant proceeding</a:t>
            </a:r>
            <a:endParaRPr lang="en-US" sz="3200" dirty="0">
              <a:solidFill>
                <a:srgbClr val="EBEBEB"/>
              </a:solidFill>
            </a:endParaRPr>
          </a:p>
        </p:txBody>
      </p:sp>
      <p:sp>
        <p:nvSpPr>
          <p:cNvPr id="5" name="Content Placeholder 4">
            <a:extLst>
              <a:ext uri="{FF2B5EF4-FFF2-40B4-BE49-F238E27FC236}">
                <a16:creationId xmlns:a16="http://schemas.microsoft.com/office/drawing/2014/main" id="{98BEF24B-3FCE-4D42-4E7A-5B92348408B7}"/>
              </a:ext>
            </a:extLst>
          </p:cNvPr>
          <p:cNvSpPr>
            <a:spLocks noGrp="1"/>
          </p:cNvSpPr>
          <p:nvPr>
            <p:ph idx="1"/>
          </p:nvPr>
        </p:nvSpPr>
        <p:spPr>
          <a:xfrm>
            <a:off x="5290077" y="437513"/>
            <a:ext cx="5502614" cy="5954325"/>
          </a:xfrm>
        </p:spPr>
        <p:txBody>
          <a:bodyPr anchor="ctr">
            <a:normAutofit/>
          </a:bodyPr>
          <a:lstStyle/>
          <a:p>
            <a:pPr marL="0" indent="0">
              <a:buNone/>
            </a:pPr>
            <a:r>
              <a:rPr lang="en-AU" sz="2000" dirty="0"/>
              <a:t>(1)	A relevant proceeding is a criminal proceeding—</a:t>
            </a:r>
          </a:p>
          <a:p>
            <a:pPr marL="0" indent="0">
              <a:buNone/>
            </a:pPr>
            <a:r>
              <a:rPr lang="en-AU" sz="2000" dirty="0"/>
              <a:t>	(a)	for a child sexual offence; and</a:t>
            </a:r>
          </a:p>
          <a:p>
            <a:pPr marL="0" indent="0">
              <a:buNone/>
            </a:pPr>
            <a:r>
              <a:rPr lang="en-AU" sz="2000" dirty="0"/>
              <a:t>	(b)	held before a court at a place 			prescribed by regulation.</a:t>
            </a:r>
          </a:p>
          <a:p>
            <a:pPr marL="0" indent="0">
              <a:buNone/>
            </a:pPr>
            <a:r>
              <a:rPr lang="en-AU" sz="2000" dirty="0"/>
              <a:t>(2)	For subsection (1)(a), it does not matter 	whether the criminal proceeding 	also relates to other offences.</a:t>
            </a:r>
          </a:p>
          <a:p>
            <a:pPr marL="0" indent="0">
              <a:buNone/>
            </a:pPr>
            <a:r>
              <a:rPr lang="en-AU" sz="2000" dirty="0"/>
              <a:t>(3)	In this section— child sexual offence 	means an offence of a sexual nature 	committed in relation to a child, 	including, for example, an offence 	against a provision of the Criminal 	Code, chapter 22 or 32.</a:t>
            </a:r>
            <a:endParaRPr lang="en-US" sz="2000" dirty="0"/>
          </a:p>
        </p:txBody>
      </p:sp>
    </p:spTree>
    <p:extLst>
      <p:ext uri="{BB962C8B-B14F-4D97-AF65-F5344CB8AC3E}">
        <p14:creationId xmlns:p14="http://schemas.microsoft.com/office/powerpoint/2010/main" val="176033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Oval 78">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7" name="Rectangle 86">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232DF67A-4020-CA94-5C1B-C7863CBEB49D}"/>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2200" dirty="0"/>
              <a:t>Pilot scheme operational in Brisbane and Cairns with review in July 2023.</a:t>
            </a:r>
            <a:br>
              <a:rPr lang="en-US" sz="2200" dirty="0"/>
            </a:br>
            <a:br>
              <a:rPr lang="en-US" sz="2200" dirty="0"/>
            </a:br>
            <a:r>
              <a:rPr lang="en-US" sz="2200" dirty="0"/>
              <a:t>Intermediary schemes </a:t>
            </a:r>
            <a:r>
              <a:rPr lang="en-US" sz="2200" i="1" dirty="0"/>
              <a:t>already</a:t>
            </a:r>
            <a:r>
              <a:rPr lang="en-US" sz="2200" dirty="0"/>
              <a:t> operating in NSW, Victoria, ACT, SA and Tasmania.</a:t>
            </a:r>
          </a:p>
        </p:txBody>
      </p:sp>
      <p:grpSp>
        <p:nvGrpSpPr>
          <p:cNvPr id="89" name="Group 88">
            <a:extLst>
              <a:ext uri="{FF2B5EF4-FFF2-40B4-BE49-F238E27FC236}">
                <a16:creationId xmlns:a16="http://schemas.microsoft.com/office/drawing/2014/main" id="{227140B8-92FC-43F0-8CCA-F40052CE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90" name="Rectangle 89">
              <a:extLst>
                <a:ext uri="{FF2B5EF4-FFF2-40B4-BE49-F238E27FC236}">
                  <a16:creationId xmlns:a16="http://schemas.microsoft.com/office/drawing/2014/main" id="{E14FEF32-7604-4713-A9F1-9D90A6F78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5">
              <a:extLst>
                <a:ext uri="{FF2B5EF4-FFF2-40B4-BE49-F238E27FC236}">
                  <a16:creationId xmlns:a16="http://schemas.microsoft.com/office/drawing/2014/main" id="{95AD3905-A7DD-4026-B7FD-C203CC305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2" name="Freeform 5">
              <a:extLst>
                <a:ext uri="{FF2B5EF4-FFF2-40B4-BE49-F238E27FC236}">
                  <a16:creationId xmlns:a16="http://schemas.microsoft.com/office/drawing/2014/main" id="{467A9BDB-6572-473C-B2E5-C1AC2F716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169" name="Picture 2" descr="Waves of Destruction: History's Biggest Tsunamis | Live Science">
            <a:extLst>
              <a:ext uri="{FF2B5EF4-FFF2-40B4-BE49-F238E27FC236}">
                <a16:creationId xmlns:a16="http://schemas.microsoft.com/office/drawing/2014/main" id="{D00F30DF-8B70-9C70-018A-DAC3D86A64CE}"/>
              </a:ext>
            </a:extLst>
          </p:cNvPr>
          <p:cNvPicPr>
            <a:picLocks noGrp="1" noChangeAspect="1" noChangeArrowheads="1"/>
          </p:cNvPicPr>
          <p:nvPr>
            <p:ph idx="1"/>
          </p:nvPr>
        </p:nvPicPr>
        <p:blipFill rotWithShape="1">
          <a:blip r:embed="rId3" r:link="rId4">
            <a:extLst>
              <a:ext uri="{28A0092B-C50C-407E-A947-70E740481C1C}">
                <a14:useLocalDpi xmlns:a14="http://schemas.microsoft.com/office/drawing/2010/main" val="0"/>
              </a:ext>
            </a:extLst>
          </a:blip>
          <a:srcRect t="23534" r="-1" b="9055"/>
          <a:stretch>
            <a:fillRect/>
          </a:stretch>
        </p:blipFill>
        <p:spPr bwMode="auto">
          <a:xfrm>
            <a:off x="1109763" y="1930537"/>
            <a:ext cx="6443180" cy="2996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88E3DA21-D21A-137D-EE17-75D933828C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90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36B6-B82E-0E46-AFDD-9154E4AB73E5}"/>
              </a:ext>
            </a:extLst>
          </p:cNvPr>
          <p:cNvSpPr>
            <a:spLocks noGrp="1"/>
          </p:cNvSpPr>
          <p:nvPr>
            <p:ph type="title"/>
          </p:nvPr>
        </p:nvSpPr>
        <p:spPr>
          <a:xfrm>
            <a:off x="300942" y="212297"/>
            <a:ext cx="11891058" cy="6195350"/>
          </a:xfrm>
        </p:spPr>
        <p:txBody>
          <a:bodyPr/>
          <a:lstStyle/>
          <a:p>
            <a:endParaRPr lang="en-US" dirty="0"/>
          </a:p>
        </p:txBody>
      </p:sp>
      <p:pic>
        <p:nvPicPr>
          <p:cNvPr id="5" name="Picture 4">
            <a:extLst>
              <a:ext uri="{FF2B5EF4-FFF2-40B4-BE49-F238E27FC236}">
                <a16:creationId xmlns:a16="http://schemas.microsoft.com/office/drawing/2014/main" id="{7511DD54-ADE8-534C-AE40-89851AD08536}"/>
              </a:ext>
            </a:extLst>
          </p:cNvPr>
          <p:cNvPicPr>
            <a:picLocks noChangeAspect="1"/>
          </p:cNvPicPr>
          <p:nvPr/>
        </p:nvPicPr>
        <p:blipFill>
          <a:blip r:embed="rId3"/>
          <a:stretch>
            <a:fillRect/>
          </a:stretch>
        </p:blipFill>
        <p:spPr>
          <a:xfrm>
            <a:off x="104908" y="124769"/>
            <a:ext cx="11982184" cy="6858000"/>
          </a:xfrm>
          <a:prstGeom prst="rect">
            <a:avLst/>
          </a:prstGeom>
        </p:spPr>
      </p:pic>
      <p:sp>
        <p:nvSpPr>
          <p:cNvPr id="7" name="TextBox 6">
            <a:extLst>
              <a:ext uri="{FF2B5EF4-FFF2-40B4-BE49-F238E27FC236}">
                <a16:creationId xmlns:a16="http://schemas.microsoft.com/office/drawing/2014/main" id="{0BE0136B-9A02-E84D-BF21-6BF56F704B58}"/>
              </a:ext>
            </a:extLst>
          </p:cNvPr>
          <p:cNvSpPr txBox="1"/>
          <p:nvPr/>
        </p:nvSpPr>
        <p:spPr>
          <a:xfrm>
            <a:off x="3825294" y="4306838"/>
            <a:ext cx="4508478" cy="369332"/>
          </a:xfrm>
          <a:prstGeom prst="rect">
            <a:avLst/>
          </a:prstGeom>
          <a:noFill/>
        </p:spPr>
        <p:txBody>
          <a:bodyPr wrap="square" rtlCol="0">
            <a:spAutoFit/>
          </a:bodyPr>
          <a:lstStyle/>
          <a:p>
            <a:r>
              <a:rPr lang="en-US" dirty="0"/>
              <a:t>childabuseroyalcommission.gov.au</a:t>
            </a:r>
          </a:p>
        </p:txBody>
      </p:sp>
      <p:sp>
        <p:nvSpPr>
          <p:cNvPr id="8" name="TextBox 7">
            <a:extLst>
              <a:ext uri="{FF2B5EF4-FFF2-40B4-BE49-F238E27FC236}">
                <a16:creationId xmlns:a16="http://schemas.microsoft.com/office/drawing/2014/main" id="{8403E267-5481-FC4C-80F7-447BA522297E}"/>
              </a:ext>
            </a:extLst>
          </p:cNvPr>
          <p:cNvSpPr txBox="1"/>
          <p:nvPr/>
        </p:nvSpPr>
        <p:spPr>
          <a:xfrm>
            <a:off x="268147" y="6798103"/>
            <a:ext cx="355714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844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0FD58-0511-054B-BA40-8F93758DA3D2}"/>
              </a:ext>
            </a:extLst>
          </p:cNvPr>
          <p:cNvSpPr>
            <a:spLocks noGrp="1"/>
          </p:cNvSpPr>
          <p:nvPr>
            <p:ph type="title"/>
          </p:nvPr>
        </p:nvSpPr>
        <p:spPr>
          <a:xfrm>
            <a:off x="602295" y="0"/>
            <a:ext cx="8868276" cy="1327151"/>
          </a:xfrm>
        </p:spPr>
        <p:txBody>
          <a:bodyPr/>
          <a:lstStyle/>
          <a:p>
            <a:br>
              <a:rPr lang="en-AU" b="1" dirty="0">
                <a:solidFill>
                  <a:schemeClr val="bg1"/>
                </a:solidFill>
              </a:rPr>
            </a:br>
            <a:br>
              <a:rPr lang="en-AU" dirty="0">
                <a:solidFill>
                  <a:schemeClr val="bg1"/>
                </a:solidFill>
              </a:rPr>
            </a:br>
            <a:endParaRPr lang="en-US" dirty="0"/>
          </a:p>
        </p:txBody>
      </p:sp>
      <p:sp>
        <p:nvSpPr>
          <p:cNvPr id="4" name="Content Placeholder 3">
            <a:extLst>
              <a:ext uri="{FF2B5EF4-FFF2-40B4-BE49-F238E27FC236}">
                <a16:creationId xmlns:a16="http://schemas.microsoft.com/office/drawing/2014/main" id="{8A0541F8-9D04-D441-93E7-BEEF0D6D54E8}"/>
              </a:ext>
            </a:extLst>
          </p:cNvPr>
          <p:cNvSpPr>
            <a:spLocks noGrp="1"/>
          </p:cNvSpPr>
          <p:nvPr>
            <p:ph idx="1"/>
          </p:nvPr>
        </p:nvSpPr>
        <p:spPr>
          <a:xfrm>
            <a:off x="732924" y="1657978"/>
            <a:ext cx="9964803" cy="4191000"/>
          </a:xfrm>
        </p:spPr>
        <p:txBody>
          <a:bodyPr>
            <a:noAutofit/>
          </a:bodyPr>
          <a:lstStyle/>
          <a:p>
            <a:pPr marL="0" indent="0" fontAlgn="base">
              <a:buNone/>
            </a:pPr>
            <a:r>
              <a:rPr lang="en-AU" sz="2400" dirty="0">
                <a:solidFill>
                  <a:schemeClr val="bg1"/>
                </a:solidFill>
              </a:rPr>
              <a:t> </a:t>
            </a:r>
          </a:p>
          <a:p>
            <a:pPr marL="0" indent="0" fontAlgn="base">
              <a:buNone/>
            </a:pPr>
            <a:r>
              <a:rPr lang="en-AU" sz="2400" dirty="0">
                <a:solidFill>
                  <a:schemeClr val="bg1"/>
                </a:solidFill>
              </a:rPr>
              <a:t> </a:t>
            </a:r>
          </a:p>
          <a:p>
            <a:pPr marL="0" indent="0">
              <a:buNone/>
            </a:pPr>
            <a:endParaRPr lang="en-US" sz="2400" dirty="0">
              <a:solidFill>
                <a:schemeClr val="bg1"/>
              </a:solidFill>
            </a:endParaRPr>
          </a:p>
        </p:txBody>
      </p:sp>
      <p:sp>
        <p:nvSpPr>
          <p:cNvPr id="5" name="TextBox 4">
            <a:extLst>
              <a:ext uri="{FF2B5EF4-FFF2-40B4-BE49-F238E27FC236}">
                <a16:creationId xmlns:a16="http://schemas.microsoft.com/office/drawing/2014/main" id="{BEAF590B-AA9B-9443-B467-1551DF074869}"/>
              </a:ext>
            </a:extLst>
          </p:cNvPr>
          <p:cNvSpPr txBox="1"/>
          <p:nvPr/>
        </p:nvSpPr>
        <p:spPr>
          <a:xfrm>
            <a:off x="-12344" y="0"/>
            <a:ext cx="12110977" cy="6858000"/>
          </a:xfrm>
          <a:prstGeom prst="rect">
            <a:avLst/>
          </a:prstGeom>
          <a:noFill/>
        </p:spPr>
        <p:txBody>
          <a:bodyPr wrap="square" rtlCol="0">
            <a:spAutoFit/>
          </a:bodyPr>
          <a:lstStyle/>
          <a:p>
            <a:endParaRPr lang="en-US" dirty="0"/>
          </a:p>
        </p:txBody>
      </p:sp>
      <p:pic>
        <p:nvPicPr>
          <p:cNvPr id="7" name="Picture 6" descr="Text&#10;&#10;Description automatically generated">
            <a:extLst>
              <a:ext uri="{FF2B5EF4-FFF2-40B4-BE49-F238E27FC236}">
                <a16:creationId xmlns:a16="http://schemas.microsoft.com/office/drawing/2014/main" id="{1A02AE2D-F5CC-DD4F-9D1B-B065BCB691E7}"/>
              </a:ext>
            </a:extLst>
          </p:cNvPr>
          <p:cNvPicPr>
            <a:picLocks noChangeAspect="1"/>
          </p:cNvPicPr>
          <p:nvPr/>
        </p:nvPicPr>
        <p:blipFill>
          <a:blip r:embed="rId3"/>
          <a:stretch>
            <a:fillRect/>
          </a:stretch>
        </p:blipFill>
        <p:spPr>
          <a:xfrm>
            <a:off x="93367" y="84841"/>
            <a:ext cx="12005265" cy="6858000"/>
          </a:xfrm>
          <a:prstGeom prst="rect">
            <a:avLst/>
          </a:prstGeom>
        </p:spPr>
      </p:pic>
    </p:spTree>
    <p:extLst>
      <p:ext uri="{BB962C8B-B14F-4D97-AF65-F5344CB8AC3E}">
        <p14:creationId xmlns:p14="http://schemas.microsoft.com/office/powerpoint/2010/main" val="15976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1" name="Rectangle 70">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Oval 71">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Oval 72">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92636B6-B82E-0E46-AFDD-9154E4AB73E5}"/>
              </a:ext>
            </a:extLst>
          </p:cNvPr>
          <p:cNvSpPr>
            <a:spLocks noGrp="1"/>
          </p:cNvSpPr>
          <p:nvPr>
            <p:ph type="title"/>
          </p:nvPr>
        </p:nvSpPr>
        <p:spPr>
          <a:xfrm>
            <a:off x="1154955" y="4834467"/>
            <a:ext cx="8825658" cy="586380"/>
          </a:xfrm>
        </p:spPr>
        <p:txBody>
          <a:bodyPr vert="horz" lIns="91440" tIns="45720" rIns="91440" bIns="45720" rtlCol="0" anchor="b">
            <a:normAutofit fontScale="90000"/>
          </a:bodyPr>
          <a:lstStyle/>
          <a:p>
            <a:endParaRPr lang="en-US" dirty="0"/>
          </a:p>
        </p:txBody>
      </p:sp>
      <p:pic>
        <p:nvPicPr>
          <p:cNvPr id="1025" name="Picture 6" descr="USC law, psychology expert helps child witnesses have their day in court">
            <a:extLst>
              <a:ext uri="{FF2B5EF4-FFF2-40B4-BE49-F238E27FC236}">
                <a16:creationId xmlns:a16="http://schemas.microsoft.com/office/drawing/2014/main" id="{CD4EE8DD-75EC-7168-FE64-205A6897C202}"/>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r="-1" b="30317"/>
          <a:stretch>
            <a:fillRect/>
          </a:stretch>
        </p:blipFill>
        <p:spPr bwMode="auto">
          <a:xfrm>
            <a:off x="0" y="-50033"/>
            <a:ext cx="12100142" cy="6844582"/>
          </a:xfrm>
          <a:prstGeom prst="rect">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03E267-5481-FC4C-80F7-447BA522297E}"/>
              </a:ext>
            </a:extLst>
          </p:cNvPr>
          <p:cNvSpPr txBox="1"/>
          <p:nvPr/>
        </p:nvSpPr>
        <p:spPr>
          <a:xfrm>
            <a:off x="268147" y="6798103"/>
            <a:ext cx="3557147"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F1F82425-F98D-AB43-188A-9F2638D277B6}"/>
              </a:ext>
            </a:extLst>
          </p:cNvPr>
          <p:cNvSpPr>
            <a:spLocks noChangeArrowheads="1"/>
          </p:cNvSpPr>
          <p:nvPr/>
        </p:nvSpPr>
        <p:spPr bwMode="auto">
          <a:xfrm>
            <a:off x="0" y="-1"/>
            <a:ext cx="9166297" cy="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0861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6">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 name="Rectangle 7">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 name="Rectangle 13">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2" name="Rectangle 1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1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1" name="Rectangle 2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DCE5FAC-2308-1440-B89A-23E2BC8FD164}"/>
              </a:ext>
            </a:extLst>
          </p:cNvPr>
          <p:cNvSpPr>
            <a:spLocks noGrp="1"/>
          </p:cNvSpPr>
          <p:nvPr>
            <p:ph type="title"/>
          </p:nvPr>
        </p:nvSpPr>
        <p:spPr>
          <a:xfrm>
            <a:off x="1068388" y="789140"/>
            <a:ext cx="8912225" cy="5078260"/>
          </a:xfrm>
        </p:spPr>
        <p:txBody>
          <a:bodyPr vert="horz" lIns="91440" tIns="45720" rIns="91440" bIns="45720" rtlCol="0" anchor="b">
            <a:noAutofit/>
          </a:bodyPr>
          <a:lstStyle/>
          <a:p>
            <a:pPr>
              <a:lnSpc>
                <a:spcPct val="90000"/>
              </a:lnSpc>
            </a:pPr>
            <a:r>
              <a:rPr lang="en-US" sz="1800" dirty="0">
                <a:solidFill>
                  <a:srgbClr val="FFFFFF"/>
                </a:solidFill>
              </a:rPr>
              <a:t>The accused’s ability to question witnesses – including the complainant – is a key part of the accused’s right to a fair trial. However, our consultations and research have indicated that, at least in some cases, the way in which complainants are questioned by police, prosecutors and </a:t>
            </a:r>
            <a:r>
              <a:rPr lang="en-US" sz="1800" dirty="0" err="1">
                <a:solidFill>
                  <a:srgbClr val="FFFFFF"/>
                </a:solidFill>
              </a:rPr>
              <a:t>defence</a:t>
            </a:r>
            <a:r>
              <a:rPr lang="en-US" sz="1800" dirty="0">
                <a:solidFill>
                  <a:srgbClr val="FFFFFF"/>
                </a:solidFill>
              </a:rPr>
              <a:t> counsel has itself compromised their evidence. </a:t>
            </a:r>
            <a:br>
              <a:rPr lang="en-US" sz="1800" dirty="0">
                <a:solidFill>
                  <a:srgbClr val="FFFFFF"/>
                </a:solidFill>
              </a:rPr>
            </a:br>
            <a:br>
              <a:rPr lang="en-US" sz="1800" dirty="0">
                <a:solidFill>
                  <a:srgbClr val="FFFFFF"/>
                </a:solidFill>
              </a:rPr>
            </a:br>
            <a:r>
              <a:rPr lang="en-US" sz="1800" dirty="0">
                <a:solidFill>
                  <a:srgbClr val="FFFFFF"/>
                </a:solidFill>
              </a:rPr>
              <a:t>Questioning that prevents the complainant from giving their evidence effectively may lead to significant injustices. As discussed in Chapter 2, the criminal justice system is an adversarial system, and we have not recommended any major structural changes to that system. </a:t>
            </a:r>
            <a:r>
              <a:rPr lang="en-US" sz="1800" u="sng" dirty="0">
                <a:solidFill>
                  <a:srgbClr val="FFFFFF"/>
                </a:solidFill>
              </a:rPr>
              <a:t>However, the system should be concerned to ensure that the guilty are convicted and punished and not just that the innocent are acquitted. This requires that the complainant be given a good opportunity to give their </a:t>
            </a:r>
            <a:r>
              <a:rPr lang="en-US" sz="1800" b="1" u="sng" dirty="0">
                <a:solidFill>
                  <a:srgbClr val="FFFFFF"/>
                </a:solidFill>
              </a:rPr>
              <a:t>‘best evidence</a:t>
            </a:r>
            <a:r>
              <a:rPr lang="en-US" sz="1800" u="sng" dirty="0">
                <a:solidFill>
                  <a:srgbClr val="FFFFFF"/>
                </a:solidFill>
              </a:rPr>
              <a:t>’. </a:t>
            </a:r>
            <a:br>
              <a:rPr lang="en-US" sz="1800" u="sng" dirty="0">
                <a:solidFill>
                  <a:srgbClr val="FFFFFF"/>
                </a:solidFill>
              </a:rPr>
            </a:br>
            <a:r>
              <a:rPr lang="en-US" sz="1800" u="sng" dirty="0">
                <a:solidFill>
                  <a:srgbClr val="FFFFFF"/>
                </a:solidFill>
              </a:rPr>
              <a:t>By </a:t>
            </a:r>
            <a:r>
              <a:rPr lang="en-US" sz="1800" b="1" u="sng" dirty="0">
                <a:solidFill>
                  <a:srgbClr val="FFFFFF"/>
                </a:solidFill>
              </a:rPr>
              <a:t>‘best evidence’, </a:t>
            </a:r>
            <a:r>
              <a:rPr lang="en-US" sz="1800" u="sng" dirty="0">
                <a:solidFill>
                  <a:srgbClr val="FFFFFF"/>
                </a:solidFill>
              </a:rPr>
              <a:t>we mean the most complete and accurate evidence a witness is able to give. </a:t>
            </a:r>
            <a:br>
              <a:rPr lang="en-US" sz="1800" u="sng" dirty="0">
                <a:solidFill>
                  <a:srgbClr val="FFFFFF"/>
                </a:solidFill>
              </a:rPr>
            </a:br>
            <a:br>
              <a:rPr lang="en-US" sz="1800" dirty="0">
                <a:solidFill>
                  <a:srgbClr val="FFFFFF"/>
                </a:solidFill>
              </a:rPr>
            </a:br>
            <a:r>
              <a:rPr lang="en-US" sz="1800" dirty="0">
                <a:solidFill>
                  <a:srgbClr val="FFFFFF"/>
                </a:solidFill>
              </a:rPr>
              <a:t>The term </a:t>
            </a:r>
            <a:r>
              <a:rPr lang="en-US" sz="1800" b="1" dirty="0">
                <a:solidFill>
                  <a:srgbClr val="FFFFFF"/>
                </a:solidFill>
              </a:rPr>
              <a:t>‘best evidence</a:t>
            </a:r>
            <a:r>
              <a:rPr lang="en-US" sz="1800" dirty="0">
                <a:solidFill>
                  <a:srgbClr val="FFFFFF"/>
                </a:solidFill>
              </a:rPr>
              <a:t>’ has been used in England and Wales and Australia to describe the goal of ensuring children and vulnerable witnesses are able to give a complete and accurate account as a witness in criminal proceedings.</a:t>
            </a:r>
          </a:p>
        </p:txBody>
      </p:sp>
    </p:spTree>
    <p:extLst>
      <p:ext uri="{BB962C8B-B14F-4D97-AF65-F5344CB8AC3E}">
        <p14:creationId xmlns:p14="http://schemas.microsoft.com/office/powerpoint/2010/main" val="39876450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9150-060E-8946-8265-5EA2EA065760}"/>
              </a:ext>
            </a:extLst>
          </p:cNvPr>
          <p:cNvSpPr>
            <a:spLocks noGrp="1"/>
          </p:cNvSpPr>
          <p:nvPr>
            <p:ph type="title"/>
          </p:nvPr>
        </p:nvSpPr>
        <p:spPr>
          <a:xfrm>
            <a:off x="372691" y="458318"/>
            <a:ext cx="5723310" cy="5796555"/>
          </a:xfrm>
        </p:spPr>
        <p:txBody>
          <a:bodyPr/>
          <a:lstStyle/>
          <a:p>
            <a:br>
              <a:rPr lang="en-AU" sz="3200" b="1" i="1" dirty="0"/>
            </a:br>
            <a:br>
              <a:rPr lang="en-AU" sz="3200" b="1" i="1" dirty="0"/>
            </a:br>
            <a:r>
              <a:rPr lang="en-AU" b="1" i="1" dirty="0"/>
              <a:t>Ward (a Pseudonym) v The Queen</a:t>
            </a:r>
            <a:r>
              <a:rPr lang="en-AU" b="1" dirty="0"/>
              <a:t> [2017] VSCA 37 at [96] – [192]</a:t>
            </a:r>
            <a:br>
              <a:rPr lang="en-AU" b="1" dirty="0"/>
            </a:br>
            <a:endParaRPr lang="en-US" b="1" dirty="0"/>
          </a:p>
        </p:txBody>
      </p:sp>
      <p:sp>
        <p:nvSpPr>
          <p:cNvPr id="4" name="Content Placeholder 3">
            <a:extLst>
              <a:ext uri="{FF2B5EF4-FFF2-40B4-BE49-F238E27FC236}">
                <a16:creationId xmlns:a16="http://schemas.microsoft.com/office/drawing/2014/main" id="{BE4B50E4-AFC9-244A-95C6-E1338212AEB3}"/>
              </a:ext>
            </a:extLst>
          </p:cNvPr>
          <p:cNvSpPr>
            <a:spLocks noGrp="1"/>
          </p:cNvSpPr>
          <p:nvPr>
            <p:ph idx="1"/>
          </p:nvPr>
        </p:nvSpPr>
        <p:spPr>
          <a:xfrm>
            <a:off x="372689" y="1542627"/>
            <a:ext cx="11819311" cy="5065001"/>
          </a:xfrm>
        </p:spPr>
        <p:txBody>
          <a:bodyPr>
            <a:normAutofit/>
          </a:bodyPr>
          <a:lstStyle/>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p:txBody>
      </p:sp>
      <p:sp>
        <p:nvSpPr>
          <p:cNvPr id="5" name="Rectangle 2">
            <a:extLst>
              <a:ext uri="{FF2B5EF4-FFF2-40B4-BE49-F238E27FC236}">
                <a16:creationId xmlns:a16="http://schemas.microsoft.com/office/drawing/2014/main" id="{CAA1FBE4-E6E0-0343-920B-D5861A1CB4FF}"/>
              </a:ext>
            </a:extLst>
          </p:cNvPr>
          <p:cNvSpPr>
            <a:spLocks noChangeArrowheads="1"/>
          </p:cNvSpPr>
          <p:nvPr/>
        </p:nvSpPr>
        <p:spPr bwMode="auto">
          <a:xfrm>
            <a:off x="8362604" y="45169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Content Placeholder 3">
            <a:extLst>
              <a:ext uri="{FF2B5EF4-FFF2-40B4-BE49-F238E27FC236}">
                <a16:creationId xmlns:a16="http://schemas.microsoft.com/office/drawing/2014/main" id="{45F0A209-9694-4285-A5E2-66E77A4655BF}"/>
              </a:ext>
            </a:extLst>
          </p:cNvPr>
          <p:cNvSpPr txBox="1">
            <a:spLocks/>
          </p:cNvSpPr>
          <p:nvPr/>
        </p:nvSpPr>
        <p:spPr>
          <a:xfrm>
            <a:off x="372689" y="4027436"/>
            <a:ext cx="7113961" cy="18863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800" dirty="0">
              <a:solidFill>
                <a:schemeClr val="bg1"/>
              </a:solidFill>
            </a:endParaRPr>
          </a:p>
        </p:txBody>
      </p:sp>
      <p:sp>
        <p:nvSpPr>
          <p:cNvPr id="2" name="Rectangle 2">
            <a:extLst>
              <a:ext uri="{FF2B5EF4-FFF2-40B4-BE49-F238E27FC236}">
                <a16:creationId xmlns:a16="http://schemas.microsoft.com/office/drawing/2014/main" id="{A4B140EB-F48E-000B-8D4A-77EC706EF12A}"/>
              </a:ext>
            </a:extLst>
          </p:cNvPr>
          <p:cNvSpPr>
            <a:spLocks noChangeArrowheads="1"/>
          </p:cNvSpPr>
          <p:nvPr/>
        </p:nvSpPr>
        <p:spPr bwMode="auto">
          <a:xfrm flipV="1">
            <a:off x="7979079" y="1980474"/>
            <a:ext cx="120249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8" descr="Child Witness – Can a child testify in the court of justice? - LAW OF  EVIDENCE">
            <a:extLst>
              <a:ext uri="{FF2B5EF4-FFF2-40B4-BE49-F238E27FC236}">
                <a16:creationId xmlns:a16="http://schemas.microsoft.com/office/drawing/2014/main" id="{34F6F20E-3DE5-FA31-E249-C3BDDC3443A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165011" y="1542627"/>
            <a:ext cx="3131507" cy="398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2">
                <a:lumMod val="60000"/>
                <a:lumOff val="40000"/>
              </a:schemeClr>
            </a:gs>
            <a:gs pos="100000">
              <a:schemeClr val="tx2">
                <a:lumMod val="60000"/>
                <a:lumOff val="40000"/>
              </a:schemeClr>
            </a:gs>
            <a:gs pos="100000">
              <a:schemeClr val="tx2">
                <a:lumMod val="20000"/>
                <a:lumOff val="80000"/>
              </a:schemeClr>
            </a:gs>
          </a:gsLst>
          <a:lin ang="0" scaled="0"/>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9150-060E-8946-8265-5EA2EA065760}"/>
              </a:ext>
            </a:extLst>
          </p:cNvPr>
          <p:cNvSpPr>
            <a:spLocks noGrp="1"/>
          </p:cNvSpPr>
          <p:nvPr>
            <p:ph type="title"/>
          </p:nvPr>
        </p:nvSpPr>
        <p:spPr>
          <a:xfrm>
            <a:off x="372690" y="458318"/>
            <a:ext cx="11446621" cy="1882711"/>
          </a:xfrm>
        </p:spPr>
        <p:txBody>
          <a:bodyPr/>
          <a:lstStyle/>
          <a:p>
            <a:br>
              <a:rPr lang="en-AU" sz="3200" b="1" i="1" dirty="0"/>
            </a:br>
            <a:br>
              <a:rPr lang="en-AU" sz="3200" b="1" i="1" dirty="0"/>
            </a:br>
            <a:endParaRPr lang="en-US" b="1" dirty="0"/>
          </a:p>
        </p:txBody>
      </p:sp>
      <p:sp>
        <p:nvSpPr>
          <p:cNvPr id="4" name="Content Placeholder 3">
            <a:extLst>
              <a:ext uri="{FF2B5EF4-FFF2-40B4-BE49-F238E27FC236}">
                <a16:creationId xmlns:a16="http://schemas.microsoft.com/office/drawing/2014/main" id="{BE4B50E4-AFC9-244A-95C6-E1338212AEB3}"/>
              </a:ext>
            </a:extLst>
          </p:cNvPr>
          <p:cNvSpPr>
            <a:spLocks noGrp="1"/>
          </p:cNvSpPr>
          <p:nvPr>
            <p:ph idx="1"/>
          </p:nvPr>
        </p:nvSpPr>
        <p:spPr>
          <a:xfrm>
            <a:off x="372689" y="1542627"/>
            <a:ext cx="6103267" cy="4958381"/>
          </a:xfrm>
        </p:spPr>
        <p:txBody>
          <a:bodyPr>
            <a:normAutofit/>
          </a:bodyPr>
          <a:lstStyle/>
          <a:p>
            <a:pPr marL="0" indent="0">
              <a:buNone/>
            </a:pPr>
            <a:r>
              <a:rPr lang="en-US" sz="2800" b="1" i="1" dirty="0">
                <a:solidFill>
                  <a:schemeClr val="bg1"/>
                </a:solidFill>
              </a:rPr>
              <a:t>The Advocate’s Gateway</a:t>
            </a:r>
          </a:p>
          <a:p>
            <a:pPr marL="0" indent="0">
              <a:buNone/>
            </a:pPr>
            <a:r>
              <a:rPr lang="en-US" sz="2800" dirty="0">
                <a:solidFill>
                  <a:schemeClr val="bg1"/>
                </a:solidFill>
              </a:rPr>
              <a:t>Took Kit 1, 2, 6 and 16</a:t>
            </a:r>
          </a:p>
          <a:p>
            <a:pPr marL="0" indent="0">
              <a:buNone/>
            </a:pPr>
            <a:r>
              <a:rPr lang="en-US" sz="2800" dirty="0" err="1">
                <a:solidFill>
                  <a:schemeClr val="bg1"/>
                </a:solidFill>
              </a:rPr>
              <a:t>www.theadvocatesgateway.org</a:t>
            </a: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p:txBody>
      </p:sp>
      <p:sp>
        <p:nvSpPr>
          <p:cNvPr id="5" name="Rectangle 2">
            <a:extLst>
              <a:ext uri="{FF2B5EF4-FFF2-40B4-BE49-F238E27FC236}">
                <a16:creationId xmlns:a16="http://schemas.microsoft.com/office/drawing/2014/main" id="{CAA1FBE4-E6E0-0343-920B-D5861A1CB4FF}"/>
              </a:ext>
            </a:extLst>
          </p:cNvPr>
          <p:cNvSpPr>
            <a:spLocks noChangeArrowheads="1"/>
          </p:cNvSpPr>
          <p:nvPr/>
        </p:nvSpPr>
        <p:spPr bwMode="auto">
          <a:xfrm>
            <a:off x="8362604" y="45169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Content Placeholder 3">
            <a:extLst>
              <a:ext uri="{FF2B5EF4-FFF2-40B4-BE49-F238E27FC236}">
                <a16:creationId xmlns:a16="http://schemas.microsoft.com/office/drawing/2014/main" id="{45F0A209-9694-4285-A5E2-66E77A4655BF}"/>
              </a:ext>
            </a:extLst>
          </p:cNvPr>
          <p:cNvSpPr txBox="1">
            <a:spLocks/>
          </p:cNvSpPr>
          <p:nvPr/>
        </p:nvSpPr>
        <p:spPr>
          <a:xfrm>
            <a:off x="372689" y="4027436"/>
            <a:ext cx="7113961" cy="18863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800" dirty="0">
              <a:solidFill>
                <a:schemeClr val="bg1"/>
              </a:solidFill>
            </a:endParaRPr>
          </a:p>
        </p:txBody>
      </p:sp>
      <p:pic>
        <p:nvPicPr>
          <p:cNvPr id="4098" name="Picture 2" descr="New crackdown on corrupt lawyers who help criminals - BBC News">
            <a:extLst>
              <a:ext uri="{FF2B5EF4-FFF2-40B4-BE49-F238E27FC236}">
                <a16:creationId xmlns:a16="http://schemas.microsoft.com/office/drawing/2014/main" id="{63E87DA8-9F64-2AF7-FBD1-2C0AD48D3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841" y="1440501"/>
            <a:ext cx="4394809" cy="348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3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6" name="Rectangle 25">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C5AE9C1-5D8E-CA91-D304-06931F27925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Second Reading Speech 27/11/2019</a:t>
            </a:r>
          </a:p>
        </p:txBody>
      </p:sp>
      <p:sp>
        <p:nvSpPr>
          <p:cNvPr id="3" name="Content Placeholder 2">
            <a:extLst>
              <a:ext uri="{FF2B5EF4-FFF2-40B4-BE49-F238E27FC236}">
                <a16:creationId xmlns:a16="http://schemas.microsoft.com/office/drawing/2014/main" id="{CE06F511-545E-2B0D-1088-7662522BCFBF}"/>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US" sz="1100" dirty="0"/>
              <a:t>“Importantly, the bill also incorporates further amendments to provide the legislative basis to support a pilot program for intermediaries.  </a:t>
            </a:r>
            <a:r>
              <a:rPr lang="en-US" sz="1100" b="1" dirty="0">
                <a:highlight>
                  <a:srgbClr val="FFFF00"/>
                </a:highlight>
              </a:rPr>
              <a:t>The </a:t>
            </a:r>
            <a:r>
              <a:rPr lang="en-US" sz="1100" b="1" dirty="0" err="1">
                <a:highlight>
                  <a:srgbClr val="FFFF00"/>
                </a:highlight>
              </a:rPr>
              <a:t>Palaszcuk</a:t>
            </a:r>
            <a:r>
              <a:rPr lang="en-US" sz="1100" b="1" dirty="0">
                <a:highlight>
                  <a:srgbClr val="FFFF00"/>
                </a:highlight>
              </a:rPr>
              <a:t> government is giving a voice to vulnerable victims</a:t>
            </a:r>
            <a:r>
              <a:rPr lang="en-US" sz="1100" dirty="0">
                <a:highlight>
                  <a:srgbClr val="FFFF00"/>
                </a:highlight>
              </a:rPr>
              <a:t> </a:t>
            </a:r>
            <a:r>
              <a:rPr lang="en-US" sz="1100" dirty="0"/>
              <a:t>of child sexual abuse through the provision of funding to support establishment of a pilot Queensland intermediary scheme.</a:t>
            </a:r>
          </a:p>
          <a:p>
            <a:pPr marL="0" indent="0">
              <a:lnSpc>
                <a:spcPct val="90000"/>
              </a:lnSpc>
              <a:buNone/>
            </a:pPr>
            <a:r>
              <a:rPr lang="en-US" sz="1100" dirty="0"/>
              <a:t>The </a:t>
            </a:r>
            <a:r>
              <a:rPr lang="en-US" sz="1100" i="1" dirty="0"/>
              <a:t>Criminal justice report</a:t>
            </a:r>
            <a:r>
              <a:rPr lang="en-US" sz="1100" dirty="0"/>
              <a:t> recommended intermediary schemes be established to mitigate the difficulties that witnesses, including survivors and victims, in child sexual abuse matters may experience in participating in the criminal justice process.  At the investigation stage of a child sexual abuse matter, police may request an intermediary through the Queensland Intermediary Scheme’s matching service </a:t>
            </a:r>
            <a:r>
              <a:rPr lang="en-US" sz="1100" b="1" dirty="0">
                <a:highlight>
                  <a:srgbClr val="FFFF00"/>
                </a:highlight>
              </a:rPr>
              <a:t>to support a witness to give their most complete and accurate evidence</a:t>
            </a:r>
            <a:r>
              <a:rPr lang="en-US" sz="1100" dirty="0"/>
              <a:t>.  Under the provisions in the bill, courts will be able to appoint qualified intermediaries for prosecution witnesses who are under 16 years, or have an impairment of the mind, or have difficulty communicating, or fall within another class of persons prescribed under regulation.</a:t>
            </a:r>
          </a:p>
          <a:p>
            <a:pPr marL="0" indent="0">
              <a:lnSpc>
                <a:spcPct val="90000"/>
              </a:lnSpc>
              <a:buNone/>
            </a:pPr>
            <a:r>
              <a:rPr lang="en-US" sz="1100" dirty="0"/>
              <a:t>The bill provides for pre-trial hearings to enable the court to give directions about communication issues-which the royal commission referred to as ‘ground rules’ hearings.  </a:t>
            </a:r>
            <a:r>
              <a:rPr lang="en-US" sz="1100" b="1" dirty="0">
                <a:highlight>
                  <a:srgbClr val="FFFF00"/>
                </a:highlight>
              </a:rPr>
              <a:t>The intermediary, who is an independent impartial officer of the court, ensures the witness understands the questions being put to them and is given the opportunity to give their best evidence.</a:t>
            </a:r>
          </a:p>
          <a:p>
            <a:pPr marL="0" indent="0">
              <a:lnSpc>
                <a:spcPct val="90000"/>
              </a:lnSpc>
              <a:buNone/>
            </a:pPr>
            <a:r>
              <a:rPr lang="en-US" sz="1100" dirty="0"/>
              <a:t>Not only will </a:t>
            </a:r>
            <a:r>
              <a:rPr lang="en-US" sz="1100" b="1" dirty="0">
                <a:highlight>
                  <a:srgbClr val="FFFF00"/>
                </a:highlight>
              </a:rPr>
              <a:t>the use of intermediaries ensure that the best evidence is obtained </a:t>
            </a:r>
            <a:r>
              <a:rPr lang="en-US" sz="1100" dirty="0"/>
              <a:t>from the witness for the police and courts to assess the child abuse case properly; the communication support provided by the intermediary will also </a:t>
            </a:r>
            <a:r>
              <a:rPr lang="en-US" sz="1100" b="1" dirty="0">
                <a:highlight>
                  <a:srgbClr val="FFFF00"/>
                </a:highlight>
              </a:rPr>
              <a:t>reduce the stress experienced by these vulnerable witnesses in criminal justice proceedings</a:t>
            </a:r>
            <a:r>
              <a:rPr lang="en-US" sz="1100" dirty="0"/>
              <a:t>.  These proceedings can b e daunting and intimidating for any witness but particularly for a child, someone with an impairment of the mind or someone who has difficulty communicating.”</a:t>
            </a:r>
          </a:p>
          <a:p>
            <a:pPr marL="0" indent="0">
              <a:lnSpc>
                <a:spcPct val="90000"/>
              </a:lnSpc>
              <a:buNone/>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103162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4F060EA-0323-EC48-8209-DFF0A6FDBDF2}"/>
              </a:ext>
            </a:extLst>
          </p:cNvPr>
          <p:cNvSpPr>
            <a:spLocks noGrp="1"/>
          </p:cNvSpPr>
          <p:nvPr>
            <p:ph type="title"/>
          </p:nvPr>
        </p:nvSpPr>
        <p:spPr>
          <a:xfrm>
            <a:off x="994087" y="1130603"/>
            <a:ext cx="3342442" cy="4596794"/>
          </a:xfrm>
        </p:spPr>
        <p:txBody>
          <a:bodyPr anchor="ctr">
            <a:normAutofit/>
          </a:bodyPr>
          <a:lstStyle/>
          <a:p>
            <a:br>
              <a:rPr lang="en-AU" sz="3200">
                <a:solidFill>
                  <a:srgbClr val="EBEBEB"/>
                </a:solidFill>
              </a:rPr>
            </a:br>
            <a:endParaRPr lang="en-US" sz="3200" b="1">
              <a:solidFill>
                <a:srgbClr val="EBEBEB"/>
              </a:solidFill>
            </a:endParaRPr>
          </a:p>
        </p:txBody>
      </p:sp>
      <p:sp>
        <p:nvSpPr>
          <p:cNvPr id="3" name="Content Placeholder 2">
            <a:extLst>
              <a:ext uri="{FF2B5EF4-FFF2-40B4-BE49-F238E27FC236}">
                <a16:creationId xmlns:a16="http://schemas.microsoft.com/office/drawing/2014/main" id="{726F052C-77BE-CC47-AB06-4CAB8966D6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300" dirty="0"/>
              <a:t>(1)	The court must, on making the order under which the 	intermediary is appointed, give a direction that a 	hearing 	under this subdivision (a </a:t>
            </a:r>
            <a:r>
              <a:rPr lang="en-AU" sz="1300" b="1" i="1" dirty="0"/>
              <a:t>directions hearing</a:t>
            </a:r>
            <a:r>
              <a:rPr lang="en-AU" sz="1300" dirty="0"/>
              <a:t>) be held in 	relation to the giving of evidence by the witness in the 	relevant proceeding.</a:t>
            </a:r>
          </a:p>
          <a:p>
            <a:pPr marL="0" indent="0">
              <a:lnSpc>
                <a:spcPct val="90000"/>
              </a:lnSpc>
              <a:buNone/>
            </a:pPr>
            <a:r>
              <a:rPr lang="en-AU" sz="1300" dirty="0"/>
              <a:t>(2)	Subsection (1) does not prevent the court, with the consent 	of the parties to the relevant proceeding, holding the 	directions hearing immediately after making the order 	mentioned in subsection (1).</a:t>
            </a:r>
          </a:p>
          <a:p>
            <a:pPr marL="0" indent="0">
              <a:lnSpc>
                <a:spcPct val="90000"/>
              </a:lnSpc>
              <a:buNone/>
            </a:pPr>
            <a:r>
              <a:rPr lang="en-AU" sz="1300" dirty="0"/>
              <a:t>(3)	Also, at any stage of the relevant proceeding, the court 	may, on its own initiative or on the application of a 	party to 	the proceeding, give a direction that a further 	directions hearing be held in relation to the giving of 	evidence by the witness in the proceeding.</a:t>
            </a:r>
          </a:p>
          <a:p>
            <a:pPr marL="0" indent="0">
              <a:lnSpc>
                <a:spcPct val="90000"/>
              </a:lnSpc>
              <a:buNone/>
            </a:pPr>
            <a:r>
              <a:rPr lang="en-AU" sz="1300" b="1" dirty="0">
                <a:highlight>
                  <a:srgbClr val="FFFF00"/>
                </a:highlight>
              </a:rPr>
              <a:t>(4)	In giving a direction under subsection (1) or (3) for the 	holding of a directions hearing, the court may, if it 	considers it appropriate, direct that—</a:t>
            </a:r>
          </a:p>
          <a:p>
            <a:pPr marL="0" indent="0">
              <a:lnSpc>
                <a:spcPct val="90000"/>
              </a:lnSpc>
              <a:buNone/>
            </a:pPr>
            <a:r>
              <a:rPr lang="en-AU" sz="1300" b="1" dirty="0">
                <a:highlight>
                  <a:srgbClr val="FFFF00"/>
                </a:highlight>
              </a:rPr>
              <a:t>	(a)	the intermediary prepare a written report for the court 		that states—</a:t>
            </a:r>
          </a:p>
          <a:p>
            <a:pPr marL="0" indent="0">
              <a:lnSpc>
                <a:spcPct val="90000"/>
              </a:lnSpc>
              <a:buNone/>
            </a:pPr>
            <a:r>
              <a:rPr lang="en-AU" sz="1300" b="1" dirty="0">
                <a:highlight>
                  <a:srgbClr val="FFFF00"/>
                </a:highlight>
              </a:rPr>
              <a:t>		(</a:t>
            </a:r>
            <a:r>
              <a:rPr lang="en-AU" sz="1300" b="1" dirty="0" err="1">
                <a:highlight>
                  <a:srgbClr val="FFFF00"/>
                </a:highlight>
              </a:rPr>
              <a:t>i</a:t>
            </a:r>
            <a:r>
              <a:rPr lang="en-AU" sz="1300" b="1" dirty="0">
                <a:highlight>
                  <a:srgbClr val="FFFF00"/>
                </a:highlight>
              </a:rPr>
              <a:t>)	the communication needs of the witness; and</a:t>
            </a:r>
          </a:p>
          <a:p>
            <a:pPr marL="0" indent="0">
              <a:lnSpc>
                <a:spcPct val="90000"/>
              </a:lnSpc>
              <a:buNone/>
            </a:pPr>
            <a:r>
              <a:rPr lang="en-AU" sz="1300" b="1" dirty="0">
                <a:highlight>
                  <a:srgbClr val="FFFF00"/>
                </a:highlight>
              </a:rPr>
              <a:t>		(ii)	the intermediary’s recommendations about the 			most effective way to communicate with 				the witness; or</a:t>
            </a:r>
          </a:p>
          <a:p>
            <a:pPr marL="0" indent="0">
              <a:lnSpc>
                <a:spcPct val="90000"/>
              </a:lnSpc>
              <a:buNone/>
            </a:pPr>
            <a:r>
              <a:rPr lang="en-AU" sz="1300" dirty="0"/>
              <a:t>	(b)	a stated person attend the hearing.</a:t>
            </a:r>
          </a:p>
          <a:p>
            <a:pPr marL="0" indent="0">
              <a:lnSpc>
                <a:spcPct val="90000"/>
              </a:lnSpc>
              <a:buNone/>
            </a:pPr>
            <a:r>
              <a:rPr lang="en-AU" sz="1300" dirty="0"/>
              <a:t>(5)	The intermediary must comply with a direction given under 	subsection (4)(a).</a:t>
            </a:r>
            <a:endParaRPr lang="en-US" sz="1300" i="1" dirty="0"/>
          </a:p>
        </p:txBody>
      </p:sp>
      <p:sp>
        <p:nvSpPr>
          <p:cNvPr id="20" name="TextBox 19">
            <a:extLst>
              <a:ext uri="{FF2B5EF4-FFF2-40B4-BE49-F238E27FC236}">
                <a16:creationId xmlns:a16="http://schemas.microsoft.com/office/drawing/2014/main" id="{5F458B36-3A81-560F-741C-70AB09FBBB2C}"/>
              </a:ext>
            </a:extLst>
          </p:cNvPr>
          <p:cNvSpPr txBox="1"/>
          <p:nvPr/>
        </p:nvSpPr>
        <p:spPr>
          <a:xfrm>
            <a:off x="806233" y="2170433"/>
            <a:ext cx="3383179" cy="2554545"/>
          </a:xfrm>
          <a:prstGeom prst="rect">
            <a:avLst/>
          </a:prstGeom>
          <a:noFill/>
        </p:spPr>
        <p:txBody>
          <a:bodyPr wrap="square">
            <a:spAutoFit/>
          </a:bodyPr>
          <a:lstStyle/>
          <a:p>
            <a:r>
              <a:rPr lang="en-US" sz="3200" dirty="0">
                <a:solidFill>
                  <a:srgbClr val="EBEBEB"/>
                </a:solidFill>
              </a:rPr>
              <a:t>Section 21AZM -  Directions for holding directions hearings</a:t>
            </a:r>
            <a:endParaRPr lang="en-US" sz="3200" dirty="0"/>
          </a:p>
        </p:txBody>
      </p:sp>
    </p:spTree>
    <p:extLst>
      <p:ext uri="{BB962C8B-B14F-4D97-AF65-F5344CB8AC3E}">
        <p14:creationId xmlns:p14="http://schemas.microsoft.com/office/powerpoint/2010/main" val="226845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615259FB-E590-5C4B-893D-954839DBD2F5}"/>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21AZQ </a:t>
            </a:r>
            <a:r>
              <a:rPr lang="en-AU" sz="3200" b="1">
                <a:solidFill>
                  <a:srgbClr val="EBEBEB"/>
                </a:solidFill>
              </a:rPr>
              <a:t>Attendance at directions hearing </a:t>
            </a:r>
            <a:endParaRPr lang="en-US" sz="3200" b="1">
              <a:solidFill>
                <a:srgbClr val="EBEBEB"/>
              </a:solidFill>
            </a:endParaRPr>
          </a:p>
        </p:txBody>
      </p:sp>
      <p:sp>
        <p:nvSpPr>
          <p:cNvPr id="5" name="Content Placeholder 4">
            <a:extLst>
              <a:ext uri="{FF2B5EF4-FFF2-40B4-BE49-F238E27FC236}">
                <a16:creationId xmlns:a16="http://schemas.microsoft.com/office/drawing/2014/main" id="{622F4993-9A34-B0E5-9D4E-424DA9823995}"/>
              </a:ext>
            </a:extLst>
          </p:cNvPr>
          <p:cNvSpPr>
            <a:spLocks noGrp="1"/>
          </p:cNvSpPr>
          <p:nvPr>
            <p:ph idx="1"/>
          </p:nvPr>
        </p:nvSpPr>
        <p:spPr>
          <a:xfrm>
            <a:off x="5290077" y="437513"/>
            <a:ext cx="5502614" cy="5954325"/>
          </a:xfrm>
        </p:spPr>
        <p:txBody>
          <a:bodyPr anchor="ctr">
            <a:normAutofit lnSpcReduction="10000"/>
          </a:bodyPr>
          <a:lstStyle/>
          <a:p>
            <a:pPr>
              <a:buClrTx/>
              <a:buSzPct val="100000"/>
              <a:buAutoNum type="arabicParenBoth"/>
            </a:pPr>
            <a:r>
              <a:rPr lang="en-AU" sz="2000" dirty="0"/>
              <a:t> 	The following persons must attend a directions hearing held in the relevant 	proceeding—</a:t>
            </a:r>
          </a:p>
          <a:p>
            <a:pPr marL="0" indent="0">
              <a:buClrTx/>
              <a:buSzPct val="100000"/>
              <a:buNone/>
            </a:pPr>
            <a:r>
              <a:rPr lang="en-AU" sz="2000" dirty="0"/>
              <a:t>	(a)	the prosecutor or a person 				representing the prosecutor;</a:t>
            </a:r>
          </a:p>
          <a:p>
            <a:pPr marL="0" indent="0">
              <a:buClrTx/>
              <a:buSzPct val="100000"/>
              <a:buNone/>
            </a:pPr>
            <a:r>
              <a:rPr lang="en-AU" sz="2000" dirty="0"/>
              <a:t>	(b)	the legal practitioner representing 		the defendant or, if the defendant 		is unrepresented, the 						defendant;</a:t>
            </a:r>
          </a:p>
          <a:p>
            <a:pPr marL="0" indent="0">
              <a:buClrTx/>
              <a:buSzPct val="100000"/>
              <a:buNone/>
            </a:pPr>
            <a:r>
              <a:rPr lang="en-AU" sz="2000" dirty="0"/>
              <a:t>	(c)	the intermediary;</a:t>
            </a:r>
          </a:p>
          <a:p>
            <a:pPr marL="0" indent="0">
              <a:buClrTx/>
              <a:buSzPct val="100000"/>
              <a:buNone/>
            </a:pPr>
            <a:r>
              <a:rPr lang="en-AU" sz="2000" dirty="0"/>
              <a:t>	(d)	a person directed to attend the 			directions hearing under section 			21AZP(4)(b).</a:t>
            </a:r>
          </a:p>
          <a:p>
            <a:pPr marL="0" indent="0">
              <a:buClrTx/>
              <a:buSzPct val="100000"/>
              <a:buNone/>
            </a:pPr>
            <a:r>
              <a:rPr lang="en-AU" sz="2000" dirty="0"/>
              <a:t>(2) 	The witness may, but is not required to, 	attend the directions hearing.</a:t>
            </a:r>
          </a:p>
          <a:p>
            <a:pPr marL="0" indent="0">
              <a:buClrTx/>
              <a:buSzPct val="100000"/>
              <a:buNone/>
            </a:pPr>
            <a:r>
              <a:rPr lang="en-AU" sz="2000" dirty="0"/>
              <a:t>(3) 	Subsections (1) and (2) apply subject 	to any direction of the court.</a:t>
            </a:r>
            <a:endParaRPr lang="en-US" sz="2000" dirty="0"/>
          </a:p>
        </p:txBody>
      </p:sp>
    </p:spTree>
    <p:extLst>
      <p:ext uri="{BB962C8B-B14F-4D97-AF65-F5344CB8AC3E}">
        <p14:creationId xmlns:p14="http://schemas.microsoft.com/office/powerpoint/2010/main" val="254088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4579E05-B573-6F40-9001-7ABC4BE6681D}"/>
              </a:ext>
            </a:extLst>
          </p:cNvPr>
          <p:cNvSpPr>
            <a:spLocks noGrp="1"/>
          </p:cNvSpPr>
          <p:nvPr>
            <p:ph type="title"/>
          </p:nvPr>
        </p:nvSpPr>
        <p:spPr>
          <a:xfrm>
            <a:off x="994087" y="1130603"/>
            <a:ext cx="3342442" cy="4596794"/>
          </a:xfrm>
        </p:spPr>
        <p:txBody>
          <a:bodyPr anchor="ctr">
            <a:normAutofit/>
          </a:bodyPr>
          <a:lstStyle/>
          <a:p>
            <a:r>
              <a:rPr lang="en-AU" sz="3200" b="1" dirty="0">
                <a:solidFill>
                  <a:srgbClr val="EBEBEB"/>
                </a:solidFill>
              </a:rPr>
              <a:t>21AZR - Functions of intermediary at directions hearing</a:t>
            </a:r>
            <a:br>
              <a:rPr lang="en-AU" sz="3200" dirty="0">
                <a:solidFill>
                  <a:srgbClr val="EBEBEB"/>
                </a:solidFill>
              </a:rPr>
            </a:br>
            <a:endParaRPr lang="en-US" sz="3200" dirty="0">
              <a:solidFill>
                <a:srgbClr val="EBEBEB"/>
              </a:solidFill>
            </a:endParaRPr>
          </a:p>
        </p:txBody>
      </p:sp>
      <p:sp>
        <p:nvSpPr>
          <p:cNvPr id="3" name="Content Placeholder 2">
            <a:extLst>
              <a:ext uri="{FF2B5EF4-FFF2-40B4-BE49-F238E27FC236}">
                <a16:creationId xmlns:a16="http://schemas.microsoft.com/office/drawing/2014/main" id="{DCE09664-F1A4-1D40-B449-1AF82D9B5BC5}"/>
              </a:ext>
            </a:extLst>
          </p:cNvPr>
          <p:cNvSpPr>
            <a:spLocks noGrp="1"/>
          </p:cNvSpPr>
          <p:nvPr>
            <p:ph idx="1"/>
          </p:nvPr>
        </p:nvSpPr>
        <p:spPr>
          <a:xfrm>
            <a:off x="5290077" y="437513"/>
            <a:ext cx="5502614" cy="5954325"/>
          </a:xfrm>
        </p:spPr>
        <p:txBody>
          <a:bodyPr anchor="ctr">
            <a:normAutofit lnSpcReduction="10000"/>
          </a:bodyPr>
          <a:lstStyle/>
          <a:p>
            <a:pPr marL="0" indent="0">
              <a:lnSpc>
                <a:spcPct val="90000"/>
              </a:lnSpc>
              <a:buNone/>
            </a:pPr>
            <a:endParaRPr lang="en-AU" sz="1900" dirty="0"/>
          </a:p>
          <a:p>
            <a:pPr marL="0" indent="0">
              <a:lnSpc>
                <a:spcPct val="90000"/>
              </a:lnSpc>
              <a:buNone/>
            </a:pPr>
            <a:r>
              <a:rPr lang="en-AU" sz="1900" dirty="0"/>
              <a:t>(1)	The intermediary must, at a directions 	hearing held in the relevant 	proceeding—</a:t>
            </a:r>
          </a:p>
          <a:p>
            <a:pPr marL="0" indent="0">
              <a:lnSpc>
                <a:spcPct val="90000"/>
              </a:lnSpc>
              <a:buNone/>
            </a:pPr>
            <a:r>
              <a:rPr lang="en-AU" sz="1900" dirty="0"/>
              <a:t>	(a)	inform the court of the 		communication needs of the witness; 	and</a:t>
            </a:r>
          </a:p>
          <a:p>
            <a:pPr marL="0" indent="0">
              <a:lnSpc>
                <a:spcPct val="90000"/>
              </a:lnSpc>
              <a:buNone/>
            </a:pPr>
            <a:r>
              <a:rPr lang="en-AU" sz="1900" dirty="0"/>
              <a:t>	(b)	recommend to the court the most 	effective way to communicate 		with the witness.</a:t>
            </a:r>
          </a:p>
          <a:p>
            <a:pPr marL="0" indent="0">
              <a:lnSpc>
                <a:spcPct val="90000"/>
              </a:lnSpc>
              <a:buNone/>
            </a:pPr>
            <a:r>
              <a:rPr lang="en-AU" sz="1900" dirty="0"/>
              <a:t>(2)	The information and recommendations 	may be given or made in any 	way the 	court considers appropriate, including, 	for example—</a:t>
            </a:r>
          </a:p>
          <a:p>
            <a:pPr marL="0" indent="0">
              <a:lnSpc>
                <a:spcPct val="90000"/>
              </a:lnSpc>
              <a:buNone/>
            </a:pPr>
            <a:r>
              <a:rPr lang="en-AU" sz="1900" dirty="0"/>
              <a:t>	(a)	in a	report prepared in compliance 	with a direction given under 			section 	21AZP(4)(a); or</a:t>
            </a:r>
          </a:p>
          <a:p>
            <a:pPr marL="0" indent="0">
              <a:lnSpc>
                <a:spcPct val="90000"/>
              </a:lnSpc>
              <a:buNone/>
            </a:pPr>
            <a:r>
              <a:rPr lang="en-AU" sz="1900" dirty="0"/>
              <a:t>	(b)	in a report prepared by the 	intermediary before the intermediary 		was appointed for the witness.</a:t>
            </a:r>
            <a:endParaRPr lang="en-US" sz="1900" dirty="0"/>
          </a:p>
        </p:txBody>
      </p:sp>
    </p:spTree>
    <p:extLst>
      <p:ext uri="{BB962C8B-B14F-4D97-AF65-F5344CB8AC3E}">
        <p14:creationId xmlns:p14="http://schemas.microsoft.com/office/powerpoint/2010/main" val="137874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Section 21AZS - </a:t>
            </a:r>
            <a:r>
              <a:rPr lang="en-AU" sz="3200" b="1" dirty="0">
                <a:solidFill>
                  <a:srgbClr val="EBEBEB"/>
                </a:solidFill>
              </a:rPr>
              <a:t>Court may give directions </a:t>
            </a:r>
            <a:endParaRPr lang="en-US" sz="3200" b="1" dirty="0">
              <a:solidFill>
                <a:srgbClr val="EBEBEB"/>
              </a:solidFill>
            </a:endParaRPr>
          </a:p>
        </p:txBody>
      </p:sp>
      <p:sp>
        <p:nvSpPr>
          <p:cNvPr id="3"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dirty="0"/>
              <a:t>(2) 	Without limiting subsection (1), a direction may be given about 1 or more of 	the following matters—</a:t>
            </a:r>
          </a:p>
          <a:p>
            <a:pPr marL="0" indent="0">
              <a:lnSpc>
                <a:spcPct val="90000"/>
              </a:lnSpc>
              <a:buNone/>
            </a:pPr>
            <a:r>
              <a:rPr lang="en-AU" sz="1000" dirty="0"/>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(e)	the use of models, plans, body maps or similar aids to—</a:t>
            </a:r>
          </a:p>
          <a:p>
            <a:pPr marL="0" indent="0">
              <a:lnSpc>
                <a:spcPct val="90000"/>
              </a:lnSpc>
              <a:buNone/>
            </a:pPr>
            <a:r>
              <a:rPr lang="en-AU" sz="1000" dirty="0"/>
              <a:t>		(</a:t>
            </a:r>
            <a:r>
              <a:rPr lang="en-AU" sz="1000" dirty="0" err="1"/>
              <a:t>i</a:t>
            </a:r>
            <a:r>
              <a:rPr lang="en-AU" sz="1000" dirty="0"/>
              <a:t>)	help communicate a question to be put to the witness; or</a:t>
            </a:r>
          </a:p>
          <a:p>
            <a:pPr marL="0" indent="0">
              <a:lnSpc>
                <a:spcPct val="90000"/>
              </a:lnSpc>
              <a:buNone/>
            </a:pPr>
            <a:r>
              <a:rPr lang="en-AU" sz="1000" dirty="0"/>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214893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0" name="Rectangle 25">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27">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Section 21AZS - </a:t>
            </a:r>
            <a:r>
              <a:rPr lang="en-AU" sz="3200" b="1" dirty="0">
                <a:solidFill>
                  <a:srgbClr val="EBEBEB"/>
                </a:solidFill>
              </a:rPr>
              <a:t>Court may give directions </a:t>
            </a:r>
            <a:endParaRPr lang="en-US" sz="3200" b="1" dirty="0">
              <a:solidFill>
                <a:srgbClr val="EBEBEB"/>
              </a:solidFill>
            </a:endParaRPr>
          </a:p>
        </p:txBody>
      </p:sp>
      <p:sp>
        <p:nvSpPr>
          <p:cNvPr id="44"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b="1" dirty="0">
                <a:highlight>
                  <a:srgbClr val="FFFF00"/>
                </a:highlight>
              </a:rPr>
              <a:t>(2) 	Without limiting subsection (1), a direction may be given about 1 or more of the following matters—</a:t>
            </a:r>
          </a:p>
          <a:p>
            <a:pPr marL="0" indent="0">
              <a:lnSpc>
                <a:spcPct val="90000"/>
              </a:lnSpc>
              <a:buNone/>
            </a:pPr>
            <a:r>
              <a:rPr lang="en-AU" sz="1000" b="1" dirty="0">
                <a:highlight>
                  <a:srgbClr val="FFFF00"/>
                </a:highlight>
              </a:rPr>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(e)	the use of models, plans, body maps or similar aids to—</a:t>
            </a:r>
          </a:p>
          <a:p>
            <a:pPr marL="0" indent="0">
              <a:lnSpc>
                <a:spcPct val="90000"/>
              </a:lnSpc>
              <a:buNone/>
            </a:pPr>
            <a:r>
              <a:rPr lang="en-AU" sz="1000" dirty="0"/>
              <a:t>		(</a:t>
            </a:r>
            <a:r>
              <a:rPr lang="en-AU" sz="1000" dirty="0" err="1"/>
              <a:t>i</a:t>
            </a:r>
            <a:r>
              <a:rPr lang="en-AU" sz="1000" dirty="0"/>
              <a:t>)	help communicate a question to be put to the witness; or</a:t>
            </a:r>
          </a:p>
          <a:p>
            <a:pPr marL="0" indent="0">
              <a:lnSpc>
                <a:spcPct val="90000"/>
              </a:lnSpc>
              <a:buNone/>
            </a:pPr>
            <a:r>
              <a:rPr lang="en-AU" sz="1000" dirty="0"/>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161168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E827F29-473B-5544-88CD-134B0B9DD3A0}"/>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The manner of questioning</a:t>
            </a:r>
          </a:p>
        </p:txBody>
      </p:sp>
      <p:sp>
        <p:nvSpPr>
          <p:cNvPr id="3" name="Content Placeholder 2">
            <a:extLst>
              <a:ext uri="{FF2B5EF4-FFF2-40B4-BE49-F238E27FC236}">
                <a16:creationId xmlns:a16="http://schemas.microsoft.com/office/drawing/2014/main" id="{23397095-B993-FF42-B78D-991B35432E7C}"/>
              </a:ext>
            </a:extLst>
          </p:cNvPr>
          <p:cNvSpPr>
            <a:spLocks noGrp="1"/>
          </p:cNvSpPr>
          <p:nvPr>
            <p:ph idx="1"/>
          </p:nvPr>
        </p:nvSpPr>
        <p:spPr>
          <a:xfrm>
            <a:off x="5290077" y="437513"/>
            <a:ext cx="5502614" cy="5954325"/>
          </a:xfrm>
        </p:spPr>
        <p:txBody>
          <a:bodyPr anchor="ctr">
            <a:normAutofit/>
          </a:bodyPr>
          <a:lstStyle/>
          <a:p>
            <a:pPr>
              <a:buSzPct val="100000"/>
              <a:buFont typeface="Wingdings" pitchFamily="2" charset="2"/>
              <a:buChar char="Ø"/>
            </a:pPr>
            <a:r>
              <a:rPr lang="en-US" sz="2000" dirty="0"/>
              <a:t>Phrasing questions positively rather than negatively;</a:t>
            </a:r>
          </a:p>
          <a:p>
            <a:pPr>
              <a:buSzPct val="100000"/>
              <a:buFont typeface="Wingdings" pitchFamily="2" charset="2"/>
              <a:buChar char="Ø"/>
            </a:pPr>
            <a:r>
              <a:rPr lang="en-US" sz="2000" dirty="0"/>
              <a:t>Using active rather than passive voice;</a:t>
            </a:r>
          </a:p>
          <a:p>
            <a:pPr>
              <a:buSzPct val="100000"/>
              <a:buFont typeface="Wingdings" pitchFamily="2" charset="2"/>
              <a:buChar char="Ø"/>
            </a:pPr>
            <a:r>
              <a:rPr lang="en-US" sz="2000" dirty="0"/>
              <a:t>Separating questions on separate topics;</a:t>
            </a:r>
          </a:p>
          <a:p>
            <a:pPr>
              <a:buSzPct val="100000"/>
              <a:buFont typeface="Wingdings" pitchFamily="2" charset="2"/>
              <a:buChar char="Ø"/>
            </a:pPr>
            <a:r>
              <a:rPr lang="en-US" sz="2000" dirty="0"/>
              <a:t>Use the child’s words to describe people, actions and objects;</a:t>
            </a:r>
          </a:p>
          <a:p>
            <a:pPr>
              <a:buSzPct val="100000"/>
              <a:buFont typeface="Wingdings" pitchFamily="2" charset="2"/>
              <a:buChar char="Ø"/>
            </a:pPr>
            <a:r>
              <a:rPr lang="en-US" sz="2000" dirty="0"/>
              <a:t>Using signposting;</a:t>
            </a:r>
          </a:p>
          <a:p>
            <a:pPr>
              <a:buSzPct val="100000"/>
              <a:buFont typeface="Wingdings" pitchFamily="2" charset="2"/>
              <a:buChar char="Ø"/>
            </a:pPr>
            <a:r>
              <a:rPr lang="en-US" sz="2000" dirty="0"/>
              <a:t>Discuss events in a logical sequence;</a:t>
            </a:r>
          </a:p>
          <a:p>
            <a:pPr>
              <a:buSzPct val="100000"/>
              <a:buFont typeface="Wingdings" pitchFamily="2" charset="2"/>
              <a:buChar char="Ø"/>
            </a:pPr>
            <a:r>
              <a:rPr lang="en-US" sz="2000" dirty="0"/>
              <a:t>Include only one query in each question;</a:t>
            </a:r>
          </a:p>
          <a:p>
            <a:pPr>
              <a:buSzPct val="100000"/>
              <a:buFont typeface="Wingdings" pitchFamily="2" charset="2"/>
              <a:buChar char="Ø"/>
            </a:pPr>
            <a:r>
              <a:rPr lang="en-US" sz="2000" dirty="0"/>
              <a:t>Avoid questions that may be taken too literally.</a:t>
            </a:r>
          </a:p>
          <a:p>
            <a:pPr>
              <a:buSzPct val="100000"/>
              <a:buFont typeface="Wingdings" pitchFamily="2" charset="2"/>
              <a:buChar char="Ø"/>
            </a:pPr>
            <a:r>
              <a:rPr lang="en-US" sz="2000" dirty="0"/>
              <a:t>Avoid “Do you remember ?” questions.</a:t>
            </a:r>
          </a:p>
          <a:p>
            <a:endParaRPr lang="en-US" sz="2000" dirty="0"/>
          </a:p>
        </p:txBody>
      </p:sp>
    </p:spTree>
    <p:extLst>
      <p:ext uri="{BB962C8B-B14F-4D97-AF65-F5344CB8AC3E}">
        <p14:creationId xmlns:p14="http://schemas.microsoft.com/office/powerpoint/2010/main" val="236083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72" name="Rectangle 71">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74"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5"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6" name="Rectangle 75">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6" name="Title 5">
            <a:extLst>
              <a:ext uri="{FF2B5EF4-FFF2-40B4-BE49-F238E27FC236}">
                <a16:creationId xmlns:a16="http://schemas.microsoft.com/office/drawing/2014/main" id="{12CBF048-4266-DFCC-4BEF-700E7FA4CE7C}"/>
              </a:ext>
            </a:extLst>
          </p:cNvPr>
          <p:cNvSpPr>
            <a:spLocks noGrp="1"/>
          </p:cNvSpPr>
          <p:nvPr>
            <p:ph type="title"/>
          </p:nvPr>
        </p:nvSpPr>
        <p:spPr>
          <a:xfrm>
            <a:off x="737917" y="128224"/>
            <a:ext cx="6417160" cy="122297"/>
          </a:xfrm>
        </p:spPr>
        <p:txBody>
          <a:bodyPr>
            <a:normAutofit fontScale="90000"/>
          </a:bodyPr>
          <a:lstStyle/>
          <a:p>
            <a:endParaRPr lang="en-US" dirty="0"/>
          </a:p>
        </p:txBody>
      </p:sp>
      <p:sp>
        <p:nvSpPr>
          <p:cNvPr id="7" name="Content Placeholder 6">
            <a:extLst>
              <a:ext uri="{FF2B5EF4-FFF2-40B4-BE49-F238E27FC236}">
                <a16:creationId xmlns:a16="http://schemas.microsoft.com/office/drawing/2014/main" id="{63F2397A-74BB-501C-FA1C-7F0C665BE2CE}"/>
              </a:ext>
            </a:extLst>
          </p:cNvPr>
          <p:cNvSpPr>
            <a:spLocks noGrp="1"/>
          </p:cNvSpPr>
          <p:nvPr>
            <p:ph idx="1"/>
          </p:nvPr>
        </p:nvSpPr>
        <p:spPr>
          <a:xfrm>
            <a:off x="552102" y="904561"/>
            <a:ext cx="6441818" cy="5308189"/>
          </a:xfrm>
        </p:spPr>
        <p:txBody>
          <a:bodyPr anchor="ctr">
            <a:normAutofit lnSpcReduction="10000"/>
          </a:bodyPr>
          <a:lstStyle/>
          <a:p>
            <a:pPr marL="0" indent="0">
              <a:lnSpc>
                <a:spcPct val="90000"/>
              </a:lnSpc>
              <a:buNone/>
            </a:pPr>
            <a:r>
              <a:rPr lang="en-AU" sz="2000" i="1" dirty="0">
                <a:solidFill>
                  <a:schemeClr val="bg1"/>
                </a:solidFill>
              </a:rPr>
              <a:t>“Not even the abuses, the mishandlings, and the puerilities which are so often found associated with cross-examination have availed to nullify its value. It may be that in more than one sense it takes the place in our system which torture occupied in the mediaeval system of the civilians. </a:t>
            </a:r>
            <a:r>
              <a:rPr lang="en-AU" sz="2000" b="1" i="1" dirty="0">
                <a:solidFill>
                  <a:schemeClr val="bg1"/>
                </a:solidFill>
              </a:rPr>
              <a:t>Nevertheless, it is beyond any doubt the greatest legal engine ever invented for the discovery of truth</a:t>
            </a:r>
            <a:r>
              <a:rPr lang="en-AU" sz="2000" i="1" dirty="0">
                <a:solidFill>
                  <a:schemeClr val="bg1"/>
                </a:solidFill>
              </a:rPr>
              <a:t>. However difficult it may be for the layman, the scientist, or the foreign jurist to appreciate this its wonderful power, there has probably never been a moment’s doubt upon this point in the mind of a lawyer with experience. “You can do anything,” said Wendell Phillips, “with a bayonet – except sit upon it”. A lawyer can do anything with a cross-examination – if he is skilful enough not to impale his own cause upon it.”</a:t>
            </a:r>
          </a:p>
          <a:p>
            <a:pPr marL="0" indent="0">
              <a:lnSpc>
                <a:spcPct val="90000"/>
              </a:lnSpc>
              <a:buNone/>
            </a:pPr>
            <a:r>
              <a:rPr lang="en-AU" sz="2000" dirty="0">
                <a:solidFill>
                  <a:schemeClr val="bg1"/>
                </a:solidFill>
              </a:rPr>
              <a:t>John Henry </a:t>
            </a:r>
            <a:r>
              <a:rPr lang="en-AU" sz="2000" dirty="0" err="1">
                <a:solidFill>
                  <a:schemeClr val="bg1"/>
                </a:solidFill>
              </a:rPr>
              <a:t>Wigmore</a:t>
            </a:r>
            <a:r>
              <a:rPr lang="en-AU" sz="2000" dirty="0">
                <a:solidFill>
                  <a:schemeClr val="bg1"/>
                </a:solidFill>
              </a:rPr>
              <a:t>, </a:t>
            </a:r>
            <a:r>
              <a:rPr lang="en-AU" sz="2000" i="1" dirty="0">
                <a:solidFill>
                  <a:schemeClr val="bg1"/>
                </a:solidFill>
              </a:rPr>
              <a:t>Evidence in Trials at Common Law</a:t>
            </a:r>
            <a:r>
              <a:rPr lang="en-AU" sz="2000" dirty="0">
                <a:solidFill>
                  <a:schemeClr val="bg1"/>
                </a:solidFill>
              </a:rPr>
              <a:t> (Little, Brown and Company, 3</a:t>
            </a:r>
            <a:r>
              <a:rPr lang="en-AU" sz="2000" baseline="30000" dirty="0">
                <a:solidFill>
                  <a:schemeClr val="bg1"/>
                </a:solidFill>
              </a:rPr>
              <a:t>rd</a:t>
            </a:r>
            <a:r>
              <a:rPr lang="en-AU" sz="2000" dirty="0">
                <a:solidFill>
                  <a:schemeClr val="bg1"/>
                </a:solidFill>
              </a:rPr>
              <a:t> ed, 1974) vol 5, 32.</a:t>
            </a:r>
          </a:p>
          <a:p>
            <a:pPr marL="0" indent="0">
              <a:lnSpc>
                <a:spcPct val="90000"/>
              </a:lnSpc>
              <a:buNone/>
            </a:pPr>
            <a:endParaRPr lang="en-US" sz="1500" dirty="0">
              <a:solidFill>
                <a:schemeClr val="bg1"/>
              </a:solidFill>
            </a:endParaRPr>
          </a:p>
        </p:txBody>
      </p:sp>
      <p:pic>
        <p:nvPicPr>
          <p:cNvPr id="2050" name="Picture 2" descr="Antique Lawyer Print, Barrister in Court">
            <a:extLst>
              <a:ext uri="{FF2B5EF4-FFF2-40B4-BE49-F238E27FC236}">
                <a16:creationId xmlns:a16="http://schemas.microsoft.com/office/drawing/2014/main" id="{CED0414B-BC7F-43DB-BABB-A02F981B79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4220" y="781240"/>
            <a:ext cx="3679323" cy="5313101"/>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6884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1" name="Rectangle 4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4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E827F29-473B-5544-88CD-134B0B9DD3A0}"/>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Questions to Avoid</a:t>
            </a:r>
          </a:p>
        </p:txBody>
      </p:sp>
      <p:sp>
        <p:nvSpPr>
          <p:cNvPr id="3" name="Content Placeholder 2">
            <a:extLst>
              <a:ext uri="{FF2B5EF4-FFF2-40B4-BE49-F238E27FC236}">
                <a16:creationId xmlns:a16="http://schemas.microsoft.com/office/drawing/2014/main" id="{23397095-B993-FF42-B78D-991B35432E7C}"/>
              </a:ext>
            </a:extLst>
          </p:cNvPr>
          <p:cNvSpPr>
            <a:spLocks noGrp="1"/>
          </p:cNvSpPr>
          <p:nvPr>
            <p:ph idx="1"/>
          </p:nvPr>
        </p:nvSpPr>
        <p:spPr>
          <a:xfrm>
            <a:off x="5290077" y="437513"/>
            <a:ext cx="5502614" cy="5954325"/>
          </a:xfrm>
        </p:spPr>
        <p:txBody>
          <a:bodyPr anchor="ctr">
            <a:normAutofit lnSpcReduction="10000"/>
          </a:bodyPr>
          <a:lstStyle/>
          <a:p>
            <a:pPr marL="0" indent="0">
              <a:buSzPct val="100000"/>
              <a:buNone/>
            </a:pPr>
            <a:r>
              <a:rPr lang="en-US" sz="2000" b="1" dirty="0"/>
              <a:t>A risk of misunderstanding or unreliable compliance with:</a:t>
            </a:r>
          </a:p>
          <a:p>
            <a:pPr marL="0" indent="0">
              <a:buSzPct val="100000"/>
              <a:buNone/>
            </a:pPr>
            <a:endParaRPr lang="en-US" sz="2000" b="1" dirty="0"/>
          </a:p>
          <a:p>
            <a:pPr>
              <a:buSzPct val="100000"/>
              <a:buFont typeface="Wingdings" pitchFamily="2" charset="2"/>
              <a:buChar char="Ø"/>
            </a:pPr>
            <a:r>
              <a:rPr lang="en-US" sz="2000" dirty="0"/>
              <a:t>Tag questions;</a:t>
            </a:r>
          </a:p>
          <a:p>
            <a:pPr lvl="1">
              <a:buSzPct val="100000"/>
              <a:buFont typeface="Wingdings" pitchFamily="2" charset="2"/>
              <a:buChar char="Ø"/>
            </a:pPr>
            <a:r>
              <a:rPr lang="en-US" sz="2000" i="1" dirty="0"/>
              <a:t>“John didn’t touch you, did he?”</a:t>
            </a:r>
          </a:p>
          <a:p>
            <a:pPr marL="457200" lvl="1" indent="0">
              <a:buSzPct val="100000"/>
              <a:buNone/>
            </a:pPr>
            <a:endParaRPr lang="en-US" sz="2000" i="1" dirty="0"/>
          </a:p>
          <a:p>
            <a:pPr>
              <a:buSzPct val="100000"/>
              <a:buFont typeface="Wingdings" pitchFamily="2" charset="2"/>
              <a:buChar char="Ø"/>
            </a:pPr>
            <a:r>
              <a:rPr lang="en-US" sz="2000" dirty="0"/>
              <a:t>Questions requiring a yes/no response;</a:t>
            </a:r>
          </a:p>
          <a:p>
            <a:pPr marL="0" indent="0">
              <a:buSzPct val="100000"/>
              <a:buNone/>
            </a:pPr>
            <a:endParaRPr lang="en-US" sz="2000" dirty="0"/>
          </a:p>
          <a:p>
            <a:pPr>
              <a:buSzPct val="100000"/>
              <a:buFont typeface="Wingdings" pitchFamily="2" charset="2"/>
              <a:buChar char="Ø"/>
            </a:pPr>
            <a:r>
              <a:rPr lang="en-US" sz="2000" dirty="0"/>
              <a:t>Questions in the form of statements (assertions);</a:t>
            </a:r>
          </a:p>
          <a:p>
            <a:pPr lvl="1">
              <a:buSzPct val="100000"/>
              <a:buFont typeface="Wingdings" pitchFamily="2" charset="2"/>
              <a:buChar char="Ø"/>
            </a:pPr>
            <a:r>
              <a:rPr lang="en-US" sz="1800" i="1" dirty="0"/>
              <a:t>“And this correspondence started with you?”</a:t>
            </a:r>
          </a:p>
          <a:p>
            <a:pPr marL="0" indent="0">
              <a:buSzPct val="100000"/>
              <a:buNone/>
            </a:pPr>
            <a:endParaRPr lang="en-US" sz="2000" dirty="0"/>
          </a:p>
          <a:p>
            <a:pPr>
              <a:buSzPct val="100000"/>
              <a:buFont typeface="Wingdings" pitchFamily="2" charset="2"/>
              <a:buChar char="Ø"/>
            </a:pPr>
            <a:r>
              <a:rPr lang="en-US" sz="2000" dirty="0"/>
              <a:t> Forced questions ( closed choice);</a:t>
            </a:r>
          </a:p>
          <a:p>
            <a:pPr lvl="1">
              <a:buSzPct val="100000"/>
              <a:buFont typeface="Wingdings" pitchFamily="2" charset="2"/>
              <a:buChar char="Ø"/>
            </a:pPr>
            <a:r>
              <a:rPr lang="en-US" sz="2000" i="1" dirty="0"/>
              <a:t>“Did Bill or Jane open the door?”</a:t>
            </a:r>
          </a:p>
          <a:p>
            <a:pPr marL="0" indent="0">
              <a:buSzPct val="100000"/>
              <a:buNone/>
            </a:pPr>
            <a:endParaRPr lang="en-US" sz="2000" i="1" dirty="0"/>
          </a:p>
          <a:p>
            <a:endParaRPr lang="en-US" sz="2000" dirty="0"/>
          </a:p>
        </p:txBody>
      </p:sp>
    </p:spTree>
    <p:extLst>
      <p:ext uri="{BB962C8B-B14F-4D97-AF65-F5344CB8AC3E}">
        <p14:creationId xmlns:p14="http://schemas.microsoft.com/office/powerpoint/2010/main" val="34872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21AZS </a:t>
            </a:r>
            <a:r>
              <a:rPr lang="en-AU" sz="3200" b="1">
                <a:solidFill>
                  <a:srgbClr val="EBEBEB"/>
                </a:solidFill>
              </a:rPr>
              <a:t>Court may give directions </a:t>
            </a:r>
            <a:endParaRPr lang="en-US" sz="3200" b="1">
              <a:solidFill>
                <a:srgbClr val="EBEBEB"/>
              </a:solidFill>
            </a:endParaRPr>
          </a:p>
        </p:txBody>
      </p:sp>
      <p:sp>
        <p:nvSpPr>
          <p:cNvPr id="3"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dirty="0">
                <a:highlight>
                  <a:srgbClr val="FFFF00"/>
                </a:highlight>
              </a:rPr>
              <a:t>(2) 	</a:t>
            </a:r>
            <a:r>
              <a:rPr lang="en-AU" sz="1000" b="1" dirty="0">
                <a:highlight>
                  <a:srgbClr val="FFFF00"/>
                </a:highlight>
              </a:rPr>
              <a:t>Without limiting subsection (1), a direction may be given about 1 or more of the following matters—</a:t>
            </a:r>
          </a:p>
          <a:p>
            <a:pPr marL="0" indent="0">
              <a:lnSpc>
                <a:spcPct val="90000"/>
              </a:lnSpc>
              <a:buNone/>
            </a:pPr>
            <a:r>
              <a:rPr lang="en-AU" sz="1000" dirty="0"/>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a:t>
            </a:r>
            <a:r>
              <a:rPr lang="en-AU" sz="1000" b="1" dirty="0">
                <a:highlight>
                  <a:srgbClr val="FFFF00"/>
                </a:highlight>
              </a:rPr>
              <a:t>(e)	the use of models, plans, body maps or similar aids to—</a:t>
            </a:r>
          </a:p>
          <a:p>
            <a:pPr marL="0" indent="0">
              <a:lnSpc>
                <a:spcPct val="90000"/>
              </a:lnSpc>
              <a:buNone/>
            </a:pPr>
            <a:r>
              <a:rPr lang="en-AU" sz="1000" b="1" dirty="0">
                <a:highlight>
                  <a:srgbClr val="FFFF00"/>
                </a:highlight>
              </a:rPr>
              <a:t>		(</a:t>
            </a:r>
            <a:r>
              <a:rPr lang="en-AU" sz="1000" b="1" dirty="0" err="1">
                <a:highlight>
                  <a:srgbClr val="FFFF00"/>
                </a:highlight>
              </a:rPr>
              <a:t>i</a:t>
            </a:r>
            <a:r>
              <a:rPr lang="en-AU" sz="1000" b="1" dirty="0">
                <a:highlight>
                  <a:srgbClr val="FFFF00"/>
                </a:highlight>
              </a:rPr>
              <a:t>)	help communicate a question to be put to the witness; or</a:t>
            </a:r>
          </a:p>
          <a:p>
            <a:pPr marL="0" indent="0">
              <a:lnSpc>
                <a:spcPct val="90000"/>
              </a:lnSpc>
              <a:buNone/>
            </a:pPr>
            <a:r>
              <a:rPr lang="en-AU" sz="1000" b="1" dirty="0">
                <a:highlight>
                  <a:srgbClr val="FFFF00"/>
                </a:highlight>
              </a:rPr>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186998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651405"/>
            <a:ext cx="36210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183" y="1194859"/>
            <a:ext cx="52451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3188" y="3656278"/>
            <a:ext cx="362108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17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4EE0B8D-01A6-1375-C582-6774284B2199}"/>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Section 21AZS </a:t>
            </a:r>
            <a:r>
              <a:rPr lang="en-AU" sz="3200" b="1">
                <a:solidFill>
                  <a:srgbClr val="EBEBEB"/>
                </a:solidFill>
              </a:rPr>
              <a:t>Court may give directions </a:t>
            </a:r>
            <a:endParaRPr lang="en-US" sz="3200" b="1">
              <a:solidFill>
                <a:srgbClr val="EBEBEB"/>
              </a:solidFill>
            </a:endParaRPr>
          </a:p>
        </p:txBody>
      </p:sp>
      <p:sp>
        <p:nvSpPr>
          <p:cNvPr id="3" name="Content Placeholder 2">
            <a:extLst>
              <a:ext uri="{FF2B5EF4-FFF2-40B4-BE49-F238E27FC236}">
                <a16:creationId xmlns:a16="http://schemas.microsoft.com/office/drawing/2014/main" id="{DDE151A9-2D9B-7C55-7052-8C6BC0E91EC8}"/>
              </a:ext>
            </a:extLst>
          </p:cNvPr>
          <p:cNvSpPr>
            <a:spLocks noGrp="1"/>
          </p:cNvSpPr>
          <p:nvPr>
            <p:ph idx="1"/>
          </p:nvPr>
        </p:nvSpPr>
        <p:spPr>
          <a:xfrm>
            <a:off x="5280650" y="402164"/>
            <a:ext cx="5502614" cy="5954325"/>
          </a:xfrm>
        </p:spPr>
        <p:txBody>
          <a:bodyPr anchor="ctr">
            <a:normAutofit/>
          </a:bodyPr>
          <a:lstStyle/>
          <a:p>
            <a:pPr marL="0" indent="0">
              <a:lnSpc>
                <a:spcPct val="90000"/>
              </a:lnSpc>
              <a:buNone/>
            </a:pPr>
            <a:r>
              <a:rPr lang="en-AU" sz="1000" dirty="0"/>
              <a:t>(1)	The court may, at a directions hearing held in the relevant proceeding, give 	the directions about the giving of evidence by the 	witness that the court 	considers appropriate for the fair and efficient conduct of the proceeding.</a:t>
            </a:r>
          </a:p>
          <a:p>
            <a:pPr marL="0" indent="0">
              <a:lnSpc>
                <a:spcPct val="90000"/>
              </a:lnSpc>
              <a:buNone/>
            </a:pPr>
            <a:r>
              <a:rPr lang="en-AU" sz="1000" dirty="0"/>
              <a:t>(2) 	</a:t>
            </a:r>
            <a:r>
              <a:rPr lang="en-AU" sz="1000" b="1" dirty="0">
                <a:highlight>
                  <a:srgbClr val="FFFF00"/>
                </a:highlight>
              </a:rPr>
              <a:t>Without limiting subsection (1), a direction may be given about 1 or more of 	the following matters—</a:t>
            </a:r>
          </a:p>
          <a:p>
            <a:pPr marL="0" indent="0">
              <a:lnSpc>
                <a:spcPct val="90000"/>
              </a:lnSpc>
              <a:buNone/>
            </a:pPr>
            <a:r>
              <a:rPr lang="en-AU" sz="1000" dirty="0"/>
              <a:t>	(a)	the manner of questioning the witness;</a:t>
            </a:r>
          </a:p>
          <a:p>
            <a:pPr marL="0" indent="0">
              <a:lnSpc>
                <a:spcPct val="90000"/>
              </a:lnSpc>
              <a:buNone/>
            </a:pPr>
            <a:r>
              <a:rPr lang="en-AU" sz="1000" dirty="0"/>
              <a:t>	(b)	the duration of questioning the witness;</a:t>
            </a:r>
          </a:p>
          <a:p>
            <a:pPr marL="0" indent="0">
              <a:lnSpc>
                <a:spcPct val="90000"/>
              </a:lnSpc>
              <a:buNone/>
            </a:pPr>
            <a:r>
              <a:rPr lang="en-AU" sz="1000" dirty="0"/>
              <a:t>	</a:t>
            </a:r>
            <a:r>
              <a:rPr lang="en-AU" sz="1000" b="1" dirty="0">
                <a:highlight>
                  <a:srgbClr val="FFFF00"/>
                </a:highlight>
              </a:rPr>
              <a:t>(c)	the questions that may, or may not, be put to the witness;</a:t>
            </a:r>
          </a:p>
          <a:p>
            <a:pPr marL="0" indent="0">
              <a:lnSpc>
                <a:spcPct val="90000"/>
              </a:lnSpc>
              <a:buNone/>
            </a:pPr>
            <a:r>
              <a:rPr lang="en-AU" sz="1000" dirty="0"/>
              <a:t>	(d)	if there is more than 1 defendant—the allocation among the 			defendants of the topics about which the witness may be 				questioned;</a:t>
            </a:r>
          </a:p>
          <a:p>
            <a:pPr marL="0" indent="0">
              <a:lnSpc>
                <a:spcPct val="90000"/>
              </a:lnSpc>
              <a:buNone/>
            </a:pPr>
            <a:r>
              <a:rPr lang="en-AU" sz="1000" dirty="0"/>
              <a:t>	(e)	the use of models, plans, body maps or similar aids to—</a:t>
            </a:r>
          </a:p>
          <a:p>
            <a:pPr marL="0" indent="0">
              <a:lnSpc>
                <a:spcPct val="90000"/>
              </a:lnSpc>
              <a:buNone/>
            </a:pPr>
            <a:r>
              <a:rPr lang="en-AU" sz="1000" dirty="0"/>
              <a:t>		(</a:t>
            </a:r>
            <a:r>
              <a:rPr lang="en-AU" sz="1000" dirty="0" err="1"/>
              <a:t>i</a:t>
            </a:r>
            <a:r>
              <a:rPr lang="en-AU" sz="1000" dirty="0"/>
              <a:t>)	help communicate a question to be put to the witness; or</a:t>
            </a:r>
          </a:p>
          <a:p>
            <a:pPr marL="0" indent="0">
              <a:lnSpc>
                <a:spcPct val="90000"/>
              </a:lnSpc>
              <a:buNone/>
            </a:pPr>
            <a:r>
              <a:rPr lang="en-AU" sz="1000" dirty="0"/>
              <a:t>		(ii)	help the witness communicate an answer to a question put to 			the witness;</a:t>
            </a:r>
          </a:p>
          <a:p>
            <a:pPr marL="0" indent="0">
              <a:lnSpc>
                <a:spcPct val="90000"/>
              </a:lnSpc>
              <a:buNone/>
            </a:pPr>
            <a:r>
              <a:rPr lang="en-AU" sz="1000" dirty="0"/>
              <a:t>	(f)	the use of an audio visual link or another communication facility—</a:t>
            </a:r>
          </a:p>
          <a:p>
            <a:pPr marL="0" indent="0">
              <a:lnSpc>
                <a:spcPct val="90000"/>
              </a:lnSpc>
              <a:buNone/>
            </a:pPr>
            <a:r>
              <a:rPr lang="en-AU" sz="1000" dirty="0"/>
              <a:t>		(</a:t>
            </a:r>
            <a:r>
              <a:rPr lang="en-AU" sz="1000" dirty="0" err="1"/>
              <a:t>i</a:t>
            </a:r>
            <a:r>
              <a:rPr lang="en-AU" sz="1000" dirty="0"/>
              <a:t>)	to enable the witness and the intermediary to communicate 			with each other; or</a:t>
            </a:r>
          </a:p>
          <a:p>
            <a:pPr marL="0" indent="0">
              <a:lnSpc>
                <a:spcPct val="90000"/>
              </a:lnSpc>
              <a:buNone/>
            </a:pPr>
            <a:r>
              <a:rPr lang="en-AU" sz="1000" dirty="0"/>
              <a:t>		(ii)	for another purpose, including, for example, to enable the 				court, the prosecutor and the legal practitioner 					representing the defendant to communicate with the 				intermediary.</a:t>
            </a:r>
          </a:p>
          <a:p>
            <a:pPr marL="0" indent="0">
              <a:lnSpc>
                <a:spcPct val="90000"/>
              </a:lnSpc>
              <a:buNone/>
            </a:pPr>
            <a:r>
              <a:rPr lang="en-AU" sz="1000" dirty="0"/>
              <a:t>(3)	In deciding whether to give a direction under this section, the court may have 	regard to the information given, and 	recommendations made, by the 	intermediary under section 21AZR.</a:t>
            </a:r>
          </a:p>
          <a:p>
            <a:pPr marL="0" indent="0">
              <a:lnSpc>
                <a:spcPct val="90000"/>
              </a:lnSpc>
              <a:buNone/>
            </a:pPr>
            <a:r>
              <a:rPr lang="en-AU" sz="1000" dirty="0"/>
              <a:t>(4)	Subsections (1) and (2) do not limit the Criminal Code, section 590AA or the 	Justices Act 1886, section 83A.</a:t>
            </a:r>
            <a:endParaRPr lang="en-US" sz="1000" dirty="0"/>
          </a:p>
        </p:txBody>
      </p:sp>
    </p:spTree>
    <p:extLst>
      <p:ext uri="{BB962C8B-B14F-4D97-AF65-F5344CB8AC3E}">
        <p14:creationId xmlns:p14="http://schemas.microsoft.com/office/powerpoint/2010/main" val="2118045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23D5-849E-BF4C-8F8A-193488571977}"/>
              </a:ext>
            </a:extLst>
          </p:cNvPr>
          <p:cNvSpPr>
            <a:spLocks noGrp="1"/>
          </p:cNvSpPr>
          <p:nvPr>
            <p:ph type="title"/>
          </p:nvPr>
        </p:nvSpPr>
        <p:spPr/>
        <p:txBody>
          <a:bodyPr/>
          <a:lstStyle/>
          <a:p>
            <a:r>
              <a:rPr lang="en-US" dirty="0"/>
              <a:t>At [121] of </a:t>
            </a:r>
            <a:r>
              <a:rPr lang="en-US" i="1" dirty="0"/>
              <a:t>Ward</a:t>
            </a:r>
            <a:r>
              <a:rPr lang="en-US" dirty="0"/>
              <a:t>:</a:t>
            </a:r>
          </a:p>
        </p:txBody>
      </p:sp>
      <p:sp>
        <p:nvSpPr>
          <p:cNvPr id="3" name="Content Placeholder 2">
            <a:extLst>
              <a:ext uri="{FF2B5EF4-FFF2-40B4-BE49-F238E27FC236}">
                <a16:creationId xmlns:a16="http://schemas.microsoft.com/office/drawing/2014/main" id="{66170A68-FC7C-9647-9FC6-941202E6D9E2}"/>
              </a:ext>
            </a:extLst>
          </p:cNvPr>
          <p:cNvSpPr>
            <a:spLocks noGrp="1"/>
          </p:cNvSpPr>
          <p:nvPr>
            <p:ph idx="1"/>
          </p:nvPr>
        </p:nvSpPr>
        <p:spPr>
          <a:xfrm>
            <a:off x="1154954" y="1805652"/>
            <a:ext cx="9317103" cy="1932971"/>
          </a:xfrm>
        </p:spPr>
        <p:txBody>
          <a:bodyPr>
            <a:normAutofit/>
          </a:bodyPr>
          <a:lstStyle/>
          <a:p>
            <a:pPr marL="0" indent="0" algn="just">
              <a:buNone/>
            </a:pPr>
            <a:r>
              <a:rPr lang="en-AU" i="1" dirty="0">
                <a:solidFill>
                  <a:schemeClr val="bg1"/>
                </a:solidFill>
              </a:rPr>
              <a:t>‘It is assumed that an adult witness has the cognition, and the independence of will, to reject questions which contain a suggestion or assertion of the existence (or non-existence) of a particular fact. Such assumptions cannot be made in the case of a child witness. As already noted, a child’s vulnerability and the likelihood that they will assent to suggestive questions increase the risk that the child will give answers that are contradictory. As Bowden, Henning and Planter observed:</a:t>
            </a:r>
          </a:p>
          <a:p>
            <a:pPr marL="0" indent="0" algn="just">
              <a:buNone/>
            </a:pPr>
            <a:endParaRPr lang="en-AU" i="1" dirty="0"/>
          </a:p>
        </p:txBody>
      </p:sp>
      <p:sp>
        <p:nvSpPr>
          <p:cNvPr id="4" name="TextBox 3">
            <a:extLst>
              <a:ext uri="{FF2B5EF4-FFF2-40B4-BE49-F238E27FC236}">
                <a16:creationId xmlns:a16="http://schemas.microsoft.com/office/drawing/2014/main" id="{2D4F0083-D32F-D44D-9096-69F9DF00B6C1}"/>
              </a:ext>
            </a:extLst>
          </p:cNvPr>
          <p:cNvSpPr txBox="1"/>
          <p:nvPr/>
        </p:nvSpPr>
        <p:spPr>
          <a:xfrm>
            <a:off x="1719943" y="3907972"/>
            <a:ext cx="8442629" cy="2554545"/>
          </a:xfrm>
          <a:prstGeom prst="rect">
            <a:avLst/>
          </a:prstGeom>
          <a:noFill/>
        </p:spPr>
        <p:txBody>
          <a:bodyPr wrap="square" rtlCol="0">
            <a:spAutoFit/>
          </a:bodyPr>
          <a:lstStyle/>
          <a:p>
            <a:pPr algn="just"/>
            <a:r>
              <a:rPr lang="en-AU" sz="2000" i="1" dirty="0">
                <a:solidFill>
                  <a:schemeClr val="bg1"/>
                </a:solidFill>
              </a:rPr>
              <a:t>The rule in Browne v Dunn requires all relevant propositions that will later be relied on to be put to a witness.</a:t>
            </a:r>
            <a:r>
              <a:rPr lang="en-AU" sz="2000" i="1" baseline="30000" dirty="0">
                <a:solidFill>
                  <a:schemeClr val="bg1"/>
                </a:solidFill>
              </a:rPr>
              <a:t> </a:t>
            </a:r>
            <a:r>
              <a:rPr lang="en-AU" sz="2000" i="1" dirty="0">
                <a:solidFill>
                  <a:schemeClr val="bg1"/>
                </a:solidFill>
              </a:rPr>
              <a:t>However, it is established that children and persons with intellectual disabilities are likely to become confused and either change their version of events or acquiesce in a contradictory account when challenged. Challenging a vulnerable witness’s testimony in accordance with Browne v Dunn and suggesting an alternative version of facts may not advance the pursuit of truth.’</a:t>
            </a:r>
            <a:endParaRPr lang="en-US" sz="2000" i="1" dirty="0">
              <a:solidFill>
                <a:schemeClr val="bg1"/>
              </a:solidFill>
            </a:endParaRPr>
          </a:p>
        </p:txBody>
      </p:sp>
    </p:spTree>
    <p:extLst>
      <p:ext uri="{BB962C8B-B14F-4D97-AF65-F5344CB8AC3E}">
        <p14:creationId xmlns:p14="http://schemas.microsoft.com/office/powerpoint/2010/main" val="339298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38" name="Rectangle 37">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C7B2832-DD1C-A1E5-B038-C4D33C2CBF7E}"/>
              </a:ext>
            </a:extLst>
          </p:cNvPr>
          <p:cNvSpPr>
            <a:spLocks noGrp="1"/>
          </p:cNvSpPr>
          <p:nvPr>
            <p:ph type="title"/>
          </p:nvPr>
        </p:nvSpPr>
        <p:spPr>
          <a:xfrm>
            <a:off x="994087" y="1130603"/>
            <a:ext cx="3342442" cy="4596794"/>
          </a:xfrm>
        </p:spPr>
        <p:txBody>
          <a:bodyPr anchor="ctr">
            <a:normAutofit/>
          </a:bodyPr>
          <a:lstStyle/>
          <a:p>
            <a:r>
              <a:rPr lang="en-AU" sz="3200" b="1" i="1">
                <a:solidFill>
                  <a:srgbClr val="EBEBEB"/>
                </a:solidFill>
                <a:cs typeface="Calibri" panose="020F0502020204030204" pitchFamily="34" charset="0"/>
              </a:rPr>
              <a:t>Browne v Dunn</a:t>
            </a:r>
            <a:endParaRPr lang="en-US" sz="3200" b="1">
              <a:solidFill>
                <a:srgbClr val="EBEBEB"/>
              </a:solidFill>
            </a:endParaRPr>
          </a:p>
        </p:txBody>
      </p:sp>
      <p:sp>
        <p:nvSpPr>
          <p:cNvPr id="30" name="Content Placeholder 2">
            <a:extLst>
              <a:ext uri="{FF2B5EF4-FFF2-40B4-BE49-F238E27FC236}">
                <a16:creationId xmlns:a16="http://schemas.microsoft.com/office/drawing/2014/main" id="{8D2C9918-44BA-B8D3-B7FF-ED27494F0D1E}"/>
              </a:ext>
            </a:extLst>
          </p:cNvPr>
          <p:cNvSpPr>
            <a:spLocks noGrp="1"/>
          </p:cNvSpPr>
          <p:nvPr>
            <p:ph idx="1"/>
          </p:nvPr>
        </p:nvSpPr>
        <p:spPr>
          <a:xfrm>
            <a:off x="5290077" y="437513"/>
            <a:ext cx="5502614" cy="5954325"/>
          </a:xfrm>
        </p:spPr>
        <p:txBody>
          <a:bodyPr anchor="ctr">
            <a:normAutofit/>
          </a:bodyPr>
          <a:lstStyle/>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Suggested form of questioning - </a:t>
            </a:r>
            <a:br>
              <a:rPr lang="en-AU" sz="2000" i="1" dirty="0">
                <a:latin typeface="Calibri" panose="020F0502020204030204" pitchFamily="34" charset="0"/>
                <a:cs typeface="Calibri" panose="020F0502020204030204" pitchFamily="34" charset="0"/>
              </a:rPr>
            </a:b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“I’m going to say something to you X, now tell me if it is true, or not true. X was not there, true or not true?”</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“Is it true that….?”</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“X did not XXX, true or not true?”</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“X did not XXX, agree or disagree?” </a:t>
            </a:r>
            <a:br>
              <a:rPr lang="en-AU" sz="2000" dirty="0">
                <a:latin typeface="Calibri" panose="020F0502020204030204" pitchFamily="34" charset="0"/>
                <a:cs typeface="Calibri" panose="020F0502020204030204" pitchFamily="34" charset="0"/>
              </a:rPr>
            </a:br>
            <a:endParaRPr lang="en-AU"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To avoid: </a:t>
            </a:r>
            <a:r>
              <a:rPr lang="en-AU" sz="2000" dirty="0">
                <a:latin typeface="Calibri" panose="020F0502020204030204" pitchFamily="34" charset="0"/>
                <a:cs typeface="Calibri" panose="020F0502020204030204" pitchFamily="34" charset="0"/>
              </a:rPr>
              <a:t>“X did not XXX, yes or no?” (Avoid NEGATIVE phrases with yes/no -  is it not confusing that they are not - yes/no???)</a:t>
            </a:r>
          </a:p>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To avoid: </a:t>
            </a:r>
            <a:r>
              <a:rPr lang="en-AU" sz="2000" dirty="0">
                <a:latin typeface="Calibri" panose="020F0502020204030204" pitchFamily="34" charset="0"/>
                <a:cs typeface="Calibri" panose="020F0502020204030204" pitchFamily="34" charset="0"/>
              </a:rPr>
              <a:t>“Isn’t it true that…” (negative question)</a:t>
            </a:r>
          </a:p>
          <a:p>
            <a:pPr>
              <a:buFont typeface="Arial" panose="020B0604020202020204" pitchFamily="34" charset="0"/>
              <a:buChar char="•"/>
            </a:pPr>
            <a:r>
              <a:rPr lang="en-AU" sz="2000" b="1" dirty="0">
                <a:latin typeface="Calibri" panose="020F0502020204030204" pitchFamily="34" charset="0"/>
                <a:cs typeface="Calibri" panose="020F0502020204030204" pitchFamily="34" charset="0"/>
              </a:rPr>
              <a:t>To avoid: </a:t>
            </a:r>
            <a:r>
              <a:rPr lang="en-AU" sz="2000" dirty="0">
                <a:latin typeface="Calibri" panose="020F0502020204030204" pitchFamily="34" charset="0"/>
                <a:cs typeface="Calibri" panose="020F0502020204030204" pitchFamily="34" charset="0"/>
              </a:rPr>
              <a:t>“you never saw him, did you?” (tag question)</a:t>
            </a:r>
          </a:p>
          <a:p>
            <a:pPr marL="0" indent="0">
              <a:buNone/>
            </a:pPr>
            <a:endParaRPr lang="en-US" sz="2000" dirty="0"/>
          </a:p>
        </p:txBody>
      </p:sp>
    </p:spTree>
    <p:extLst>
      <p:ext uri="{BB962C8B-B14F-4D97-AF65-F5344CB8AC3E}">
        <p14:creationId xmlns:p14="http://schemas.microsoft.com/office/powerpoint/2010/main" val="261191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C7B2832-DD1C-A1E5-B038-C4D33C2CBF7E}"/>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At [125] – [126] of </a:t>
            </a:r>
            <a:r>
              <a:rPr lang="en-US" sz="3200" i="1" dirty="0">
                <a:solidFill>
                  <a:srgbClr val="EBEBEB"/>
                </a:solidFill>
              </a:rPr>
              <a:t>Ward</a:t>
            </a:r>
            <a:r>
              <a:rPr lang="en-US" sz="3200" dirty="0">
                <a:solidFill>
                  <a:srgbClr val="EBEBEB"/>
                </a:solidFill>
              </a:rPr>
              <a:t>:</a:t>
            </a:r>
          </a:p>
        </p:txBody>
      </p:sp>
      <p:sp>
        <p:nvSpPr>
          <p:cNvPr id="3" name="Content Placeholder 2">
            <a:extLst>
              <a:ext uri="{FF2B5EF4-FFF2-40B4-BE49-F238E27FC236}">
                <a16:creationId xmlns:a16="http://schemas.microsoft.com/office/drawing/2014/main" id="{8D2C9918-44BA-B8D3-B7FF-ED27494F0D1E}"/>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400" b="1" i="1" dirty="0"/>
              <a:t>“Although it is ordinarily a matter for counsel how they choose to cross-examine, </a:t>
            </a:r>
            <a:r>
              <a:rPr lang="en-AU" sz="1400" b="1" i="1" dirty="0">
                <a:highlight>
                  <a:srgbClr val="FFFF00"/>
                </a:highlight>
              </a:rPr>
              <a:t>fairness dictates that counsel should only ask questions in a form that is appropriate to the age of the child.</a:t>
            </a:r>
            <a:r>
              <a:rPr lang="en-AU" sz="1400" b="1" i="1" dirty="0"/>
              <a:t>  As to compliance with the rule in Browne v Dunn, if counsel does not give the child a fair opportunity to respond to the attack that is to be made on their evidence, counsel runs the risk that their opponent, or the judge, will take the view that there has been a breach of the rule.  Moreover, if they do not give the child the opportunity to state whether they maintain their initial account, the tribunal’s ability to assess the merits of the issue is thereby diminished.  As a result, counsel will not have satisfied their forensic purpose, which is to elicit evidence which may cause the tribunal to doubt the child’s primary allegations.  </a:t>
            </a:r>
          </a:p>
          <a:p>
            <a:pPr marL="0" indent="0">
              <a:lnSpc>
                <a:spcPct val="90000"/>
              </a:lnSpc>
              <a:buNone/>
            </a:pPr>
            <a:r>
              <a:rPr lang="en-AU" sz="1400" b="1" i="1" dirty="0">
                <a:highlight>
                  <a:srgbClr val="FFFF00"/>
                </a:highlight>
              </a:rPr>
              <a:t>Of course, to ask the child whether their allegation is true, or whether the event they have described actually happened, may result in the child confirming the allegation.  </a:t>
            </a:r>
            <a:r>
              <a:rPr lang="en-AU" sz="1400" b="1" i="1" dirty="0"/>
              <a:t>But that is a risk which always inheres in the discharge of the rule with every witness, whether adult or child. In the case of an adult, however, leading questions, and direct ‘</a:t>
            </a:r>
            <a:r>
              <a:rPr lang="en-AU" sz="1400" b="1" i="1" dirty="0" err="1"/>
              <a:t>puttage</a:t>
            </a:r>
            <a:r>
              <a:rPr lang="en-AU" sz="1400" b="1" i="1" dirty="0"/>
              <a:t>’, are permitted because the law presumes that the adult witness is able to understand that their account is challenged and can respond accurately to such a form of question.”</a:t>
            </a:r>
          </a:p>
          <a:p>
            <a:pPr marL="0" indent="0">
              <a:lnSpc>
                <a:spcPct val="90000"/>
              </a:lnSpc>
              <a:buNone/>
            </a:pPr>
            <a:endParaRPr lang="en-US" sz="1400" dirty="0"/>
          </a:p>
        </p:txBody>
      </p:sp>
    </p:spTree>
    <p:extLst>
      <p:ext uri="{BB962C8B-B14F-4D97-AF65-F5344CB8AC3E}">
        <p14:creationId xmlns:p14="http://schemas.microsoft.com/office/powerpoint/2010/main" val="3419523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4" name="Title 3">
            <a:extLst>
              <a:ext uri="{FF2B5EF4-FFF2-40B4-BE49-F238E27FC236}">
                <a16:creationId xmlns:a16="http://schemas.microsoft.com/office/drawing/2014/main" id="{5B1A766C-EAEC-8ADB-8396-31B5D923AB62}"/>
              </a:ext>
            </a:extLst>
          </p:cNvPr>
          <p:cNvSpPr>
            <a:spLocks noGrp="1"/>
          </p:cNvSpPr>
          <p:nvPr>
            <p:ph type="title"/>
          </p:nvPr>
        </p:nvSpPr>
        <p:spPr>
          <a:xfrm>
            <a:off x="1154954" y="973669"/>
            <a:ext cx="8825659" cy="706964"/>
          </a:xfrm>
        </p:spPr>
        <p:txBody>
          <a:bodyPr>
            <a:normAutofit/>
          </a:bodyPr>
          <a:lstStyle/>
          <a:p>
            <a:pPr>
              <a:lnSpc>
                <a:spcPct val="90000"/>
              </a:lnSpc>
            </a:pPr>
            <a:r>
              <a:rPr lang="en-US" sz="3100" b="1">
                <a:solidFill>
                  <a:srgbClr val="FFFFFF"/>
                </a:solidFill>
              </a:rPr>
              <a:t>Example of Intermediary Recommendations:</a:t>
            </a:r>
          </a:p>
        </p:txBody>
      </p:sp>
      <p:sp>
        <p:nvSpPr>
          <p:cNvPr id="15" name="Rectangle 14">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Table 6">
            <a:extLst>
              <a:ext uri="{FF2B5EF4-FFF2-40B4-BE49-F238E27FC236}">
                <a16:creationId xmlns:a16="http://schemas.microsoft.com/office/drawing/2014/main" id="{19CB5312-1707-1808-3C60-0584B47B4932}"/>
              </a:ext>
            </a:extLst>
          </p:cNvPr>
          <p:cNvGraphicFramePr>
            <a:graphicFrameLocks noGrp="1"/>
          </p:cNvGraphicFramePr>
          <p:nvPr>
            <p:ph idx="1"/>
            <p:extLst>
              <p:ext uri="{D42A27DB-BD31-4B8C-83A1-F6EECF244321}">
                <p14:modId xmlns:p14="http://schemas.microsoft.com/office/powerpoint/2010/main" val="2870967148"/>
              </p:ext>
            </p:extLst>
          </p:nvPr>
        </p:nvGraphicFramePr>
        <p:xfrm>
          <a:off x="1810467" y="2324100"/>
          <a:ext cx="8578320" cy="3617907"/>
        </p:xfrm>
        <a:graphic>
          <a:graphicData uri="http://schemas.openxmlformats.org/drawingml/2006/table">
            <a:tbl>
              <a:tblPr firstRow="1" bandRow="1">
                <a:tableStyleId>{5C22544A-7EE6-4342-B048-85BDC9FD1C3A}</a:tableStyleId>
              </a:tblPr>
              <a:tblGrid>
                <a:gridCol w="2886485">
                  <a:extLst>
                    <a:ext uri="{9D8B030D-6E8A-4147-A177-3AD203B41FA5}">
                      <a16:colId xmlns:a16="http://schemas.microsoft.com/office/drawing/2014/main" val="356205621"/>
                    </a:ext>
                  </a:extLst>
                </a:gridCol>
                <a:gridCol w="2856435">
                  <a:extLst>
                    <a:ext uri="{9D8B030D-6E8A-4147-A177-3AD203B41FA5}">
                      <a16:colId xmlns:a16="http://schemas.microsoft.com/office/drawing/2014/main" val="3038448086"/>
                    </a:ext>
                  </a:extLst>
                </a:gridCol>
                <a:gridCol w="2835400">
                  <a:extLst>
                    <a:ext uri="{9D8B030D-6E8A-4147-A177-3AD203B41FA5}">
                      <a16:colId xmlns:a16="http://schemas.microsoft.com/office/drawing/2014/main" val="3727549428"/>
                    </a:ext>
                  </a:extLst>
                </a:gridCol>
              </a:tblGrid>
              <a:tr h="506239">
                <a:tc>
                  <a:txBody>
                    <a:bodyPr/>
                    <a:lstStyle/>
                    <a:p>
                      <a:r>
                        <a:rPr lang="en-AU" sz="1100" b="1" kern="1200">
                          <a:solidFill>
                            <a:schemeClr val="bg1"/>
                          </a:solidFill>
                          <a:effectLst/>
                          <a:latin typeface="+mn-lt"/>
                          <a:ea typeface="+mn-ea"/>
                          <a:cs typeface="+mn-cs"/>
                        </a:rPr>
                        <a:t>Questioning Recommendation</a:t>
                      </a:r>
                      <a:endParaRPr lang="en-US" sz="1100" b="1">
                        <a:solidFill>
                          <a:schemeClr val="bg1"/>
                        </a:solidFill>
                      </a:endParaRPr>
                    </a:p>
                  </a:txBody>
                  <a:tcPr marL="248778" marR="149267" marT="149267" marB="149267">
                    <a:noFill/>
                  </a:tcPr>
                </a:tc>
                <a:tc>
                  <a:txBody>
                    <a:bodyPr/>
                    <a:lstStyle/>
                    <a:p>
                      <a:r>
                        <a:rPr lang="en-AU" sz="1100" b="1" kern="1200">
                          <a:solidFill>
                            <a:schemeClr val="bg1"/>
                          </a:solidFill>
                          <a:effectLst/>
                          <a:latin typeface="+mn-lt"/>
                          <a:ea typeface="+mn-ea"/>
                          <a:cs typeface="+mn-cs"/>
                        </a:rPr>
                        <a:t>Advice for Questioner</a:t>
                      </a: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1" kern="1200">
                          <a:solidFill>
                            <a:schemeClr val="bg1"/>
                          </a:solidFill>
                          <a:effectLst/>
                          <a:latin typeface="+mn-lt"/>
                          <a:ea typeface="+mn-ea"/>
                          <a:cs typeface="+mn-cs"/>
                        </a:rPr>
                        <a:t>Rationale</a:t>
                      </a:r>
                    </a:p>
                  </a:txBody>
                  <a:tcPr marL="248778" marR="149267" marT="149267" marB="149267">
                    <a:noFill/>
                  </a:tcPr>
                </a:tc>
                <a:extLst>
                  <a:ext uri="{0D108BD9-81ED-4DB2-BD59-A6C34878D82A}">
                    <a16:rowId xmlns:a16="http://schemas.microsoft.com/office/drawing/2014/main" val="1858607112"/>
                  </a:ext>
                </a:extLst>
              </a:tr>
              <a:tr h="10255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a:solidFill>
                            <a:schemeClr val="bg1"/>
                          </a:solidFill>
                          <a:effectLst/>
                          <a:latin typeface="+mn-lt"/>
                          <a:ea typeface="+mn-ea"/>
                          <a:cs typeface="+mn-cs"/>
                        </a:rPr>
                        <a:t>1. For the complainant to have a short break at least every 50 minutes, with the possibility of additional breaks if necessary.</a:t>
                      </a:r>
                      <a:endParaRPr lang="en-US" sz="1100">
                        <a:solidFill>
                          <a:schemeClr val="bg1"/>
                        </a:solidFill>
                      </a:endParaRP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a:solidFill>
                            <a:schemeClr val="bg1"/>
                          </a:solidFill>
                          <a:effectLst/>
                          <a:latin typeface="+mn-lt"/>
                          <a:ea typeface="+mn-ea"/>
                          <a:cs typeface="+mn-cs"/>
                        </a:rPr>
                        <a:t>The intermediary can provide advice about the precise length of break required.</a:t>
                      </a: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a:solidFill>
                            <a:schemeClr val="bg1"/>
                          </a:solidFill>
                          <a:effectLst/>
                          <a:latin typeface="+mn-lt"/>
                          <a:ea typeface="+mn-ea"/>
                          <a:cs typeface="+mn-cs"/>
                        </a:rPr>
                        <a:t>The complainant may require breaks to avoid fatigue, and in the event she begins to display signs of stress or anxiety when communicating at court.</a:t>
                      </a:r>
                    </a:p>
                  </a:txBody>
                  <a:tcPr marL="248778" marR="149267" marT="149267" marB="149267">
                    <a:noFill/>
                  </a:tcPr>
                </a:tc>
                <a:extLst>
                  <a:ext uri="{0D108BD9-81ED-4DB2-BD59-A6C34878D82A}">
                    <a16:rowId xmlns:a16="http://schemas.microsoft.com/office/drawing/2014/main" val="1642039528"/>
                  </a:ext>
                </a:extLst>
              </a:tr>
              <a:tr h="1890942">
                <a:tc>
                  <a:txBody>
                    <a:bodyPr/>
                    <a:lstStyle/>
                    <a:p>
                      <a:r>
                        <a:rPr lang="en-AU" sz="1100" kern="1200" dirty="0">
                          <a:solidFill>
                            <a:schemeClr val="bg1"/>
                          </a:solidFill>
                          <a:effectLst/>
                          <a:highlight>
                            <a:srgbClr val="FFFF00"/>
                          </a:highlight>
                          <a:latin typeface="+mn-lt"/>
                          <a:ea typeface="+mn-ea"/>
                          <a:cs typeface="+mn-cs"/>
                        </a:rPr>
                        <a:t>2. Signposting topics and question forms during questioning.</a:t>
                      </a:r>
                    </a:p>
                  </a:txBody>
                  <a:tcPr marL="248778" marR="149267" marT="149267" marB="149267">
                    <a:noFill/>
                  </a:tcPr>
                </a:tc>
                <a:tc>
                  <a:txBody>
                    <a:bodyPr/>
                    <a:lstStyle/>
                    <a:p>
                      <a:r>
                        <a:rPr lang="en-AU" sz="1100" kern="1200" dirty="0">
                          <a:solidFill>
                            <a:schemeClr val="bg1"/>
                          </a:solidFill>
                          <a:effectLst/>
                          <a:highlight>
                            <a:srgbClr val="FFFF00"/>
                          </a:highlight>
                          <a:latin typeface="+mn-lt"/>
                          <a:ea typeface="+mn-ea"/>
                          <a:cs typeface="+mn-cs"/>
                        </a:rPr>
                        <a:t>Say, ‘[BM], now I am going to talk to you about…’</a:t>
                      </a:r>
                    </a:p>
                    <a:p>
                      <a:br>
                        <a:rPr lang="en-AU" sz="1100" kern="1200" dirty="0">
                          <a:solidFill>
                            <a:schemeClr val="bg1"/>
                          </a:solidFill>
                          <a:effectLst/>
                          <a:highlight>
                            <a:srgbClr val="FFFF00"/>
                          </a:highlight>
                          <a:latin typeface="+mn-lt"/>
                          <a:ea typeface="+mn-ea"/>
                          <a:cs typeface="+mn-cs"/>
                        </a:rPr>
                      </a:br>
                      <a:endParaRPr lang="en-AU" sz="1100" kern="1200" dirty="0">
                        <a:solidFill>
                          <a:schemeClr val="bg1"/>
                        </a:solidFill>
                        <a:effectLst/>
                        <a:highlight>
                          <a:srgbClr val="FFFF00"/>
                        </a:highlight>
                        <a:latin typeface="+mn-lt"/>
                        <a:ea typeface="+mn-ea"/>
                        <a:cs typeface="+mn-cs"/>
                      </a:endParaRPr>
                    </a:p>
                    <a:p>
                      <a:r>
                        <a:rPr lang="en-AU" sz="1100" kern="1200" dirty="0">
                          <a:solidFill>
                            <a:schemeClr val="bg1"/>
                          </a:solidFill>
                          <a:effectLst/>
                          <a:highlight>
                            <a:srgbClr val="FFFF00"/>
                          </a:highlight>
                          <a:latin typeface="+mn-lt"/>
                          <a:ea typeface="+mn-ea"/>
                          <a:cs typeface="+mn-cs"/>
                        </a:rPr>
                        <a:t>Alert the complainant to propositional questions before they are asked and the required responses (agree or disagree) to be used to affirm or disaffirm information.</a:t>
                      </a:r>
                    </a:p>
                  </a:txBody>
                  <a:tcPr marL="248778" marR="149267" marT="149267" marB="149267">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1200" dirty="0">
                          <a:solidFill>
                            <a:schemeClr val="bg1"/>
                          </a:solidFill>
                          <a:effectLst/>
                          <a:highlight>
                            <a:srgbClr val="FFFF00"/>
                          </a:highlight>
                          <a:latin typeface="+mn-lt"/>
                          <a:ea typeface="+mn-ea"/>
                          <a:cs typeface="+mn-cs"/>
                        </a:rPr>
                        <a:t>This will assist the complainant to remain focused on the topic of questioning and transition to new topics of questioning and question forms.</a:t>
                      </a:r>
                    </a:p>
                  </a:txBody>
                  <a:tcPr marL="248778" marR="149267" marT="149267" marB="149267">
                    <a:noFill/>
                  </a:tcPr>
                </a:tc>
                <a:extLst>
                  <a:ext uri="{0D108BD9-81ED-4DB2-BD59-A6C34878D82A}">
                    <a16:rowId xmlns:a16="http://schemas.microsoft.com/office/drawing/2014/main" val="865704906"/>
                  </a:ext>
                </a:extLst>
              </a:tr>
            </a:tbl>
          </a:graphicData>
        </a:graphic>
      </p:graphicFrame>
    </p:spTree>
    <p:extLst>
      <p:ext uri="{BB962C8B-B14F-4D97-AF65-F5344CB8AC3E}">
        <p14:creationId xmlns:p14="http://schemas.microsoft.com/office/powerpoint/2010/main" val="255091837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283F8122-3B90-FE3A-1695-6793E01AE588}"/>
              </a:ext>
            </a:extLst>
          </p:cNvPr>
          <p:cNvSpPr>
            <a:spLocks noGrp="1"/>
          </p:cNvSpPr>
          <p:nvPr>
            <p:ph type="title"/>
          </p:nvPr>
        </p:nvSpPr>
        <p:spPr>
          <a:xfrm>
            <a:off x="1154954" y="973669"/>
            <a:ext cx="8825659" cy="706964"/>
          </a:xfrm>
        </p:spPr>
        <p:txBody>
          <a:bodyPr>
            <a:normAutofit/>
          </a:bodyPr>
          <a:lstStyle/>
          <a:p>
            <a:endParaRPr lang="en-US">
              <a:solidFill>
                <a:srgbClr val="FFFFFF"/>
              </a:solidFill>
            </a:endParaRPr>
          </a:p>
        </p:txBody>
      </p:sp>
      <p:sp>
        <p:nvSpPr>
          <p:cNvPr id="13" name="Rectangle 1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5B10B3BA-4E46-CDFC-6F08-B5595517B606}"/>
              </a:ext>
            </a:extLst>
          </p:cNvPr>
          <p:cNvGraphicFramePr>
            <a:graphicFrameLocks noGrp="1"/>
          </p:cNvGraphicFramePr>
          <p:nvPr>
            <p:ph idx="1"/>
            <p:extLst>
              <p:ext uri="{D42A27DB-BD31-4B8C-83A1-F6EECF244321}">
                <p14:modId xmlns:p14="http://schemas.microsoft.com/office/powerpoint/2010/main" val="614869215"/>
              </p:ext>
            </p:extLst>
          </p:nvPr>
        </p:nvGraphicFramePr>
        <p:xfrm>
          <a:off x="1286934" y="2431013"/>
          <a:ext cx="9625385" cy="3208859"/>
        </p:xfrm>
        <a:graphic>
          <a:graphicData uri="http://schemas.openxmlformats.org/drawingml/2006/table">
            <a:tbl>
              <a:tblPr firstRow="1" bandRow="1">
                <a:tableStyleId>{5C22544A-7EE6-4342-B048-85BDC9FD1C3A}</a:tableStyleId>
              </a:tblPr>
              <a:tblGrid>
                <a:gridCol w="3383873">
                  <a:extLst>
                    <a:ext uri="{9D8B030D-6E8A-4147-A177-3AD203B41FA5}">
                      <a16:colId xmlns:a16="http://schemas.microsoft.com/office/drawing/2014/main" val="2416114826"/>
                    </a:ext>
                  </a:extLst>
                </a:gridCol>
                <a:gridCol w="3394389">
                  <a:extLst>
                    <a:ext uri="{9D8B030D-6E8A-4147-A177-3AD203B41FA5}">
                      <a16:colId xmlns:a16="http://schemas.microsoft.com/office/drawing/2014/main" val="1800769357"/>
                    </a:ext>
                  </a:extLst>
                </a:gridCol>
                <a:gridCol w="2847123">
                  <a:extLst>
                    <a:ext uri="{9D8B030D-6E8A-4147-A177-3AD203B41FA5}">
                      <a16:colId xmlns:a16="http://schemas.microsoft.com/office/drawing/2014/main" val="3549908085"/>
                    </a:ext>
                  </a:extLst>
                </a:gridCol>
              </a:tblGrid>
              <a:tr h="486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3. Parties should state their name prior to the commencement of their questioning.</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For example, say ‘[BM], it is Ms/ Mr X talking now’.</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The complainant will be clear about who is speaking with her.</a:t>
                      </a:r>
                    </a:p>
                  </a:txBody>
                  <a:tcPr marL="90136" marR="90136" marT="45068" marB="45068">
                    <a:noFill/>
                  </a:tcPr>
                </a:tc>
                <a:extLst>
                  <a:ext uri="{0D108BD9-81ED-4DB2-BD59-A6C34878D82A}">
                    <a16:rowId xmlns:a16="http://schemas.microsoft.com/office/drawing/2014/main" val="4211773721"/>
                  </a:ext>
                </a:extLst>
              </a:tr>
              <a:tr h="667010">
                <a:tc>
                  <a:txBody>
                    <a:bodyPr/>
                    <a:lstStyle/>
                    <a:p>
                      <a:r>
                        <a:rPr lang="en-AU" sz="1200" kern="1200" dirty="0">
                          <a:solidFill>
                            <a:schemeClr val="bg1"/>
                          </a:solidFill>
                          <a:effectLst/>
                          <a:highlight>
                            <a:srgbClr val="FFFF00"/>
                          </a:highlight>
                          <a:latin typeface="+mn-lt"/>
                          <a:ea typeface="+mn-ea"/>
                          <a:cs typeface="+mn-cs"/>
                        </a:rPr>
                        <a:t>4. Avoid use of figurative language and idioms.</a:t>
                      </a:r>
                    </a:p>
                    <a:p>
                      <a:endParaRPr lang="en-US" sz="1200" dirty="0">
                        <a:solidFill>
                          <a:schemeClr val="bg1"/>
                        </a:solidFill>
                        <a:highlight>
                          <a:srgbClr val="FFFF00"/>
                        </a:highlight>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highlight>
                            <a:srgbClr val="FFFF00"/>
                          </a:highlight>
                          <a:latin typeface="+mn-lt"/>
                          <a:ea typeface="+mn-ea"/>
                          <a:cs typeface="+mn-cs"/>
                        </a:rPr>
                        <a:t>Do not use terms such as, ‘hit it off’ or ‘ring a bell’.</a:t>
                      </a:r>
                    </a:p>
                    <a:p>
                      <a:endParaRPr lang="en-US" sz="1200" dirty="0">
                        <a:solidFill>
                          <a:schemeClr val="bg1"/>
                        </a:solidFill>
                        <a:highlight>
                          <a:srgbClr val="FFFF00"/>
                        </a:highlight>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highlight>
                            <a:srgbClr val="FFFF00"/>
                          </a:highlight>
                          <a:latin typeface="+mn-lt"/>
                          <a:ea typeface="+mn-ea"/>
                          <a:cs typeface="+mn-cs"/>
                        </a:rPr>
                        <a:t>The complainant may resort to literal understanding.</a:t>
                      </a:r>
                    </a:p>
                    <a:p>
                      <a:endParaRPr lang="en-US" sz="1200" dirty="0">
                        <a:solidFill>
                          <a:schemeClr val="bg1"/>
                        </a:solidFill>
                        <a:highlight>
                          <a:srgbClr val="FFFF00"/>
                        </a:highlight>
                      </a:endParaRPr>
                    </a:p>
                  </a:txBody>
                  <a:tcPr marL="90136" marR="90136" marT="45068" marB="45068">
                    <a:noFill/>
                  </a:tcPr>
                </a:tc>
                <a:extLst>
                  <a:ext uri="{0D108BD9-81ED-4DB2-BD59-A6C34878D82A}">
                    <a16:rowId xmlns:a16="http://schemas.microsoft.com/office/drawing/2014/main" val="2016267899"/>
                  </a:ext>
                </a:extLst>
              </a:tr>
              <a:tr h="1207829">
                <a:tc>
                  <a:txBody>
                    <a:bodyPr/>
                    <a:lstStyle/>
                    <a:p>
                      <a:r>
                        <a:rPr lang="en-AU" sz="1200" kern="1200" dirty="0">
                          <a:solidFill>
                            <a:schemeClr val="bg1"/>
                          </a:solidFill>
                          <a:effectLst/>
                          <a:latin typeface="+mn-lt"/>
                          <a:ea typeface="+mn-ea"/>
                          <a:cs typeface="+mn-cs"/>
                        </a:rPr>
                        <a:t>5. Ask one question containing one idea at a time, avoiding multi-part questions and preamble. </a:t>
                      </a:r>
                    </a:p>
                    <a:p>
                      <a:endParaRPr lang="en-US" sz="1200" dirty="0">
                        <a:solidFill>
                          <a:schemeClr val="bg1"/>
                        </a:solidFill>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latin typeface="+mn-lt"/>
                          <a:ea typeface="+mn-ea"/>
                          <a:cs typeface="+mn-cs"/>
                        </a:rPr>
                        <a:t>For example, ask, ‘what time did you get to school on Wednesday?’ rather than, ‘when you went to school on Wednesday, what time did you get there and who was there when you arrived?’.</a:t>
                      </a:r>
                    </a:p>
                    <a:p>
                      <a:endParaRPr lang="en-US" sz="1200" dirty="0">
                        <a:solidFill>
                          <a:schemeClr val="bg1"/>
                        </a:solidFill>
                      </a:endParaRP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bg1"/>
                          </a:solidFill>
                          <a:effectLst/>
                          <a:latin typeface="+mn-lt"/>
                          <a:ea typeface="+mn-ea"/>
                          <a:cs typeface="+mn-cs"/>
                        </a:rPr>
                        <a:t>The complainant may experience difficulty processing complicated or lengthy questions in a court context.</a:t>
                      </a:r>
                    </a:p>
                    <a:p>
                      <a:endParaRPr lang="en-US" sz="1200" dirty="0">
                        <a:solidFill>
                          <a:schemeClr val="bg1"/>
                        </a:solidFill>
                      </a:endParaRPr>
                    </a:p>
                  </a:txBody>
                  <a:tcPr marL="90136" marR="90136" marT="45068" marB="45068">
                    <a:noFill/>
                  </a:tcPr>
                </a:tc>
                <a:extLst>
                  <a:ext uri="{0D108BD9-81ED-4DB2-BD59-A6C34878D82A}">
                    <a16:rowId xmlns:a16="http://schemas.microsoft.com/office/drawing/2014/main" val="3573913191"/>
                  </a:ext>
                </a:extLst>
              </a:tr>
              <a:tr h="847283">
                <a:tc>
                  <a:txBody>
                    <a:bodyPr/>
                    <a:lstStyle/>
                    <a:p>
                      <a:r>
                        <a:rPr lang="en-AU" sz="1200" b="0" kern="1200" dirty="0">
                          <a:solidFill>
                            <a:schemeClr val="bg1"/>
                          </a:solidFill>
                          <a:effectLst/>
                          <a:latin typeface="+mn-lt"/>
                          <a:ea typeface="+mn-ea"/>
                          <a:cs typeface="+mn-cs"/>
                        </a:rPr>
                        <a:t>6. Ask questions at a slow speaking pace and pause between questions.</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Ask questions at a slow pace to allow the complainant time to process the information and ensure a clear pause is taken between questions.</a:t>
                      </a:r>
                    </a:p>
                  </a:txBody>
                  <a:tcPr marL="90136" marR="90136" marT="45068" marB="45068">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bg1"/>
                          </a:solidFill>
                          <a:effectLst/>
                          <a:latin typeface="+mn-lt"/>
                          <a:ea typeface="+mn-ea"/>
                          <a:cs typeface="+mn-cs"/>
                        </a:rPr>
                        <a:t>The complainant requires extra time to process spoken language, especially when under stress.</a:t>
                      </a:r>
                    </a:p>
                  </a:txBody>
                  <a:tcPr marL="90136" marR="90136" marT="45068" marB="45068">
                    <a:noFill/>
                  </a:tcPr>
                </a:tc>
                <a:extLst>
                  <a:ext uri="{0D108BD9-81ED-4DB2-BD59-A6C34878D82A}">
                    <a16:rowId xmlns:a16="http://schemas.microsoft.com/office/drawing/2014/main" val="2451330762"/>
                  </a:ext>
                </a:extLst>
              </a:tr>
            </a:tbl>
          </a:graphicData>
        </a:graphic>
      </p:graphicFrame>
    </p:spTree>
    <p:extLst>
      <p:ext uri="{BB962C8B-B14F-4D97-AF65-F5344CB8AC3E}">
        <p14:creationId xmlns:p14="http://schemas.microsoft.com/office/powerpoint/2010/main" val="58991479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AE8CEB08-3A78-0E0A-9EC1-AB015F267B13}"/>
              </a:ext>
            </a:extLst>
          </p:cNvPr>
          <p:cNvSpPr>
            <a:spLocks noGrp="1"/>
          </p:cNvSpPr>
          <p:nvPr>
            <p:ph type="title"/>
          </p:nvPr>
        </p:nvSpPr>
        <p:spPr>
          <a:xfrm>
            <a:off x="1154954" y="973669"/>
            <a:ext cx="8825659" cy="706964"/>
          </a:xfrm>
        </p:spPr>
        <p:txBody>
          <a:bodyPr>
            <a:normAutofit/>
          </a:bodyPr>
          <a:lstStyle/>
          <a:p>
            <a:endParaRPr lang="en-US">
              <a:solidFill>
                <a:srgbClr val="FFFFFF"/>
              </a:solidFill>
            </a:endParaRPr>
          </a:p>
        </p:txBody>
      </p:sp>
      <p:sp>
        <p:nvSpPr>
          <p:cNvPr id="13" name="Rectangle 1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E981CD76-F461-56AD-40F8-1CBDEC5BA460}"/>
              </a:ext>
            </a:extLst>
          </p:cNvPr>
          <p:cNvGraphicFramePr>
            <a:graphicFrameLocks noGrp="1"/>
          </p:cNvGraphicFramePr>
          <p:nvPr>
            <p:ph idx="1"/>
            <p:extLst>
              <p:ext uri="{D42A27DB-BD31-4B8C-83A1-F6EECF244321}">
                <p14:modId xmlns:p14="http://schemas.microsoft.com/office/powerpoint/2010/main" val="1526371532"/>
              </p:ext>
            </p:extLst>
          </p:nvPr>
        </p:nvGraphicFramePr>
        <p:xfrm>
          <a:off x="1252603" y="2365496"/>
          <a:ext cx="9659716" cy="3515778"/>
        </p:xfrm>
        <a:graphic>
          <a:graphicData uri="http://schemas.openxmlformats.org/drawingml/2006/table">
            <a:tbl>
              <a:tblPr firstRow="1" bandRow="1">
                <a:tableStyleId>{5C22544A-7EE6-4342-B048-85BDC9FD1C3A}</a:tableStyleId>
              </a:tblPr>
              <a:tblGrid>
                <a:gridCol w="3220752">
                  <a:extLst>
                    <a:ext uri="{9D8B030D-6E8A-4147-A177-3AD203B41FA5}">
                      <a16:colId xmlns:a16="http://schemas.microsoft.com/office/drawing/2014/main" val="3085171057"/>
                    </a:ext>
                  </a:extLst>
                </a:gridCol>
                <a:gridCol w="3196594">
                  <a:extLst>
                    <a:ext uri="{9D8B030D-6E8A-4147-A177-3AD203B41FA5}">
                      <a16:colId xmlns:a16="http://schemas.microsoft.com/office/drawing/2014/main" val="3914705407"/>
                    </a:ext>
                  </a:extLst>
                </a:gridCol>
                <a:gridCol w="3242370">
                  <a:extLst>
                    <a:ext uri="{9D8B030D-6E8A-4147-A177-3AD203B41FA5}">
                      <a16:colId xmlns:a16="http://schemas.microsoft.com/office/drawing/2014/main" val="2073846595"/>
                    </a:ext>
                  </a:extLst>
                </a:gridCol>
              </a:tblGrid>
              <a:tr h="1113298">
                <a:tc>
                  <a:txBody>
                    <a:bodyPr/>
                    <a:lstStyle/>
                    <a:p>
                      <a:r>
                        <a:rPr lang="en-AU" sz="1300" b="0" kern="1200" dirty="0">
                          <a:solidFill>
                            <a:schemeClr val="bg1"/>
                          </a:solidFill>
                          <a:effectLst/>
                          <a:highlight>
                            <a:srgbClr val="FFFF00"/>
                          </a:highlight>
                          <a:latin typeface="+mn-lt"/>
                          <a:ea typeface="+mn-ea"/>
                          <a:cs typeface="+mn-cs"/>
                        </a:rPr>
                        <a:t>7. Avoid use of ‘tag’ questions.</a:t>
                      </a:r>
                    </a:p>
                    <a:p>
                      <a:endParaRPr lang="en-US" sz="1300" b="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b="0" kern="1200" dirty="0">
                          <a:solidFill>
                            <a:schemeClr val="bg1"/>
                          </a:solidFill>
                          <a:effectLst/>
                          <a:highlight>
                            <a:srgbClr val="FFFF00"/>
                          </a:highlight>
                          <a:latin typeface="+mn-lt"/>
                          <a:ea typeface="+mn-ea"/>
                          <a:cs typeface="+mn-cs"/>
                        </a:rPr>
                        <a:t>Instead of saying, ‘you left the room, didn’t you?’, say ‘did you leave the room?’.</a:t>
                      </a:r>
                    </a:p>
                    <a:p>
                      <a:endParaRPr lang="en-US" sz="1300" b="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b="0" kern="1200" dirty="0">
                          <a:solidFill>
                            <a:schemeClr val="bg1"/>
                          </a:solidFill>
                          <a:effectLst/>
                          <a:highlight>
                            <a:srgbClr val="FFFF00"/>
                          </a:highlight>
                          <a:latin typeface="+mn-lt"/>
                          <a:ea typeface="+mn-ea"/>
                          <a:cs typeface="+mn-cs"/>
                        </a:rPr>
                        <a:t>Tag questions are linguistically complex, can cause confusion and increase the possibility of unintentional inaccurate responses.</a:t>
                      </a:r>
                    </a:p>
                    <a:p>
                      <a:endParaRPr lang="en-US" sz="1300" b="0" dirty="0">
                        <a:solidFill>
                          <a:schemeClr val="bg1"/>
                        </a:solidFill>
                        <a:highlight>
                          <a:srgbClr val="FFFF00"/>
                        </a:highlight>
                      </a:endParaRPr>
                    </a:p>
                  </a:txBody>
                  <a:tcPr marL="97658" marR="97658" marT="48829" marB="48829">
                    <a:noFill/>
                  </a:tcPr>
                </a:tc>
                <a:extLst>
                  <a:ext uri="{0D108BD9-81ED-4DB2-BD59-A6C34878D82A}">
                    <a16:rowId xmlns:a16="http://schemas.microsoft.com/office/drawing/2014/main" val="2809997586"/>
                  </a:ext>
                </a:extLst>
              </a:tr>
              <a:tr h="1308613">
                <a:tc>
                  <a:txBody>
                    <a:bodyPr/>
                    <a:lstStyle/>
                    <a:p>
                      <a:r>
                        <a:rPr lang="en-AU" sz="1300" kern="1200" dirty="0">
                          <a:solidFill>
                            <a:schemeClr val="bg1"/>
                          </a:solidFill>
                          <a:effectLst/>
                          <a:highlight>
                            <a:srgbClr val="FFFF00"/>
                          </a:highlight>
                          <a:latin typeface="+mn-lt"/>
                          <a:ea typeface="+mn-ea"/>
                          <a:cs typeface="+mn-cs"/>
                        </a:rPr>
                        <a:t>8. To put an argument, use a short, simple statement followed by the question, ‘do you agree or disagree?’ </a:t>
                      </a:r>
                    </a:p>
                    <a:p>
                      <a:br>
                        <a:rPr lang="en-AU" sz="1300" kern="1200" dirty="0">
                          <a:solidFill>
                            <a:schemeClr val="bg1"/>
                          </a:solidFill>
                          <a:effectLst/>
                          <a:highlight>
                            <a:srgbClr val="FFFF00"/>
                          </a:highlight>
                          <a:latin typeface="+mn-lt"/>
                          <a:ea typeface="+mn-ea"/>
                          <a:cs typeface="+mn-cs"/>
                        </a:rPr>
                      </a:br>
                      <a:endParaRPr lang="en-AU" sz="1300" kern="1200" dirty="0">
                        <a:solidFill>
                          <a:schemeClr val="bg1"/>
                        </a:solidFill>
                        <a:effectLst/>
                        <a:highlight>
                          <a:srgbClr val="FFFF00"/>
                        </a:highlight>
                        <a:latin typeface="+mn-lt"/>
                        <a:ea typeface="+mn-ea"/>
                        <a:cs typeface="+mn-cs"/>
                      </a:endParaRPr>
                    </a:p>
                    <a:p>
                      <a:endParaRPr lang="en-US" sz="130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For example, say, ‘you went to the zoo yesterday. Do you agree or disagree?’ </a:t>
                      </a:r>
                    </a:p>
                    <a:p>
                      <a:endParaRPr lang="en-US" sz="1300" dirty="0">
                        <a:solidFill>
                          <a:schemeClr val="bg1"/>
                        </a:solidFill>
                        <a:highlight>
                          <a:srgbClr val="FFFF00"/>
                        </a:highlight>
                      </a:endParaRP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The complainant is able to provide a response when an argument is presented in a short statement followed by a question which requires her to affirm or disaffirm her statement.</a:t>
                      </a:r>
                    </a:p>
                    <a:p>
                      <a:endParaRPr lang="en-US" sz="1300" dirty="0">
                        <a:solidFill>
                          <a:schemeClr val="bg1"/>
                        </a:solidFill>
                        <a:highlight>
                          <a:srgbClr val="FFFF00"/>
                        </a:highlight>
                      </a:endParaRPr>
                    </a:p>
                  </a:txBody>
                  <a:tcPr marL="97658" marR="97658" marT="48829" marB="48829">
                    <a:noFill/>
                  </a:tcPr>
                </a:tc>
                <a:extLst>
                  <a:ext uri="{0D108BD9-81ED-4DB2-BD59-A6C34878D82A}">
                    <a16:rowId xmlns:a16="http://schemas.microsoft.com/office/drawing/2014/main" val="3260349647"/>
                  </a:ext>
                </a:extLst>
              </a:tr>
              <a:tr h="9179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9. For the complainant to be able to utilise ‘agree’ and ‘disagree’ visual communication aids when answering propositional questions. </a:t>
                      </a: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The intermediary can arrange for ‘agree’ and ‘disagree’ cards to be available for the complainant.</a:t>
                      </a:r>
                    </a:p>
                  </a:txBody>
                  <a:tcPr marL="97658" marR="97658" marT="48829" marB="48829">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dirty="0">
                          <a:solidFill>
                            <a:schemeClr val="bg1"/>
                          </a:solidFill>
                          <a:effectLst/>
                          <a:highlight>
                            <a:srgbClr val="FFFF00"/>
                          </a:highlight>
                          <a:latin typeface="+mn-lt"/>
                          <a:ea typeface="+mn-ea"/>
                          <a:cs typeface="+mn-cs"/>
                        </a:rPr>
                        <a:t>The complainant can point and refer to these aids as required, which may assist her provision of verbal responses.</a:t>
                      </a:r>
                    </a:p>
                  </a:txBody>
                  <a:tcPr marL="97658" marR="97658" marT="48829" marB="48829">
                    <a:noFill/>
                  </a:tcPr>
                </a:tc>
                <a:extLst>
                  <a:ext uri="{0D108BD9-81ED-4DB2-BD59-A6C34878D82A}">
                    <a16:rowId xmlns:a16="http://schemas.microsoft.com/office/drawing/2014/main" val="2128100078"/>
                  </a:ext>
                </a:extLst>
              </a:tr>
            </a:tbl>
          </a:graphicData>
        </a:graphic>
      </p:graphicFrame>
    </p:spTree>
    <p:extLst>
      <p:ext uri="{BB962C8B-B14F-4D97-AF65-F5344CB8AC3E}">
        <p14:creationId xmlns:p14="http://schemas.microsoft.com/office/powerpoint/2010/main" val="29358140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139" name="Rectangle 138">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1"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2"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Rectangle 142">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6805A874-089F-BAFE-D8F1-476F67B4E5F4}"/>
              </a:ext>
            </a:extLst>
          </p:cNvPr>
          <p:cNvSpPr>
            <a:spLocks noGrp="1"/>
          </p:cNvSpPr>
          <p:nvPr>
            <p:ph type="title"/>
          </p:nvPr>
        </p:nvSpPr>
        <p:spPr>
          <a:xfrm>
            <a:off x="639098" y="629265"/>
            <a:ext cx="6317917" cy="777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DAA79BC-A02F-5F2B-5BCA-609EFFB7AD9E}"/>
              </a:ext>
            </a:extLst>
          </p:cNvPr>
          <p:cNvSpPr>
            <a:spLocks noGrp="1"/>
          </p:cNvSpPr>
          <p:nvPr>
            <p:ph idx="1"/>
          </p:nvPr>
        </p:nvSpPr>
        <p:spPr>
          <a:xfrm>
            <a:off x="648456" y="999241"/>
            <a:ext cx="6407801" cy="5231234"/>
          </a:xfrm>
        </p:spPr>
        <p:txBody>
          <a:bodyPr anchor="ctr">
            <a:normAutofit lnSpcReduction="10000"/>
          </a:bodyPr>
          <a:lstStyle/>
          <a:p>
            <a:pPr marL="0" indent="0">
              <a:lnSpc>
                <a:spcPct val="90000"/>
              </a:lnSpc>
              <a:buNone/>
            </a:pPr>
            <a:r>
              <a:rPr lang="en-AU" sz="2000" i="1" dirty="0">
                <a:solidFill>
                  <a:schemeClr val="bg1"/>
                </a:solidFill>
                <a:cs typeface="Calibri" panose="020F0502020204030204" pitchFamily="34" charset="0"/>
              </a:rPr>
              <a:t>“In short, conventional cross-examination relies heavily on questions and tactics which are developmentally inappropriate, confusing and distressing for child witnesses, and likely to decrease the quality and quantity of their evidence. Indeed, </a:t>
            </a:r>
            <a:r>
              <a:rPr lang="en-AU" sz="2000" b="1" i="1" dirty="0">
                <a:solidFill>
                  <a:schemeClr val="bg1"/>
                </a:solidFill>
                <a:cs typeface="Calibri" panose="020F0502020204030204" pitchFamily="34" charset="0"/>
              </a:rPr>
              <a:t>the negative impact of cross-examination-styled questions on children’s accuracy has been demonstrated repeatedly in experimental studies</a:t>
            </a:r>
            <a:r>
              <a:rPr lang="en-AU" sz="2000" i="1" dirty="0">
                <a:solidFill>
                  <a:schemeClr val="bg1"/>
                </a:solidFill>
                <a:cs typeface="Calibri" panose="020F0502020204030204" pitchFamily="34" charset="0"/>
              </a:rPr>
              <a:t>. However, reforming cross-examination presents a particular challenge because conventional practice is supported, first, by widespread ignorance of children’s language development and safe questioning practice and, second, by </a:t>
            </a:r>
            <a:r>
              <a:rPr lang="en-AU" sz="2000" b="1" i="1" dirty="0">
                <a:solidFill>
                  <a:schemeClr val="bg1"/>
                </a:solidFill>
                <a:cs typeface="Calibri" panose="020F0502020204030204" pitchFamily="34" charset="0"/>
              </a:rPr>
              <a:t>strong traditions which validate manipulative and suggestive questioning as part of proper advocacy and the right to a fair trial</a:t>
            </a:r>
            <a:r>
              <a:rPr lang="en-AU" sz="2000" i="1" dirty="0">
                <a:solidFill>
                  <a:schemeClr val="bg1"/>
                </a:solidFill>
                <a:cs typeface="Calibri" panose="020F0502020204030204" pitchFamily="34" charset="0"/>
              </a:rPr>
              <a:t>.”</a:t>
            </a:r>
            <a:r>
              <a:rPr lang="en-AU" sz="2000" dirty="0">
                <a:solidFill>
                  <a:schemeClr val="bg1"/>
                </a:solidFill>
                <a:cs typeface="Calibri" panose="020F0502020204030204" pitchFamily="34" charset="0"/>
              </a:rPr>
              <a:t> </a:t>
            </a:r>
          </a:p>
          <a:p>
            <a:pPr marL="0" indent="0">
              <a:lnSpc>
                <a:spcPct val="90000"/>
              </a:lnSpc>
              <a:buNone/>
            </a:pPr>
            <a:r>
              <a:rPr lang="en-AU" sz="2000" dirty="0">
                <a:solidFill>
                  <a:schemeClr val="bg1"/>
                </a:solidFill>
                <a:cs typeface="Calibri" panose="020F0502020204030204" pitchFamily="34" charset="0"/>
              </a:rPr>
              <a:t>(McGregor, K. 2017, “Child witnesses in the NZ criminal courts:  Issues, responses and opportunities”)</a:t>
            </a:r>
            <a:endParaRPr lang="en-AU" sz="2000" i="1" dirty="0">
              <a:solidFill>
                <a:schemeClr val="bg1"/>
              </a:solidFill>
              <a:cs typeface="Calibri" panose="020F0502020204030204" pitchFamily="34" charset="0"/>
            </a:endParaRPr>
          </a:p>
          <a:p>
            <a:pPr marL="0" indent="0">
              <a:lnSpc>
                <a:spcPct val="90000"/>
              </a:lnSpc>
              <a:buNone/>
            </a:pPr>
            <a:endParaRPr lang="en-US" sz="1700" dirty="0">
              <a:solidFill>
                <a:schemeClr val="bg1"/>
              </a:solidFill>
            </a:endParaRPr>
          </a:p>
        </p:txBody>
      </p:sp>
      <p:pic>
        <p:nvPicPr>
          <p:cNvPr id="1026" name="Picture 2" descr="Preparing for that Big Mock Trial Cross-Examination, Part I (For Lawyers) |  Mock trial blog">
            <a:extLst>
              <a:ext uri="{FF2B5EF4-FFF2-40B4-BE49-F238E27FC236}">
                <a16:creationId xmlns:a16="http://schemas.microsoft.com/office/drawing/2014/main" id="{02A9B1F8-2B7B-50C4-A12B-3BF77B5D0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9" r="16634" b="-2"/>
          <a:stretch/>
        </p:blipFill>
        <p:spPr bwMode="auto">
          <a:xfrm>
            <a:off x="7864220" y="1524806"/>
            <a:ext cx="3679323" cy="3825969"/>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270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28D7B3-B4DC-4A10-A4C9-35F6E51D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5"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BABE4B1-5B43-4773-89AC-EEE50A58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7170" name="Picture 2" descr="Signpost Images, Stock Photos &amp; Vectors | Shutterstock">
            <a:extLst>
              <a:ext uri="{FF2B5EF4-FFF2-40B4-BE49-F238E27FC236}">
                <a16:creationId xmlns:a16="http://schemas.microsoft.com/office/drawing/2014/main" id="{D523E95F-3C06-A49A-E8AD-ABDD20F0E71D}"/>
              </a:ext>
            </a:extLst>
          </p:cNvPr>
          <p:cNvPicPr>
            <a:picLocks noChangeAspect="1" noChangeArrowheads="1"/>
          </p:cNvPicPr>
          <p:nvPr/>
        </p:nvPicPr>
        <p:blipFill rotWithShape="1">
          <a:blip r:embed="rId3">
            <a:duotone>
              <a:prstClr val="black"/>
              <a:schemeClr val="tx2">
                <a:tint val="45000"/>
                <a:satMod val="400000"/>
              </a:schemeClr>
            </a:duotone>
            <a:alphaModFix amt="15000"/>
            <a:extLst>
              <a:ext uri="{28A0092B-C50C-407E-A947-70E740481C1C}">
                <a14:useLocalDpi xmlns:a14="http://schemas.microsoft.com/office/drawing/2010/main" val="0"/>
              </a:ext>
            </a:extLst>
          </a:blip>
          <a:srcRect b="26791"/>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7697B6-C7C8-B82C-BFF4-046DCE0A26E7}"/>
              </a:ext>
            </a:extLst>
          </p:cNvPr>
          <p:cNvSpPr>
            <a:spLocks noGrp="1"/>
          </p:cNvSpPr>
          <p:nvPr>
            <p:ph type="title"/>
          </p:nvPr>
        </p:nvSpPr>
        <p:spPr>
          <a:xfrm>
            <a:off x="1154954" y="973669"/>
            <a:ext cx="8825659" cy="706964"/>
          </a:xfrm>
        </p:spPr>
        <p:txBody>
          <a:bodyPr>
            <a:normAutofit/>
          </a:bodyPr>
          <a:lstStyle/>
          <a:p>
            <a:r>
              <a:rPr lang="en-US" sz="3300"/>
              <a:t>R v QX (No 6) [2021] ACTSC 248 - Orders:</a:t>
            </a:r>
          </a:p>
        </p:txBody>
      </p:sp>
      <p:sp>
        <p:nvSpPr>
          <p:cNvPr id="75" name="Rectangle 74">
            <a:extLst>
              <a:ext uri="{FF2B5EF4-FFF2-40B4-BE49-F238E27FC236}">
                <a16:creationId xmlns:a16="http://schemas.microsoft.com/office/drawing/2014/main" id="{4677F3CB-0490-49EF-826C-A4A7A7AB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DA33B01-94C2-AADE-6E91-45C111CF7C7D}"/>
              </a:ext>
            </a:extLst>
          </p:cNvPr>
          <p:cNvSpPr>
            <a:spLocks noGrp="1"/>
          </p:cNvSpPr>
          <p:nvPr>
            <p:ph idx="1"/>
          </p:nvPr>
        </p:nvSpPr>
        <p:spPr>
          <a:xfrm>
            <a:off x="1154954" y="1820333"/>
            <a:ext cx="8825659" cy="4199467"/>
          </a:xfrm>
        </p:spPr>
        <p:txBody>
          <a:bodyPr anchor="ctr">
            <a:normAutofit fontScale="92500" lnSpcReduction="20000"/>
          </a:bodyPr>
          <a:lstStyle/>
          <a:p>
            <a:pPr marL="685800" lvl="1" indent="-228600">
              <a:buClr>
                <a:schemeClr val="bg1"/>
              </a:buClr>
              <a:buSzPct val="100000"/>
              <a:buFont typeface="+mj-lt"/>
              <a:buAutoNum type="arabicPeriod"/>
            </a:pPr>
            <a:r>
              <a:rPr lang="en-AU" sz="1700">
                <a:solidFill>
                  <a:schemeClr val="bg1"/>
                </a:solidFill>
              </a:rPr>
              <a:t>The complainant should have a short break during the pre-trial hearing at least every 50 minutes, with the possibility of additional breaks if necessary.</a:t>
            </a:r>
          </a:p>
          <a:p>
            <a:pPr marL="685800" lvl="1" indent="-228600">
              <a:buClr>
                <a:schemeClr val="bg1"/>
              </a:buClr>
              <a:buSzPct val="100000"/>
              <a:buFont typeface="+mj-lt"/>
              <a:buAutoNum type="arabicPeriod"/>
            </a:pPr>
            <a:r>
              <a:rPr lang="en-AU" sz="1700">
                <a:solidFill>
                  <a:schemeClr val="bg1"/>
                </a:solidFill>
              </a:rPr>
              <a:t>Counsel are to signpost topics to the complainant. </a:t>
            </a:r>
          </a:p>
          <a:p>
            <a:pPr marL="685800" lvl="1" indent="-228600">
              <a:buClr>
                <a:schemeClr val="bg1"/>
              </a:buClr>
              <a:buSzPct val="100000"/>
              <a:buFont typeface="+mj-lt"/>
              <a:buAutoNum type="arabicPeriod"/>
            </a:pPr>
            <a:r>
              <a:rPr lang="en-AU" sz="1700">
                <a:solidFill>
                  <a:schemeClr val="bg1"/>
                </a:solidFill>
              </a:rPr>
              <a:t>Counsel should state their name prior to the commencement of their questioning.</a:t>
            </a:r>
          </a:p>
          <a:p>
            <a:pPr marL="685800" lvl="1" indent="-228600">
              <a:buClr>
                <a:schemeClr val="bg1"/>
              </a:buClr>
              <a:buSzPct val="100000"/>
              <a:buFont typeface="+mj-lt"/>
              <a:buAutoNum type="arabicPeriod"/>
            </a:pPr>
            <a:r>
              <a:rPr lang="en-AU" sz="1700">
                <a:solidFill>
                  <a:schemeClr val="bg1"/>
                </a:solidFill>
              </a:rPr>
              <a:t>Counsel are to avoid use of figurative language and idioms.</a:t>
            </a:r>
          </a:p>
          <a:p>
            <a:pPr marL="685800" lvl="1" indent="-228600">
              <a:buClr>
                <a:schemeClr val="bg1"/>
              </a:buClr>
              <a:buSzPct val="100000"/>
              <a:buFont typeface="+mj-lt"/>
              <a:buAutoNum type="arabicPeriod"/>
            </a:pPr>
            <a:r>
              <a:rPr lang="en-AU" sz="1700">
                <a:solidFill>
                  <a:schemeClr val="bg1"/>
                </a:solidFill>
              </a:rPr>
              <a:t>Counsel are to ask questions at a slow speaking pace and pause between questions.</a:t>
            </a:r>
          </a:p>
          <a:p>
            <a:pPr marL="685800" lvl="1" indent="-228600">
              <a:buClr>
                <a:schemeClr val="bg1"/>
              </a:buClr>
              <a:buSzPct val="100000"/>
              <a:buFont typeface="+mj-lt"/>
              <a:buAutoNum type="arabicPeriod"/>
            </a:pPr>
            <a:r>
              <a:rPr lang="en-AU" sz="1700">
                <a:solidFill>
                  <a:schemeClr val="bg1"/>
                </a:solidFill>
              </a:rPr>
              <a:t>Counsel are to avoid the use of ‘tag’ questions.</a:t>
            </a:r>
          </a:p>
          <a:p>
            <a:pPr marL="685800" lvl="1" indent="-228600">
              <a:buClr>
                <a:schemeClr val="bg1"/>
              </a:buClr>
              <a:buSzPct val="100000"/>
              <a:buFont typeface="+mj-lt"/>
              <a:buAutoNum type="arabicPeriod"/>
            </a:pPr>
            <a:r>
              <a:rPr lang="en-AU" sz="1700">
                <a:solidFill>
                  <a:schemeClr val="bg1"/>
                </a:solidFill>
              </a:rPr>
              <a:t>To put an argument, counsel are to use a short, simple statement followed by the question, ‘do you agree or disagree?’</a:t>
            </a:r>
          </a:p>
          <a:p>
            <a:pPr lvl="1">
              <a:buClr>
                <a:schemeClr val="bg1"/>
              </a:buClr>
              <a:buSzPct val="100000"/>
              <a:buFont typeface="+mj-lt"/>
              <a:buAutoNum type="arabicPeriod" startAt="8"/>
            </a:pPr>
            <a:r>
              <a:rPr lang="en-AU" sz="1700">
                <a:solidFill>
                  <a:schemeClr val="bg1"/>
                </a:solidFill>
              </a:rPr>
              <a:t>If references to clock time are required during questioning, counsel are to use digital time and include ‘AM’ or ‘PM’.</a:t>
            </a:r>
          </a:p>
          <a:p>
            <a:pPr lvl="1">
              <a:buClr>
                <a:schemeClr val="bg1"/>
              </a:buClr>
              <a:buSzPct val="100000"/>
              <a:buFont typeface="+mj-lt"/>
              <a:buAutoNum type="arabicPeriod" startAt="8"/>
            </a:pPr>
            <a:r>
              <a:rPr lang="en-AU" sz="1700">
                <a:solidFill>
                  <a:schemeClr val="bg1"/>
                </a:solidFill>
              </a:rPr>
              <a:t>Counsel are to use references to the complainant’s routine or events of significance, if required.</a:t>
            </a:r>
          </a:p>
          <a:p>
            <a:pPr marL="0" indent="0">
              <a:buNone/>
            </a:pPr>
            <a:endParaRPr lang="en-US" sz="1700">
              <a:solidFill>
                <a:schemeClr val="bg1"/>
              </a:solidFill>
            </a:endParaRPr>
          </a:p>
        </p:txBody>
      </p:sp>
    </p:spTree>
    <p:extLst>
      <p:ext uri="{BB962C8B-B14F-4D97-AF65-F5344CB8AC3E}">
        <p14:creationId xmlns:p14="http://schemas.microsoft.com/office/powerpoint/2010/main" val="201066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28D7B3-B4DC-4A10-A4C9-35F6E51D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5"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BABE4B1-5B43-4773-89AC-EEE50A58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6146" name="Picture 2" descr="Will 2020 Mark The End Of Emotional Support Animals On Airlines?">
            <a:extLst>
              <a:ext uri="{FF2B5EF4-FFF2-40B4-BE49-F238E27FC236}">
                <a16:creationId xmlns:a16="http://schemas.microsoft.com/office/drawing/2014/main" id="{3F328F8E-41E9-8005-DDC5-E9AD064DF024}"/>
              </a:ext>
            </a:extLst>
          </p:cNvPr>
          <p:cNvPicPr>
            <a:picLocks noChangeAspect="1" noChangeArrowheads="1"/>
          </p:cNvPicPr>
          <p:nvPr/>
        </p:nvPicPr>
        <p:blipFill rotWithShape="1">
          <a:blip r:embed="rId3">
            <a:duotone>
              <a:prstClr val="black"/>
              <a:schemeClr val="tx2">
                <a:tint val="45000"/>
                <a:satMod val="400000"/>
              </a:schemeClr>
            </a:duotone>
            <a:alphaModFix amt="15000"/>
            <a:extLst>
              <a:ext uri="{28A0092B-C50C-407E-A947-70E740481C1C}">
                <a14:useLocalDpi xmlns:a14="http://schemas.microsoft.com/office/drawing/2010/main" val="0"/>
              </a:ext>
            </a:extLst>
          </a:blip>
          <a:srcRect r="9090" b="15053"/>
          <a:stretch/>
        </p:blipFill>
        <p:spPr bwMode="auto">
          <a:xfrm>
            <a:off x="474133" y="474133"/>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2C99E9-B246-C865-41A9-B0118CA2F1BB}"/>
              </a:ext>
            </a:extLst>
          </p:cNvPr>
          <p:cNvSpPr>
            <a:spLocks noGrp="1"/>
          </p:cNvSpPr>
          <p:nvPr>
            <p:ph type="title"/>
          </p:nvPr>
        </p:nvSpPr>
        <p:spPr>
          <a:xfrm>
            <a:off x="1154954" y="973669"/>
            <a:ext cx="8825659" cy="706964"/>
          </a:xfrm>
        </p:spPr>
        <p:txBody>
          <a:bodyPr>
            <a:normAutofit/>
          </a:bodyPr>
          <a:lstStyle/>
          <a:p>
            <a:endParaRPr lang="en-US" dirty="0"/>
          </a:p>
        </p:txBody>
      </p:sp>
      <p:sp>
        <p:nvSpPr>
          <p:cNvPr id="75" name="Rectangle 74">
            <a:extLst>
              <a:ext uri="{FF2B5EF4-FFF2-40B4-BE49-F238E27FC236}">
                <a16:creationId xmlns:a16="http://schemas.microsoft.com/office/drawing/2014/main" id="{4677F3CB-0490-49EF-826C-A4A7A7AB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C47798-96D6-1F67-34F4-B2D4040FEDB5}"/>
              </a:ext>
            </a:extLst>
          </p:cNvPr>
          <p:cNvSpPr>
            <a:spLocks noGrp="1"/>
          </p:cNvSpPr>
          <p:nvPr>
            <p:ph idx="1"/>
          </p:nvPr>
        </p:nvSpPr>
        <p:spPr>
          <a:xfrm>
            <a:off x="1154954" y="1820333"/>
            <a:ext cx="8825659" cy="4199467"/>
          </a:xfrm>
        </p:spPr>
        <p:txBody>
          <a:bodyPr anchor="ctr">
            <a:normAutofit/>
          </a:bodyPr>
          <a:lstStyle/>
          <a:p>
            <a:pPr marL="800100" lvl="1" indent="-342900">
              <a:lnSpc>
                <a:spcPct val="90000"/>
              </a:lnSpc>
              <a:buClr>
                <a:schemeClr val="bg1"/>
              </a:buClr>
              <a:buSzPct val="100000"/>
              <a:buFont typeface="+mj-lt"/>
              <a:buAutoNum type="arabicPeriod" startAt="10"/>
            </a:pPr>
            <a:r>
              <a:rPr lang="en-AU" sz="1200">
                <a:solidFill>
                  <a:schemeClr val="bg1"/>
                </a:solidFill>
              </a:rPr>
              <a:t>Counsel must first identify a person by name to the complainant but are then able to use pronouns to refer to the relevant person as ‘he’ or ‘she’. </a:t>
            </a:r>
          </a:p>
          <a:p>
            <a:pPr marL="800100" lvl="1" indent="-342900">
              <a:lnSpc>
                <a:spcPct val="90000"/>
              </a:lnSpc>
              <a:buClr>
                <a:schemeClr val="bg1"/>
              </a:buClr>
              <a:buSzPct val="100000"/>
              <a:buFont typeface="+mj-lt"/>
              <a:buAutoNum type="arabicPeriod" startAt="10"/>
            </a:pPr>
            <a:r>
              <a:rPr lang="en-AU" sz="1200">
                <a:solidFill>
                  <a:schemeClr val="bg1"/>
                </a:solidFill>
              </a:rPr>
              <a:t>Counsel are to use the complainant’s own vocabulary for body parts during questioning and clarify her meaning of words for body parts where required.</a:t>
            </a:r>
          </a:p>
          <a:p>
            <a:pPr marL="800100" lvl="1" indent="-342900">
              <a:lnSpc>
                <a:spcPct val="90000"/>
              </a:lnSpc>
              <a:buClr>
                <a:schemeClr val="bg1"/>
              </a:buClr>
              <a:buSzPct val="100000"/>
              <a:buFont typeface="+mj-lt"/>
              <a:buAutoNum type="arabicPeriod" startAt="10"/>
            </a:pPr>
            <a:r>
              <a:rPr lang="en-AU" sz="1200">
                <a:solidFill>
                  <a:schemeClr val="bg1"/>
                </a:solidFill>
              </a:rPr>
              <a:t>The complainant is to be given a copy of the transcript of each of her eight evidence in chief interviews. </a:t>
            </a:r>
          </a:p>
          <a:p>
            <a:pPr marL="800100" lvl="1" indent="-342900">
              <a:lnSpc>
                <a:spcPct val="90000"/>
              </a:lnSpc>
              <a:buClr>
                <a:schemeClr val="bg1"/>
              </a:buClr>
              <a:buSzPct val="100000"/>
              <a:buFont typeface="+mj-lt"/>
              <a:buAutoNum type="arabicPeriod" startAt="10"/>
            </a:pPr>
            <a:r>
              <a:rPr lang="en-AU" sz="1200">
                <a:solidFill>
                  <a:schemeClr val="bg1"/>
                </a:solidFill>
              </a:rPr>
              <a:t>Drawing and writing materials should be available for the complainant during provision of her evidence.</a:t>
            </a:r>
          </a:p>
          <a:p>
            <a:pPr marL="800100" lvl="1" indent="-342900">
              <a:lnSpc>
                <a:spcPct val="90000"/>
              </a:lnSpc>
              <a:buClr>
                <a:schemeClr val="bg1"/>
              </a:buClr>
              <a:buSzPct val="100000"/>
              <a:buFont typeface="+mj-lt"/>
              <a:buAutoNum type="arabicPeriod" startAt="10"/>
            </a:pPr>
            <a:r>
              <a:rPr lang="en-AU" sz="1200">
                <a:solidFill>
                  <a:schemeClr val="bg1"/>
                </a:solidFill>
              </a:rPr>
              <a:t>The Judge presiding over the pre-trial hearing and counsel may remind the complainant of communication rules if necessary. That is, verbalising responses rather than nodding, pointing, or gesturing.</a:t>
            </a:r>
          </a:p>
          <a:p>
            <a:pPr marL="800100" lvl="1" indent="-342900">
              <a:lnSpc>
                <a:spcPct val="90000"/>
              </a:lnSpc>
              <a:buClr>
                <a:schemeClr val="bg1"/>
              </a:buClr>
              <a:buSzPct val="100000"/>
              <a:buFont typeface="+mj-lt"/>
              <a:buAutoNum type="arabicPeriod" startAt="10"/>
            </a:pPr>
            <a:r>
              <a:rPr lang="en-AU" sz="1200" b="1" u="sng">
                <a:solidFill>
                  <a:schemeClr val="bg1"/>
                </a:solidFill>
              </a:rPr>
              <a:t>The complainant is to have access to a distractor item during questioning.</a:t>
            </a:r>
          </a:p>
          <a:p>
            <a:pPr marL="800100" lvl="1" indent="-342900">
              <a:lnSpc>
                <a:spcPct val="90000"/>
              </a:lnSpc>
              <a:buClr>
                <a:schemeClr val="bg1"/>
              </a:buClr>
              <a:buSzPct val="100000"/>
              <a:buFont typeface="+mj-lt"/>
              <a:buAutoNum type="arabicPeriod" startAt="10"/>
            </a:pPr>
            <a:r>
              <a:rPr lang="en-AU" sz="1200" b="1" u="sng">
                <a:solidFill>
                  <a:schemeClr val="bg1"/>
                </a:solidFill>
              </a:rPr>
              <a:t>The intermediary, Ms Sarah Cocco, is to sit near the complainant at all times during her provision of evidence so as to assist and be visible to the court.</a:t>
            </a:r>
          </a:p>
          <a:p>
            <a:pPr marL="800100" lvl="1" indent="-342900">
              <a:lnSpc>
                <a:spcPct val="90000"/>
              </a:lnSpc>
              <a:buClr>
                <a:schemeClr val="bg1"/>
              </a:buClr>
              <a:buSzPct val="100000"/>
              <a:buFont typeface="+mj-lt"/>
              <a:buAutoNum type="arabicPeriod" startAt="10"/>
            </a:pPr>
            <a:r>
              <a:rPr lang="en-AU" sz="1200" b="1" u="sng">
                <a:solidFill>
                  <a:schemeClr val="bg1"/>
                </a:solidFill>
              </a:rPr>
              <a:t>The intermediary is to raise their hand and say, ‘Your Honour’ to indicate that a communication need or issue has arisen for the complainant.</a:t>
            </a:r>
          </a:p>
          <a:p>
            <a:pPr marL="800100" lvl="1" indent="-342900">
              <a:lnSpc>
                <a:spcPct val="90000"/>
              </a:lnSpc>
              <a:buClr>
                <a:schemeClr val="bg1"/>
              </a:buClr>
              <a:buSzPct val="100000"/>
              <a:buFont typeface="+mj-lt"/>
              <a:buAutoNum type="arabicPeriod" startAt="10"/>
            </a:pPr>
            <a:r>
              <a:rPr lang="en-AU" sz="1200" b="1" u="sng">
                <a:solidFill>
                  <a:schemeClr val="bg1"/>
                </a:solidFill>
              </a:rPr>
              <a:t>It is recommended that the complainant participate in a pre-hearing visit to court to practice using video-link facilities and ask questions she may have with regard to court processes.</a:t>
            </a:r>
          </a:p>
          <a:p>
            <a:pPr marL="800100" lvl="1" indent="-342900">
              <a:lnSpc>
                <a:spcPct val="90000"/>
              </a:lnSpc>
              <a:buClr>
                <a:schemeClr val="bg1"/>
              </a:buClr>
              <a:buSzPct val="100000"/>
              <a:buFont typeface="+mj-lt"/>
              <a:buAutoNum type="arabicPeriod" startAt="10"/>
            </a:pPr>
            <a:r>
              <a:rPr lang="en-AU" sz="1200" b="1" u="sng">
                <a:solidFill>
                  <a:schemeClr val="bg1"/>
                </a:solidFill>
              </a:rPr>
              <a:t>A therapy dog from the ACT Canine Court Companion Program be present at court on the days the complainant is required for questioning, if available.</a:t>
            </a:r>
          </a:p>
          <a:p>
            <a:pPr marL="457200" lvl="1" indent="0">
              <a:lnSpc>
                <a:spcPct val="90000"/>
              </a:lnSpc>
              <a:buClr>
                <a:schemeClr val="bg1"/>
              </a:buClr>
              <a:buSzPct val="100000"/>
              <a:buNone/>
            </a:pPr>
            <a:endParaRPr lang="en-AU" sz="1200">
              <a:solidFill>
                <a:schemeClr val="bg1"/>
              </a:solidFill>
            </a:endParaRPr>
          </a:p>
        </p:txBody>
      </p:sp>
    </p:spTree>
    <p:extLst>
      <p:ext uri="{BB962C8B-B14F-4D97-AF65-F5344CB8AC3E}">
        <p14:creationId xmlns:p14="http://schemas.microsoft.com/office/powerpoint/2010/main" val="100472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6718FA7-ADD4-2B17-E470-36B884C3C088}"/>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R v QX (No 6) [2021] ACTSC 248 para 50:</a:t>
            </a:r>
          </a:p>
        </p:txBody>
      </p:sp>
      <p:sp>
        <p:nvSpPr>
          <p:cNvPr id="3" name="Content Placeholder 2">
            <a:extLst>
              <a:ext uri="{FF2B5EF4-FFF2-40B4-BE49-F238E27FC236}">
                <a16:creationId xmlns:a16="http://schemas.microsoft.com/office/drawing/2014/main" id="{B3E4A87A-10C7-F1E3-8B20-954E2BB553F8}"/>
              </a:ext>
            </a:extLst>
          </p:cNvPr>
          <p:cNvSpPr>
            <a:spLocks noGrp="1"/>
          </p:cNvSpPr>
          <p:nvPr>
            <p:ph idx="1"/>
          </p:nvPr>
        </p:nvSpPr>
        <p:spPr>
          <a:xfrm>
            <a:off x="5290077" y="437513"/>
            <a:ext cx="5502614" cy="5954325"/>
          </a:xfrm>
        </p:spPr>
        <p:txBody>
          <a:bodyPr anchor="ctr">
            <a:normAutofit/>
          </a:bodyPr>
          <a:lstStyle/>
          <a:p>
            <a:pPr marL="0" indent="0">
              <a:buNone/>
            </a:pPr>
            <a:r>
              <a:rPr lang="en-AU" sz="2000" dirty="0"/>
              <a:t>“It has often been stated that cross-examination is the engine of truth. Nevertheless, the engine of truth can be fine-tuned. The engine of truth may be brought into the 21</a:t>
            </a:r>
            <a:r>
              <a:rPr lang="en-AU" sz="2000" baseline="30000" dirty="0"/>
              <a:t>st</a:t>
            </a:r>
            <a:r>
              <a:rPr lang="en-AU" sz="2000" dirty="0"/>
              <a:t> century without any compromise as to its effectiveness. This is true for both the questioning by counsel for the prosecution and questioning by counsel for the accused.”</a:t>
            </a:r>
          </a:p>
          <a:p>
            <a:pPr marL="0" indent="0">
              <a:buNone/>
            </a:pPr>
            <a:endParaRPr lang="en-US" sz="2000" dirty="0"/>
          </a:p>
        </p:txBody>
      </p:sp>
    </p:spTree>
    <p:extLst>
      <p:ext uri="{BB962C8B-B14F-4D97-AF65-F5344CB8AC3E}">
        <p14:creationId xmlns:p14="http://schemas.microsoft.com/office/powerpoint/2010/main" val="2513260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Oval 137">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6" name="Rectangle 145">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FD7453A7-EE41-9060-2508-5CEC00CC28A1}"/>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a:lnSpc>
                <a:spcPct val="90000"/>
              </a:lnSpc>
            </a:pPr>
            <a:r>
              <a:rPr lang="en-US" sz="1700"/>
              <a:t>“Rumpole, you must move with the times”</a:t>
            </a:r>
            <a:br>
              <a:rPr lang="en-US" sz="1700"/>
            </a:br>
            <a:br>
              <a:rPr lang="en-US" sz="1700"/>
            </a:br>
            <a:r>
              <a:rPr lang="en-US" sz="1700"/>
              <a:t>“If I don’t like the way the times are moving, I shall refuse to accompany them.”</a:t>
            </a:r>
            <a:br>
              <a:rPr lang="en-US" sz="1700"/>
            </a:br>
            <a:br>
              <a:rPr lang="en-US" sz="1700"/>
            </a:br>
            <a:r>
              <a:rPr lang="en-US" sz="1700"/>
              <a:t>- John Mortimer, </a:t>
            </a:r>
            <a:r>
              <a:rPr lang="en-US" sz="1700" u="sng"/>
              <a:t>The Anti Social Behaviour Of Horace Rumpole</a:t>
            </a:r>
            <a:br>
              <a:rPr lang="en-US" sz="1700"/>
            </a:br>
            <a:br>
              <a:rPr lang="en-US" sz="1700"/>
            </a:br>
            <a:br>
              <a:rPr lang="en-US" sz="1700"/>
            </a:br>
            <a:br>
              <a:rPr lang="en-US" sz="1700"/>
            </a:br>
            <a:endParaRPr lang="en-US" sz="1700"/>
          </a:p>
        </p:txBody>
      </p:sp>
      <p:pic>
        <p:nvPicPr>
          <p:cNvPr id="4099" name="Picture 5" descr="Rumpole of the Bailey by John Mortimer">
            <a:extLst>
              <a:ext uri="{FF2B5EF4-FFF2-40B4-BE49-F238E27FC236}">
                <a16:creationId xmlns:a16="http://schemas.microsoft.com/office/drawing/2014/main" id="{5175454E-81B1-7E1A-D44B-16D07881F9F0}"/>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1472050" y="1113063"/>
            <a:ext cx="2806489"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56348E3-52C5-AC0F-E447-746E84A2FA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87480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80F4C73-8A40-435B-AFB5-F5C3BDC038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2" name="Rectangle 71">
              <a:extLst>
                <a:ext uri="{FF2B5EF4-FFF2-40B4-BE49-F238E27FC236}">
                  <a16:creationId xmlns:a16="http://schemas.microsoft.com/office/drawing/2014/main" id="{BDD4069D-6BA0-4C9D-8EA6-8C476FC7D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B60D1FC8-A019-4110-A93E-8C709AD78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447CEA9B-73E1-441D-8800-FA49BA991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3072D5EB-F874-4157-885B-E3C42CDA8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00352347-BE60-4DA4-A026-651AE5F7F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26F82C6E-5FB8-4065-8BCB-D9158DD5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CF36403A-34F0-4F3D-A4BA-D1B1FA2F3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7CCD3DE1-6CA0-4EB1-A8E8-EFD50A1FE3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6996336-7509-7C45-8D82-FCBD2A4A14D5}"/>
              </a:ext>
            </a:extLst>
          </p:cNvPr>
          <p:cNvSpPr>
            <a:spLocks noGrp="1"/>
          </p:cNvSpPr>
          <p:nvPr>
            <p:ph type="title"/>
          </p:nvPr>
        </p:nvSpPr>
        <p:spPr>
          <a:xfrm>
            <a:off x="1154955" y="973668"/>
            <a:ext cx="3178260" cy="1020232"/>
          </a:xfrm>
        </p:spPr>
        <p:txBody>
          <a:bodyPr>
            <a:normAutofit/>
          </a:bodyPr>
          <a:lstStyle/>
          <a:p>
            <a:pPr>
              <a:lnSpc>
                <a:spcPct val="90000"/>
              </a:lnSpc>
            </a:pPr>
            <a:r>
              <a:rPr lang="en-US" sz="2000"/>
              <a:t>‘Advocates must adapt to the witness, not the other way around’</a:t>
            </a:r>
          </a:p>
        </p:txBody>
      </p:sp>
      <p:sp>
        <p:nvSpPr>
          <p:cNvPr id="3" name="Content Placeholder 2">
            <a:extLst>
              <a:ext uri="{FF2B5EF4-FFF2-40B4-BE49-F238E27FC236}">
                <a16:creationId xmlns:a16="http://schemas.microsoft.com/office/drawing/2014/main" id="{3BF20A30-D882-E14A-B1E3-C26343DF1A97}"/>
              </a:ext>
            </a:extLst>
          </p:cNvPr>
          <p:cNvSpPr>
            <a:spLocks noGrp="1"/>
          </p:cNvSpPr>
          <p:nvPr>
            <p:ph idx="1"/>
          </p:nvPr>
        </p:nvSpPr>
        <p:spPr>
          <a:xfrm>
            <a:off x="1154955" y="2120900"/>
            <a:ext cx="3133726" cy="3898900"/>
          </a:xfrm>
        </p:spPr>
        <p:txBody>
          <a:bodyPr>
            <a:normAutofit/>
          </a:bodyPr>
          <a:lstStyle/>
          <a:p>
            <a:pPr marL="0" indent="0">
              <a:buNone/>
            </a:pPr>
            <a:endParaRPr lang="en-US">
              <a:solidFill>
                <a:schemeClr val="bg1"/>
              </a:solidFill>
            </a:endParaRPr>
          </a:p>
          <a:p>
            <a:pPr marL="0" indent="0">
              <a:buNone/>
            </a:pPr>
            <a:r>
              <a:rPr lang="en-US" i="1">
                <a:solidFill>
                  <a:schemeClr val="bg1"/>
                </a:solidFill>
              </a:rPr>
              <a:t>R v Ludemba</a:t>
            </a:r>
            <a:r>
              <a:rPr lang="en-US">
                <a:solidFill>
                  <a:schemeClr val="bg1"/>
                </a:solidFill>
              </a:rPr>
              <a:t>; </a:t>
            </a:r>
            <a:r>
              <a:rPr lang="en-US" i="1">
                <a:solidFill>
                  <a:schemeClr val="bg1"/>
                </a:solidFill>
              </a:rPr>
              <a:t>R v P </a:t>
            </a:r>
            <a:r>
              <a:rPr lang="en-US">
                <a:solidFill>
                  <a:schemeClr val="bg1"/>
                </a:solidFill>
              </a:rPr>
              <a:t>[2014] EWCH 2064 at [45].</a:t>
            </a:r>
          </a:p>
        </p:txBody>
      </p:sp>
      <p:pic>
        <p:nvPicPr>
          <p:cNvPr id="5122" name="Picture 2" descr="authentic | The Square-Peg-in-a-Round-Hole Misfit">
            <a:extLst>
              <a:ext uri="{FF2B5EF4-FFF2-40B4-BE49-F238E27FC236}">
                <a16:creationId xmlns:a16="http://schemas.microsoft.com/office/drawing/2014/main" id="{7FD97234-E5BD-DD91-E094-98B04F9AD3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 r="18620" b="2"/>
          <a:stretch/>
        </p:blipFill>
        <p:spPr bwMode="auto">
          <a:xfrm>
            <a:off x="5334476" y="803751"/>
            <a:ext cx="6251664" cy="525049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52D6D00-2548-4ECD-9FA4-D422A2525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081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4C9F42A0-2155-7968-FAC9-67BB3B44DA46}"/>
              </a:ext>
            </a:extLst>
          </p:cNvPr>
          <p:cNvSpPr>
            <a:spLocks noGrp="1"/>
          </p:cNvSpPr>
          <p:nvPr>
            <p:ph type="title"/>
          </p:nvPr>
        </p:nvSpPr>
        <p:spPr>
          <a:xfrm>
            <a:off x="994087" y="1130603"/>
            <a:ext cx="3342442" cy="4596794"/>
          </a:xfrm>
        </p:spPr>
        <p:txBody>
          <a:bodyPr anchor="ctr">
            <a:normAutofit/>
          </a:bodyPr>
          <a:lstStyle/>
          <a:p>
            <a:r>
              <a:rPr lang="en-US" sz="3200" i="1" dirty="0">
                <a:solidFill>
                  <a:srgbClr val="EBEBEB"/>
                </a:solidFill>
              </a:rPr>
              <a:t>Ward (a Pseudonym) v R  </a:t>
            </a:r>
            <a:r>
              <a:rPr lang="en-US" sz="3200" dirty="0">
                <a:solidFill>
                  <a:srgbClr val="EBEBEB"/>
                </a:solidFill>
              </a:rPr>
              <a:t>[2017] VSCA 37:</a:t>
            </a:r>
          </a:p>
        </p:txBody>
      </p:sp>
      <p:sp>
        <p:nvSpPr>
          <p:cNvPr id="5" name="Content Placeholder 4">
            <a:extLst>
              <a:ext uri="{FF2B5EF4-FFF2-40B4-BE49-F238E27FC236}">
                <a16:creationId xmlns:a16="http://schemas.microsoft.com/office/drawing/2014/main" id="{FD6CBB25-EB09-EBCD-BF12-D49EA25D02B8}"/>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AU" sz="1400" i="1" dirty="0"/>
              <a:t>“10	…[T]he cross-examination of a child complainant </a:t>
            </a:r>
            <a:r>
              <a:rPr lang="en-AU" sz="1400" b="1" i="1" dirty="0"/>
              <a:t>… is a task of considerable complexity, requiring great care and sensitivity</a:t>
            </a:r>
            <a:r>
              <a:rPr lang="en-AU" sz="1400" i="1" dirty="0"/>
              <a:t>.  Where the purpose of the cross-examination is to undermine the child’s credibility and/or to cast doubt on the child’s account of the accused’s conduct, defence counsel face </a:t>
            </a:r>
            <a:r>
              <a:rPr lang="en-AU" sz="1400" b="1" i="1" dirty="0"/>
              <a:t>two related forensic challenges</a:t>
            </a:r>
            <a:r>
              <a:rPr lang="en-AU" sz="1400" i="1" dirty="0"/>
              <a:t>.  Both are governed largely by the dictates of fairness to a child witness.   </a:t>
            </a:r>
          </a:p>
          <a:p>
            <a:pPr marL="0" indent="0">
              <a:lnSpc>
                <a:spcPct val="90000"/>
              </a:lnSpc>
              <a:buNone/>
            </a:pPr>
            <a:r>
              <a:rPr lang="en-AU" sz="1400" i="1" dirty="0"/>
              <a:t>11	</a:t>
            </a:r>
            <a:r>
              <a:rPr lang="en-AU" sz="1400" b="1" i="1" dirty="0"/>
              <a:t>The first challenge is to formulate questions which are age-appropriate</a:t>
            </a:r>
            <a:r>
              <a:rPr lang="en-AU" sz="1400" i="1" dirty="0"/>
              <a:t>.  This is necessary as a matter of basic fairness to the child witness, so that he or she can understand the questions and respond.  But it is equally important in the interests of the accused.  Unless the questions are age-appropriate, answers which appear to create inconsistencies in the evidence are unlikely to serve the desired purpose of creating a doubt in the minds of the jury or — on appeal — of persuading this Court that the jury ‘must have had a doubt’ about the evidence.  </a:t>
            </a:r>
          </a:p>
          <a:p>
            <a:pPr marL="0" indent="0">
              <a:lnSpc>
                <a:spcPct val="90000"/>
              </a:lnSpc>
              <a:buNone/>
            </a:pPr>
            <a:r>
              <a:rPr lang="en-AU" sz="1400" i="1" dirty="0"/>
              <a:t>12	</a:t>
            </a:r>
            <a:r>
              <a:rPr lang="en-AU" sz="1400" b="1" i="1" dirty="0"/>
              <a:t>The second challenge is that, so far as practicable in the circumstances, the child witness must be given the opportunity to say whether something they have said, and which the accused disputes, is true.  </a:t>
            </a:r>
            <a:r>
              <a:rPr lang="en-AU" sz="1400" i="1" dirty="0"/>
              <a:t>This is the obligation of fairness to which expression is given in the rule in Browne v Dunn.  The content of this obligation is, of necessity, different in the case of young children, who will not generally respond with understanding or accuracy to a formal challenge to their evidence, or ‘</a:t>
            </a:r>
            <a:r>
              <a:rPr lang="en-AU" sz="1400" i="1" dirty="0" err="1"/>
              <a:t>puttage</a:t>
            </a:r>
            <a:r>
              <a:rPr lang="en-AU" sz="1400" i="1" dirty="0"/>
              <a:t>’ as to the accused’s case.  As a result, there is a significant risk that they will accept suggestions made to them by cross-examining counsel without understanding their implications.”</a:t>
            </a:r>
          </a:p>
        </p:txBody>
      </p:sp>
    </p:spTree>
    <p:extLst>
      <p:ext uri="{BB962C8B-B14F-4D97-AF65-F5344CB8AC3E}">
        <p14:creationId xmlns:p14="http://schemas.microsoft.com/office/powerpoint/2010/main" val="367610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2FA243F-4ABA-8F73-82E0-55C99AE96848}"/>
              </a:ext>
            </a:extLst>
          </p:cNvPr>
          <p:cNvSpPr>
            <a:spLocks noGrp="1"/>
          </p:cNvSpPr>
          <p:nvPr>
            <p:ph type="title"/>
          </p:nvPr>
        </p:nvSpPr>
        <p:spPr/>
        <p:txBody>
          <a:bodyPr/>
          <a:lstStyle/>
          <a:p>
            <a:endParaRPr lang="en-US" dirty="0"/>
          </a:p>
        </p:txBody>
      </p:sp>
      <p:sp>
        <p:nvSpPr>
          <p:cNvPr id="11" name="Content Placeholder 10">
            <a:extLst>
              <a:ext uri="{FF2B5EF4-FFF2-40B4-BE49-F238E27FC236}">
                <a16:creationId xmlns:a16="http://schemas.microsoft.com/office/drawing/2014/main" id="{B6F60805-CF7E-4BC4-A11A-616F46F454DD}"/>
              </a:ext>
            </a:extLst>
          </p:cNvPr>
          <p:cNvSpPr>
            <a:spLocks noGrp="1"/>
          </p:cNvSpPr>
          <p:nvPr>
            <p:ph idx="1"/>
          </p:nvPr>
        </p:nvSpPr>
        <p:spPr>
          <a:xfrm>
            <a:off x="1153907" y="1930399"/>
            <a:ext cx="8825659" cy="4339759"/>
          </a:xfrm>
        </p:spPr>
        <p:txBody>
          <a:bodyPr/>
          <a:lstStyle/>
          <a:p>
            <a:endParaRPr lang="en-US" dirty="0"/>
          </a:p>
        </p:txBody>
      </p:sp>
      <p:sp>
        <p:nvSpPr>
          <p:cNvPr id="9" name="Rectangle 2">
            <a:extLst>
              <a:ext uri="{FF2B5EF4-FFF2-40B4-BE49-F238E27FC236}">
                <a16:creationId xmlns:a16="http://schemas.microsoft.com/office/drawing/2014/main" id="{FD9D57FE-1ABB-ECA0-8962-4B462FE691F9}"/>
              </a:ext>
            </a:extLst>
          </p:cNvPr>
          <p:cNvSpPr>
            <a:spLocks noChangeArrowheads="1"/>
          </p:cNvSpPr>
          <p:nvPr/>
        </p:nvSpPr>
        <p:spPr bwMode="auto">
          <a:xfrm>
            <a:off x="1153907" y="1511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4">
            <a:extLst>
              <a:ext uri="{FF2B5EF4-FFF2-40B4-BE49-F238E27FC236}">
                <a16:creationId xmlns:a16="http://schemas.microsoft.com/office/drawing/2014/main" id="{1551B370-90A9-E510-3FE9-F6F7A6512481}"/>
              </a:ext>
            </a:extLst>
          </p:cNvPr>
          <p:cNvSpPr>
            <a:spLocks noChangeArrowheads="1"/>
          </p:cNvSpPr>
          <p:nvPr/>
        </p:nvSpPr>
        <p:spPr bwMode="auto">
          <a:xfrm>
            <a:off x="1056433" y="9736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5" name="Picture 3" descr="Rumpole of the Bailey | Drama Channel">
            <a:extLst>
              <a:ext uri="{FF2B5EF4-FFF2-40B4-BE49-F238E27FC236}">
                <a16:creationId xmlns:a16="http://schemas.microsoft.com/office/drawing/2014/main" id="{2DC1F53C-FF45-3348-0C4B-ACACA565DDC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 y="10008"/>
            <a:ext cx="12192000" cy="686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2" name="Rectangle 81">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FD7453A7-EE41-9060-2508-5CEC00CC28A1}"/>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4099" name="Picture 5" descr="Rumpole of the Bailey by John Mortimer">
            <a:extLst>
              <a:ext uri="{FF2B5EF4-FFF2-40B4-BE49-F238E27FC236}">
                <a16:creationId xmlns:a16="http://schemas.microsoft.com/office/drawing/2014/main" id="{5175454E-81B1-7E1A-D44B-16D07881F9F0}"/>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4184620" y="1072998"/>
            <a:ext cx="3072329" cy="5067209"/>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56348E3-52C5-AC0F-E447-746E84A2FA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89931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2" name="Rectangle 81">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FD7453A7-EE41-9060-2508-5CEC00CC28A1}"/>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4099" name="Picture 5" descr="Rumpole of the Bailey by John Mortimer">
            <a:extLst>
              <a:ext uri="{FF2B5EF4-FFF2-40B4-BE49-F238E27FC236}">
                <a16:creationId xmlns:a16="http://schemas.microsoft.com/office/drawing/2014/main" id="{5175454E-81B1-7E1A-D44B-16D07881F9F0}"/>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4184620" y="1072998"/>
            <a:ext cx="3072329" cy="5067209"/>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56348E3-52C5-AC0F-E447-746E84A2FA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36509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Oval 7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0" name="Rectangle 7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F74781-5DA2-7AB1-0B00-641CC273BA20}"/>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dirty="0"/>
          </a:p>
        </p:txBody>
      </p:sp>
      <p:pic>
        <p:nvPicPr>
          <p:cNvPr id="5121" name="Picture 1" descr="Remote Working Experiences a Paradigm Shift">
            <a:extLst>
              <a:ext uri="{FF2B5EF4-FFF2-40B4-BE49-F238E27FC236}">
                <a16:creationId xmlns:a16="http://schemas.microsoft.com/office/drawing/2014/main" id="{508C9513-DADE-A468-2D90-29E576C81C21}"/>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0" y="0"/>
            <a:ext cx="12086686" cy="6856410"/>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D62D249-CABC-F4DC-118E-0A21307084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457357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2515</TotalTime>
  <Words>6025</Words>
  <Application>Microsoft Macintosh PowerPoint</Application>
  <PresentationFormat>Widescreen</PresentationFormat>
  <Paragraphs>261</Paragraphs>
  <Slides>44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Century Gothic</vt:lpstr>
      <vt:lpstr>Wingdings</vt:lpstr>
      <vt:lpstr>Wingdings 3</vt:lpstr>
      <vt:lpstr>Ion Boardroom</vt:lpstr>
      <vt:lpstr> Advocacy and Vulnerable Witnesses: tips, traps and techniques</vt:lpstr>
      <vt:lpstr>PowerPoint Presentation</vt:lpstr>
      <vt:lpstr>PowerPoint Presentation</vt:lpstr>
      <vt:lpstr>PowerPoint Presentation</vt:lpstr>
      <vt:lpstr>Ward (a Pseudonym) v R  [2017] VSCA 37:</vt:lpstr>
      <vt:lpstr>PowerPoint Presentation</vt:lpstr>
      <vt:lpstr>PowerPoint Presentation</vt:lpstr>
      <vt:lpstr>PowerPoint Presentation</vt:lpstr>
      <vt:lpstr>PowerPoint Presentation</vt:lpstr>
      <vt:lpstr>Evidence Act 1977 –  Part 2 – Division 4A –  Evidence of Affected Children</vt:lpstr>
      <vt:lpstr>Section 9E  - Principles for dealing with a child witness </vt:lpstr>
      <vt:lpstr>Section 21 – Improper questions </vt:lpstr>
      <vt:lpstr>PowerPoint Presentation</vt:lpstr>
      <vt:lpstr>Evidence Act 1977 Part 2 – Division 4C - Intermediaries</vt:lpstr>
      <vt:lpstr>Section 21AZM - Functions</vt:lpstr>
      <vt:lpstr>Section 21AZJ – Meaning of relevant proceeding</vt:lpstr>
      <vt:lpstr>Pilot scheme operational in Brisbane and Cairns with review in July 2023.  Intermediary schemes already operating in NSW, Victoria, ACT, SA and Tasmania.</vt:lpstr>
      <vt:lpstr>PowerPoint Presentation</vt:lpstr>
      <vt:lpstr>  </vt:lpstr>
      <vt:lpstr>The accused’s ability to question witnesses – including the complainant – is a key part of the accused’s right to a fair trial. However, our consultations and research have indicated that, at least in some cases, the way in which complainants are questioned by police, prosecutors and defence counsel has itself compromised their evidence.   Questioning that prevents the complainant from giving their evidence effectively may lead to significant injustices. As discussed in Chapter 2, the criminal justice system is an adversarial system, and we have not recommended any major structural changes to that system. However, the system should be concerned to ensure that the guilty are convicted and punished and not just that the innocent are acquitted. This requires that the complainant be given a good opportunity to give their ‘best evidence’.  By ‘best evidence’, we mean the most complete and accurate evidence a witness is able to give.   The term ‘best evidence’ has been used in England and Wales and Australia to describe the goal of ensuring children and vulnerable witnesses are able to give a complete and accurate account as a witness in criminal proceedings.</vt:lpstr>
      <vt:lpstr>  Ward (a Pseudonym) v The Queen [2017] VSCA 37 at [96] – [192] </vt:lpstr>
      <vt:lpstr>  </vt:lpstr>
      <vt:lpstr>Second Reading Speech 27/11/2019</vt:lpstr>
      <vt:lpstr> </vt:lpstr>
      <vt:lpstr>Section 21AZQ Attendance at directions hearing </vt:lpstr>
      <vt:lpstr>21AZR - Functions of intermediary at directions hearing </vt:lpstr>
      <vt:lpstr>Section 21AZS - Court may give directions </vt:lpstr>
      <vt:lpstr>Section 21AZS - Court may give directions </vt:lpstr>
      <vt:lpstr>The manner of questioning</vt:lpstr>
      <vt:lpstr>Questions to Avoid</vt:lpstr>
      <vt:lpstr>Section 21AZS Court may give directions </vt:lpstr>
      <vt:lpstr>PowerPoint Presentation</vt:lpstr>
      <vt:lpstr>Section 21AZS Court may give directions </vt:lpstr>
      <vt:lpstr>At [121] of Ward:</vt:lpstr>
      <vt:lpstr>Browne v Dunn</vt:lpstr>
      <vt:lpstr>At [125] – [126] of Ward:</vt:lpstr>
      <vt:lpstr>Example of Intermediary Recommendations:</vt:lpstr>
      <vt:lpstr>PowerPoint Presentation</vt:lpstr>
      <vt:lpstr>PowerPoint Presentation</vt:lpstr>
      <vt:lpstr>R v QX (No 6) [2021] ACTSC 248 - Orders:</vt:lpstr>
      <vt:lpstr>PowerPoint Presentation</vt:lpstr>
      <vt:lpstr>R v QX (No 6) [2021] ACTSC 248 para 50:</vt:lpstr>
      <vt:lpstr>“Rumpole, you must move with the times”  “If I don’t like the way the times are moving, I shall refuse to accompany them.”  - John Mortimer, The Anti Social Behaviour Of Horace Rumpole    </vt:lpstr>
      <vt:lpstr>‘Advocates must adapt to the witness, not the other way around’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and the hopeless case: The ethics of the unarguable</dc:title>
  <dc:creator>Microsoft Office User</dc:creator>
  <cp:lastModifiedBy>Donna Thompson</cp:lastModifiedBy>
  <cp:revision>120</cp:revision>
  <cp:lastPrinted>2019-05-23T01:17:17Z</cp:lastPrinted>
  <dcterms:created xsi:type="dcterms:W3CDTF">2018-05-23T10:34:57Z</dcterms:created>
  <dcterms:modified xsi:type="dcterms:W3CDTF">2022-05-26T03:31:52Z</dcterms:modified>
</cp:coreProperties>
</file>