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359" r:id="rId6"/>
    <p:sldId id="361" r:id="rId7"/>
    <p:sldId id="362" r:id="rId8"/>
    <p:sldId id="363" r:id="rId9"/>
    <p:sldId id="378" r:id="rId10"/>
    <p:sldId id="375" r:id="rId11"/>
    <p:sldId id="376" r:id="rId12"/>
    <p:sldId id="379" r:id="rId13"/>
    <p:sldId id="377" r:id="rId14"/>
    <p:sldId id="374" r:id="rId15"/>
    <p:sldId id="370" r:id="rId16"/>
    <p:sldId id="371" r:id="rId17"/>
    <p:sldId id="366" r:id="rId18"/>
    <p:sldId id="383" r:id="rId19"/>
    <p:sldId id="385" r:id="rId20"/>
    <p:sldId id="372" r:id="rId21"/>
    <p:sldId id="386" r:id="rId22"/>
    <p:sldId id="387" r:id="rId23"/>
    <p:sldId id="368" r:id="rId24"/>
    <p:sldId id="384" r:id="rId25"/>
    <p:sldId id="367" r:id="rId26"/>
    <p:sldId id="380" r:id="rId27"/>
    <p:sldId id="381" r:id="rId28"/>
    <p:sldId id="382" r:id="rId29"/>
    <p:sldId id="358" r:id="rId30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FF1616"/>
    <a:srgbClr val="004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75"/>
  </p:normalViewPr>
  <p:slideViewPr>
    <p:cSldViewPr snapToGrid="0" snapToObjects="1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Nielsen" userId="10e2d26176233086" providerId="LiveId" clId="{C36A0C29-CB2A-4D02-91B1-A81FBBD8DE89}"/>
    <pc:docChg chg="custSel modSld">
      <pc:chgData name="Leah Nielsen" userId="10e2d26176233086" providerId="LiveId" clId="{C36A0C29-CB2A-4D02-91B1-A81FBBD8DE89}" dt="2022-05-20T04:44:11.396" v="127" actId="20577"/>
      <pc:docMkLst>
        <pc:docMk/>
      </pc:docMkLst>
      <pc:sldChg chg="modSp mod">
        <pc:chgData name="Leah Nielsen" userId="10e2d26176233086" providerId="LiveId" clId="{C36A0C29-CB2A-4D02-91B1-A81FBBD8DE89}" dt="2022-05-19T03:40:16.667" v="1" actId="20577"/>
        <pc:sldMkLst>
          <pc:docMk/>
          <pc:sldMk cId="3799119434" sldId="361"/>
        </pc:sldMkLst>
        <pc:spChg chg="mod">
          <ac:chgData name="Leah Nielsen" userId="10e2d26176233086" providerId="LiveId" clId="{C36A0C29-CB2A-4D02-91B1-A81FBBD8DE89}" dt="2022-05-19T03:40:16.667" v="1" actId="20577"/>
          <ac:spMkLst>
            <pc:docMk/>
            <pc:sldMk cId="3799119434" sldId="361"/>
            <ac:spMk id="9" creationId="{00000000-0000-0000-0000-000000000000}"/>
          </ac:spMkLst>
        </pc:spChg>
      </pc:sldChg>
      <pc:sldChg chg="modSp mod">
        <pc:chgData name="Leah Nielsen" userId="10e2d26176233086" providerId="LiveId" clId="{C36A0C29-CB2A-4D02-91B1-A81FBBD8DE89}" dt="2022-05-20T01:23:52.437" v="2" actId="20577"/>
        <pc:sldMkLst>
          <pc:docMk/>
          <pc:sldMk cId="2945974395" sldId="368"/>
        </pc:sldMkLst>
        <pc:spChg chg="mod">
          <ac:chgData name="Leah Nielsen" userId="10e2d26176233086" providerId="LiveId" clId="{C36A0C29-CB2A-4D02-91B1-A81FBBD8DE89}" dt="2022-05-20T01:23:52.437" v="2" actId="20577"/>
          <ac:spMkLst>
            <pc:docMk/>
            <pc:sldMk cId="2945974395" sldId="368"/>
            <ac:spMk id="9" creationId="{00000000-0000-0000-0000-000000000000}"/>
          </ac:spMkLst>
        </pc:spChg>
      </pc:sldChg>
      <pc:sldChg chg="modSp mod">
        <pc:chgData name="Leah Nielsen" userId="10e2d26176233086" providerId="LiveId" clId="{C36A0C29-CB2A-4D02-91B1-A81FBBD8DE89}" dt="2022-05-20T01:25:43.059" v="88" actId="20577"/>
        <pc:sldMkLst>
          <pc:docMk/>
          <pc:sldMk cId="2854756423" sldId="372"/>
        </pc:sldMkLst>
        <pc:spChg chg="mod">
          <ac:chgData name="Leah Nielsen" userId="10e2d26176233086" providerId="LiveId" clId="{C36A0C29-CB2A-4D02-91B1-A81FBBD8DE89}" dt="2022-05-20T01:25:43.059" v="88" actId="20577"/>
          <ac:spMkLst>
            <pc:docMk/>
            <pc:sldMk cId="2854756423" sldId="372"/>
            <ac:spMk id="9" creationId="{00000000-0000-0000-0000-000000000000}"/>
          </ac:spMkLst>
        </pc:spChg>
      </pc:sldChg>
      <pc:sldChg chg="modSp mod">
        <pc:chgData name="Leah Nielsen" userId="10e2d26176233086" providerId="LiveId" clId="{C36A0C29-CB2A-4D02-91B1-A81FBBD8DE89}" dt="2022-05-20T04:44:11.396" v="127" actId="20577"/>
        <pc:sldMkLst>
          <pc:docMk/>
          <pc:sldMk cId="14812106" sldId="385"/>
        </pc:sldMkLst>
        <pc:spChg chg="mod">
          <ac:chgData name="Leah Nielsen" userId="10e2d26176233086" providerId="LiveId" clId="{C36A0C29-CB2A-4D02-91B1-A81FBBD8DE89}" dt="2022-05-20T04:44:11.396" v="127" actId="20577"/>
          <ac:spMkLst>
            <pc:docMk/>
            <pc:sldMk cId="14812106" sldId="385"/>
            <ac:spMk id="3" creationId="{6FC7026D-E7A4-CCB4-93C9-A4D28932552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CF71A-8838-814C-9E2E-E11BD4616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16E18-A3D6-7744-8074-5C401FF42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22ED-2A07-F449-98D7-38BD30FD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B4B-62CB-4C4F-9133-39BF1B5F7542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9FC0-740A-3D4F-B220-852EA84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EED8A-85A6-F849-A17B-FE8E1C2F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C884-6D2E-E445-80B9-9E7739900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4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DBB14-CC99-BD4E-98A7-DC4ADD3C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4A95A-443D-C14B-8DF5-68EF0735E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E53C7-D9DE-9746-A16C-5B34FA8B4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B4B-62CB-4C4F-9133-39BF1B5F7542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CE297-FE96-6848-8686-789004D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295B6-99A6-E349-AD73-DBFCF36D4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C884-6D2E-E445-80B9-9E7739900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6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E2404E-F75A-6449-9A25-D715A48B2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EA496D-8899-454E-AE0F-1C15415DD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C43ED-02D9-714C-9B00-9C3FE4CC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B4B-62CB-4C4F-9133-39BF1B5F7542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896A0-AD55-A54F-91FF-81370367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A2BD8-9E93-3947-8A10-023BFBA5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C884-6D2E-E445-80B9-9E7739900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7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806C1-364B-9E42-8A43-620ADD96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1E9F2-AF0C-8443-A17B-9BA4EE763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FB02B-965D-1F42-B14C-D5E704CF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B4B-62CB-4C4F-9133-39BF1B5F7542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B5372-CFF3-C14D-B4C3-A86B3ECD2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91AE3-D50E-3A48-8680-8CA1E6C0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C884-6D2E-E445-80B9-9E7739900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5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D0448-0138-214B-AFC1-C6AD3C58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823C3-88C7-8B49-AB57-123DA22E4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043FB-70E8-F846-AEF4-8611795C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B4B-62CB-4C4F-9133-39BF1B5F7542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F2072-37D6-7D4D-8F7C-77A23C5F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516A-999F-AD40-846F-FE5A319D3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C884-6D2E-E445-80B9-9E7739900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3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504B-A188-8D42-9A47-A12DFFD16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A9EF8-4658-1D41-B035-7A5F643F1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70679-413B-B548-95CD-ACB5422F4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BDF71-5FBF-B143-BBD3-C7A36BDD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B4B-62CB-4C4F-9133-39BF1B5F7542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D4335-5E0D-8A4F-A185-1FAB7793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C8B65-D246-CA40-AF94-DA1EE324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C884-6D2E-E445-80B9-9E7739900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424F1-0974-4B4B-A15C-EFC7DFF0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42906-A398-0946-8836-4D5A76EBD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23B86-77E6-AF42-B319-F07696294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5D0CF4-8BDE-764C-AAC7-16A2EC6D8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7AC28B-330B-2D4E-BEF4-ACEB14ACF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D25013-1062-3D40-A0C9-B06783813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B4B-62CB-4C4F-9133-39BF1B5F7542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1A58E-DC41-5548-A874-6D5F9E74A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BA00C-2CA7-994B-9E20-448DACE8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C884-6D2E-E445-80B9-9E7739900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9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0B0A-BCEA-F947-B300-401C4B394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AE03A-BF3A-5441-98B9-7DE8A0ACB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B4B-62CB-4C4F-9133-39BF1B5F7542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3B31D-47F1-8F47-843A-FF14272A3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4A53E-3769-9E4F-B081-39694019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C884-6D2E-E445-80B9-9E7739900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3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BEFD0-8E6E-0347-9712-A128E942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B4B-62CB-4C4F-9133-39BF1B5F7542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E28B25-B668-CC4B-A9CF-4D3D64CB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37471-12D3-9441-AF09-5705503F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C884-6D2E-E445-80B9-9E7739900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5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A61D-EA9D-F740-88D9-AC3E1C766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26635-C8FD-DC4B-9A33-6C425941D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6286C-A677-AC42-A9FC-C4A57BFDE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B3786-1B8F-AD49-816D-0E5296BE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B4B-62CB-4C4F-9133-39BF1B5F7542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B2768-1B19-754C-AFAD-6740F76A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246BB-3035-4549-8424-EAAD9206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C884-6D2E-E445-80B9-9E7739900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81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DB89-8C8A-5A47-BA21-18316DF8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32280F-67EE-8B47-A738-07C73C777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73036-DD5A-164C-A90A-FC79602FB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0E921-8810-8344-B22E-450C71B33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B4B-62CB-4C4F-9133-39BF1B5F7542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E38E5-4881-BE41-8758-8B25D9B13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61746-A2F0-824C-B440-759A4D02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C884-6D2E-E445-80B9-9E7739900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0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4BE10F-8051-3047-A020-D2FF80B9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8C874-F1C3-A843-AB12-437ED8990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E7B26-B97F-0548-9B89-3555EAEC4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3B4B-62CB-4C4F-9133-39BF1B5F7542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63BC0-2BF2-EE4F-8DE5-D071EB6E8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67D15-C03E-B54E-8DBB-339DC73FC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5C884-6D2E-E445-80B9-9E7739900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XHgLYI9KZ-A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066" y="-1"/>
            <a:ext cx="8679063" cy="6858001"/>
            <a:chOff x="0" y="0"/>
            <a:chExt cx="3542258" cy="28546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42258" cy="2854682"/>
            </a:xfrm>
            <a:custGeom>
              <a:avLst/>
              <a:gdLst/>
              <a:ahLst/>
              <a:cxnLst/>
              <a:rect l="l" t="t" r="r" b="b"/>
              <a:pathLst>
                <a:path w="3542258" h="2854682">
                  <a:moveTo>
                    <a:pt x="0" y="0"/>
                  </a:moveTo>
                  <a:lnTo>
                    <a:pt x="3542258" y="0"/>
                  </a:lnTo>
                  <a:lnTo>
                    <a:pt x="3542258" y="2854682"/>
                  </a:lnTo>
                  <a:lnTo>
                    <a:pt x="0" y="2854682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50201" y="1954990"/>
            <a:ext cx="7552801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16"/>
              </a:lnSpc>
            </a:pPr>
            <a:r>
              <a:rPr lang="en-US" sz="8333" dirty="0">
                <a:solidFill>
                  <a:srgbClr val="FFFFFF"/>
                </a:solidFill>
              </a:rPr>
              <a:t>Lex Medicus</a:t>
            </a:r>
          </a:p>
        </p:txBody>
      </p:sp>
      <p:grpSp>
        <p:nvGrpSpPr>
          <p:cNvPr id="6" name="Group 6"/>
          <p:cNvGrpSpPr/>
          <p:nvPr/>
        </p:nvGrpSpPr>
        <p:grpSpPr>
          <a:xfrm rot="5400000">
            <a:off x="471770" y="2174643"/>
            <a:ext cx="878382" cy="453161"/>
            <a:chOff x="0" y="0"/>
            <a:chExt cx="1724474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1724474" cy="69850"/>
            </a:xfrm>
            <a:custGeom>
              <a:avLst/>
              <a:gdLst/>
              <a:ahLst/>
              <a:cxnLst/>
              <a:rect l="l" t="t" r="r" b="b"/>
              <a:pathLst>
                <a:path w="1724474" h="69850">
                  <a:moveTo>
                    <a:pt x="143364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724474" y="69850"/>
                  </a:lnTo>
                  <a:lnTo>
                    <a:pt x="1724474" y="0"/>
                  </a:lnTo>
                  <a:close/>
                </a:path>
              </a:pathLst>
            </a:custGeom>
            <a:solidFill>
              <a:srgbClr val="00AE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5000"/>
          </a:blip>
          <a:srcRect r="76144"/>
          <a:stretch>
            <a:fillRect/>
          </a:stretch>
        </p:blipFill>
        <p:spPr>
          <a:xfrm>
            <a:off x="-668698" y="4130508"/>
            <a:ext cx="2985329" cy="36603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7436" y="5861897"/>
            <a:ext cx="2555539" cy="74749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805236" y="5633612"/>
            <a:ext cx="3118871" cy="97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01"/>
              </a:lnSpc>
            </a:pPr>
            <a:r>
              <a:rPr lang="en-US" sz="1858" dirty="0">
                <a:solidFill>
                  <a:srgbClr val="004777"/>
                </a:solidFill>
              </a:rPr>
              <a:t>lexmedicus.com.au</a:t>
            </a:r>
          </a:p>
          <a:p>
            <a:pPr algn="r">
              <a:lnSpc>
                <a:spcPts val="2601"/>
              </a:lnSpc>
            </a:pPr>
            <a:r>
              <a:rPr lang="en-US" sz="1858" dirty="0">
                <a:solidFill>
                  <a:srgbClr val="004777"/>
                </a:solidFill>
              </a:rPr>
              <a:t>info@lexmedicus.com.au</a:t>
            </a:r>
          </a:p>
          <a:p>
            <a:pPr algn="r">
              <a:lnSpc>
                <a:spcPts val="2601"/>
              </a:lnSpc>
            </a:pPr>
            <a:r>
              <a:rPr lang="en-US" sz="1858" dirty="0">
                <a:solidFill>
                  <a:srgbClr val="004777"/>
                </a:solidFill>
              </a:rPr>
              <a:t>1300 633 453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744" y="4250472"/>
            <a:ext cx="6619441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chemeClr val="bg1"/>
                </a:solidFill>
              </a:rPr>
              <a:t>DR LEAH STUCKINGS</a:t>
            </a:r>
          </a:p>
          <a:p>
            <a:pPr algn="ctr">
              <a:lnSpc>
                <a:spcPts val="2800"/>
              </a:lnSpc>
            </a:pPr>
            <a:r>
              <a:rPr lang="en-AU" sz="2400" i="1" dirty="0">
                <a:solidFill>
                  <a:schemeClr val="bg1"/>
                </a:solidFill>
              </a:rPr>
              <a:t>BA (Hons) DClinPsych GradCertEd MAPS FCCLP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CLINICAL PSYCHOLOGIST</a:t>
            </a:r>
          </a:p>
          <a:p>
            <a:pPr algn="ctr">
              <a:lnSpc>
                <a:spcPts val="28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PIRS-trained</a:t>
            </a:r>
            <a:endParaRPr lang="en-US" sz="2400" b="1" i="1" dirty="0">
              <a:solidFill>
                <a:srgbClr val="00AEEF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50202" y="3115588"/>
            <a:ext cx="6585986" cy="750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600" spc="768" dirty="0">
                <a:solidFill>
                  <a:srgbClr val="00AEEF"/>
                </a:solidFill>
              </a:rPr>
              <a:t>Trauma and psychological impact</a:t>
            </a:r>
          </a:p>
        </p:txBody>
      </p:sp>
    </p:spTree>
    <p:extLst>
      <p:ext uri="{BB962C8B-B14F-4D97-AF65-F5344CB8AC3E}">
        <p14:creationId xmlns:p14="http://schemas.microsoft.com/office/powerpoint/2010/main" val="2742847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"/>
          </a:blip>
          <a:srcRect r="76144"/>
          <a:stretch>
            <a:fillRect/>
          </a:stretch>
        </p:blipFill>
        <p:spPr>
          <a:xfrm>
            <a:off x="-668698" y="4130508"/>
            <a:ext cx="2985329" cy="3660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2381" y="5867123"/>
            <a:ext cx="2578149" cy="7261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5000"/>
          </a:blip>
          <a:srcRect r="76001"/>
          <a:stretch>
            <a:fillRect/>
          </a:stretch>
        </p:blipFill>
        <p:spPr>
          <a:xfrm>
            <a:off x="-655998" y="4165066"/>
            <a:ext cx="3214224" cy="3772483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F20B404-7AB2-0289-EF2D-F967D034A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56" y="756745"/>
            <a:ext cx="7668832" cy="495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46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79110" y="393852"/>
            <a:ext cx="10158139" cy="2020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16"/>
              </a:lnSpc>
            </a:pPr>
            <a:r>
              <a:rPr lang="en-US" sz="4000" dirty="0">
                <a:solidFill>
                  <a:srgbClr val="004777"/>
                </a:solidFill>
              </a:rPr>
              <a:t>ACEs (&amp; Disorganised Attachment) and mental illness in adulthood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"/>
          </a:blip>
          <a:srcRect r="76144"/>
          <a:stretch>
            <a:fillRect/>
          </a:stretch>
        </p:blipFill>
        <p:spPr>
          <a:xfrm>
            <a:off x="-668698" y="4130508"/>
            <a:ext cx="2985329" cy="3660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2381" y="5867123"/>
            <a:ext cx="2578149" cy="7261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11648" y="3034815"/>
            <a:ext cx="7540101" cy="3323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4777"/>
                </a:solidFill>
              </a:rPr>
              <a:t>Complex Posttraumatic stress disorder (PTSD)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4777"/>
                </a:solidFill>
              </a:rPr>
              <a:t>Schizophrenia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4777"/>
                </a:solidFill>
              </a:rPr>
              <a:t>Bipolar affective disorder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4777"/>
                </a:solidFill>
              </a:rPr>
              <a:t>Depression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4777"/>
                </a:solidFill>
              </a:rPr>
              <a:t>Anxiety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4777"/>
                </a:solidFill>
              </a:rPr>
              <a:t>ADHD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4777"/>
                </a:solidFill>
              </a:rPr>
              <a:t>Substance misuse 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4777"/>
                </a:solidFill>
              </a:rPr>
              <a:t>Personality Disorders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4777"/>
                </a:solidFill>
              </a:rPr>
              <a:t>Others (psychosomatic; eating disorders; gender dysphoria)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5000"/>
          </a:blip>
          <a:srcRect r="76001"/>
          <a:stretch>
            <a:fillRect/>
          </a:stretch>
        </p:blipFill>
        <p:spPr>
          <a:xfrm>
            <a:off x="-655998" y="4165066"/>
            <a:ext cx="3214224" cy="377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70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79110" y="393852"/>
            <a:ext cx="10158139" cy="934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16"/>
              </a:lnSpc>
            </a:pPr>
            <a:r>
              <a:rPr lang="en-US" sz="4000" b="1" dirty="0">
                <a:solidFill>
                  <a:srgbClr val="004777"/>
                </a:solidFill>
              </a:rPr>
              <a:t>Early Trauma and Criminality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"/>
          </a:blip>
          <a:srcRect r="76144"/>
          <a:stretch>
            <a:fillRect/>
          </a:stretch>
        </p:blipFill>
        <p:spPr>
          <a:xfrm>
            <a:off x="-668698" y="4130508"/>
            <a:ext cx="2985329" cy="3660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2381" y="5867123"/>
            <a:ext cx="2578149" cy="7261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02048" y="1944919"/>
            <a:ext cx="7540101" cy="400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777"/>
                </a:solidFill>
              </a:rPr>
              <a:t>Exposure to stress in childhood disrupts healthy brain development – conduct issues; risk taking behaviours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777"/>
                </a:solidFill>
              </a:rPr>
              <a:t>Disorganised Attachment in childhood is a predictor of delinquency (School to prison pipeline)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777"/>
                </a:solidFill>
              </a:rPr>
              <a:t>Link between childhood trauma/ACEs and adulthood criminality and victimization 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777"/>
                </a:solidFill>
              </a:rPr>
              <a:t>Link between ACEs and ‘criminogenic’ risk factors (ie. Substance abuse, poor educational attainment, mental illness)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777"/>
                </a:solidFill>
              </a:rPr>
              <a:t>Again, a graded relationship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777"/>
                </a:solidFill>
              </a:rPr>
              <a:t>‘Cycle of violence’</a:t>
            </a:r>
          </a:p>
          <a:p>
            <a:pPr algn="ctr">
              <a:lnSpc>
                <a:spcPts val="2613"/>
              </a:lnSpc>
              <a:buClr>
                <a:srgbClr val="00AEEF"/>
              </a:buClr>
            </a:pPr>
            <a:r>
              <a:rPr lang="en-US" sz="2400" dirty="0">
                <a:solidFill>
                  <a:srgbClr val="004777"/>
                </a:solidFill>
              </a:rPr>
              <a:t>NO CAUSALITY PROVEN – ONLY CORRELATIONAL EVIDENCE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5000"/>
          </a:blip>
          <a:srcRect r="76001"/>
          <a:stretch>
            <a:fillRect/>
          </a:stretch>
        </p:blipFill>
        <p:spPr>
          <a:xfrm>
            <a:off x="-655998" y="4165066"/>
            <a:ext cx="3214224" cy="377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41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79110" y="393852"/>
            <a:ext cx="10158139" cy="934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16"/>
              </a:lnSpc>
            </a:pPr>
            <a:r>
              <a:rPr lang="en-US" sz="4000" dirty="0">
                <a:solidFill>
                  <a:srgbClr val="004777"/>
                </a:solidFill>
              </a:rPr>
              <a:t>Welsh ACEs Study 2015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"/>
          </a:blip>
          <a:srcRect r="76144"/>
          <a:stretch>
            <a:fillRect/>
          </a:stretch>
        </p:blipFill>
        <p:spPr>
          <a:xfrm>
            <a:off x="-668698" y="4130508"/>
            <a:ext cx="2985329" cy="3660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2381" y="5867123"/>
            <a:ext cx="2578149" cy="7261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02048" y="1944919"/>
            <a:ext cx="7540101" cy="65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5000"/>
          </a:blip>
          <a:srcRect r="76001"/>
          <a:stretch>
            <a:fillRect/>
          </a:stretch>
        </p:blipFill>
        <p:spPr>
          <a:xfrm>
            <a:off x="-655998" y="4165066"/>
            <a:ext cx="3214224" cy="377248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5A024B-BDF2-EA7E-9631-4C9DAD340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320753"/>
              </p:ext>
            </p:extLst>
          </p:nvPr>
        </p:nvGraphicFramePr>
        <p:xfrm>
          <a:off x="3048000" y="2092961"/>
          <a:ext cx="6482080" cy="3535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1040">
                  <a:extLst>
                    <a:ext uri="{9D8B030D-6E8A-4147-A177-3AD203B41FA5}">
                      <a16:colId xmlns:a16="http://schemas.microsoft.com/office/drawing/2014/main" val="2875689764"/>
                    </a:ext>
                  </a:extLst>
                </a:gridCol>
                <a:gridCol w="3241040">
                  <a:extLst>
                    <a:ext uri="{9D8B030D-6E8A-4147-A177-3AD203B41FA5}">
                      <a16:colId xmlns:a16="http://schemas.microsoft.com/office/drawing/2014/main" val="878542173"/>
                    </a:ext>
                  </a:extLst>
                </a:gridCol>
              </a:tblGrid>
              <a:tr h="11785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AU" sz="1200" dirty="0">
                          <a:effectLst/>
                        </a:rPr>
                        <a:t>×14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1524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AU" sz="1200" dirty="0">
                          <a:effectLst/>
                        </a:rPr>
                        <a:t>times more likely to be a victim of violence in the last 12 months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152400" marT="76200" marB="76200"/>
                </a:tc>
                <a:extLst>
                  <a:ext uri="{0D108BD9-81ED-4DB2-BD59-A6C34878D82A}">
                    <a16:rowId xmlns:a16="http://schemas.microsoft.com/office/drawing/2014/main" val="2977570366"/>
                  </a:ext>
                </a:extLst>
              </a:tr>
              <a:tr h="11785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AU" sz="1200" dirty="0">
                          <a:effectLst/>
                        </a:rPr>
                        <a:t>×15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1524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AU" sz="1200" dirty="0">
                          <a:effectLst/>
                        </a:rPr>
                        <a:t>times more likely to be a perpetrator of violence in the last 12 months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152400" marT="76200" marB="76200"/>
                </a:tc>
                <a:extLst>
                  <a:ext uri="{0D108BD9-81ED-4DB2-BD59-A6C34878D82A}">
                    <a16:rowId xmlns:a16="http://schemas.microsoft.com/office/drawing/2014/main" val="3615788397"/>
                  </a:ext>
                </a:extLst>
              </a:tr>
              <a:tr h="11785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AU" sz="1200" dirty="0">
                          <a:effectLst/>
                        </a:rPr>
                        <a:t>×20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1524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AU" sz="1200" dirty="0">
                          <a:effectLst/>
                        </a:rPr>
                        <a:t>times more likely to have been incarcerated in their lives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152400" marT="76200" marB="76200"/>
                </a:tc>
                <a:extLst>
                  <a:ext uri="{0D108BD9-81ED-4DB2-BD59-A6C34878D82A}">
                    <a16:rowId xmlns:a16="http://schemas.microsoft.com/office/drawing/2014/main" val="3168335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612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79110" y="393852"/>
            <a:ext cx="10158139" cy="943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16"/>
              </a:lnSpc>
            </a:pPr>
            <a:r>
              <a:rPr lang="en-US" sz="4000" dirty="0">
                <a:solidFill>
                  <a:srgbClr val="004777"/>
                </a:solidFill>
              </a:rPr>
              <a:t>Childhood institutional abuse -Royal Commission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"/>
          </a:blip>
          <a:srcRect r="76144"/>
          <a:stretch>
            <a:fillRect/>
          </a:stretch>
        </p:blipFill>
        <p:spPr>
          <a:xfrm>
            <a:off x="-668698" y="4130508"/>
            <a:ext cx="2985329" cy="3660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2381" y="5867123"/>
            <a:ext cx="2578149" cy="7261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02048" y="1944919"/>
            <a:ext cx="8420923" cy="4656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777"/>
                </a:solidFill>
              </a:rPr>
              <a:t>1990’s inquiries – Stolen Generation and Forgotten Australians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4777"/>
              </a:solidFill>
            </a:endParaRP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777"/>
                </a:solidFill>
              </a:rPr>
              <a:t>These inquiries found that victims of forced separation and of institutional abuse are impacted in very similar ways as found in numerous ACEs studies. Along with distrust of agencies/services.</a:t>
            </a:r>
          </a:p>
          <a:p>
            <a:pPr lvl="1" algn="ctr">
              <a:lnSpc>
                <a:spcPts val="2613"/>
              </a:lnSpc>
              <a:buClr>
                <a:srgbClr val="00AEEF"/>
              </a:buClr>
            </a:pPr>
            <a:endParaRPr lang="en-US" sz="2400" dirty="0">
              <a:solidFill>
                <a:srgbClr val="004777"/>
              </a:solidFill>
            </a:endParaRPr>
          </a:p>
          <a:p>
            <a:pPr lvl="1" algn="ctr">
              <a:lnSpc>
                <a:spcPts val="2613"/>
              </a:lnSpc>
              <a:buClr>
                <a:srgbClr val="00AEEF"/>
              </a:buClr>
            </a:pPr>
            <a:r>
              <a:rPr lang="en-US" sz="2400" i="1" dirty="0">
                <a:solidFill>
                  <a:srgbClr val="004777"/>
                </a:solidFill>
              </a:rPr>
              <a:t>INTER-GENERATIONAL TRAUMA</a:t>
            </a:r>
          </a:p>
          <a:p>
            <a:pPr lvl="1" algn="ctr">
              <a:lnSpc>
                <a:spcPts val="2613"/>
              </a:lnSpc>
              <a:buClr>
                <a:srgbClr val="00AEEF"/>
              </a:buClr>
            </a:pPr>
            <a:endParaRPr lang="en-US" sz="2400" dirty="0">
              <a:solidFill>
                <a:srgbClr val="004777"/>
              </a:solidFill>
            </a:endParaRPr>
          </a:p>
          <a:p>
            <a:pPr lvl="1">
              <a:lnSpc>
                <a:spcPts val="2613"/>
              </a:lnSpc>
              <a:buClr>
                <a:srgbClr val="00AEEF"/>
              </a:buClr>
            </a:pPr>
            <a:r>
              <a:rPr lang="en-US" sz="2400" b="1" i="1" dirty="0">
                <a:solidFill>
                  <a:srgbClr val="004777"/>
                </a:solidFill>
              </a:rPr>
              <a:t>Legacy of the Royal Commission</a:t>
            </a:r>
          </a:p>
          <a:p>
            <a:pPr marL="800100" lvl="1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4777"/>
                </a:solidFill>
              </a:rPr>
              <a:t>Reduce risk of abuse</a:t>
            </a:r>
          </a:p>
          <a:p>
            <a:pPr marL="800100" lvl="1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4777"/>
                </a:solidFill>
              </a:rPr>
              <a:t>Protect children</a:t>
            </a:r>
          </a:p>
          <a:p>
            <a:pPr marL="800100" lvl="1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4777"/>
                </a:solidFill>
              </a:rPr>
              <a:t>Limit psychiatric and medical disability</a:t>
            </a:r>
          </a:p>
          <a:p>
            <a:pPr marL="800100" lvl="1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5000"/>
          </a:blip>
          <a:srcRect r="76001"/>
          <a:stretch>
            <a:fillRect/>
          </a:stretch>
        </p:blipFill>
        <p:spPr>
          <a:xfrm>
            <a:off x="-655998" y="4165066"/>
            <a:ext cx="3214224" cy="377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6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3E326-E30D-5791-94A4-6A258ED4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Psychiatric Impairment Rating Scale (PIRS)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7026D-E7A4-CCB4-93C9-A4D289325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How to calculate the PIRS on historic claims</a:t>
            </a:r>
          </a:p>
          <a:p>
            <a:r>
              <a:rPr lang="en-US" sz="3600" dirty="0">
                <a:solidFill>
                  <a:srgbClr val="004777"/>
                </a:solidFill>
              </a:rPr>
              <a:t>Unscrambling an egg – disentangling the effects of abuse/neglect from other conditions</a:t>
            </a:r>
          </a:p>
          <a:p>
            <a:r>
              <a:rPr lang="en-US" sz="3600" dirty="0">
                <a:solidFill>
                  <a:srgbClr val="004777"/>
                </a:solidFill>
              </a:rPr>
              <a:t>Was there a previous Diagnosed condition? (by a Psychiatrist/Clinical Psychologist)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81E2C593-B929-237C-2ADD-C13F66FCE2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rcRect r="76001"/>
          <a:stretch>
            <a:fillRect/>
          </a:stretch>
        </p:blipFill>
        <p:spPr>
          <a:xfrm>
            <a:off x="-107358" y="3301466"/>
            <a:ext cx="3214224" cy="377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34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3E326-E30D-5791-94A4-6A258ED4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PIRS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7026D-E7A4-CCB4-93C9-A4D289325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066"/>
            <a:ext cx="10515600" cy="4926897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AU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CALCULATING PRE-EXISTING INJURY – BUT WHAT ABOUT POST-INJURY EXPERIENCES ALSO??: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AU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GEPI 1.51 says “indicate the degree of impairment due to the previous injury, pre-existing condition or abnormality. This is known as the deductible portion and should be deducted from the degree of permanent impairment determined by the assessor”.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AU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GEPI 11.11 “pre-existing impairment is calculated using the same method for calculating current impairment level. Use all available information. If the percentage pre-existing impairment cannot be assessed, 10% of the estimated level of the condition now being assessed is to be deducted”.</a:t>
            </a:r>
          </a:p>
          <a:p>
            <a:endParaRPr lang="en-AU" sz="3400" dirty="0"/>
          </a:p>
          <a:p>
            <a:r>
              <a:rPr lang="en-US" sz="3400" dirty="0">
                <a:solidFill>
                  <a:srgbClr val="004777"/>
                </a:solidFill>
              </a:rPr>
              <a:t>Estimate the PIRS pre-injury…an adult with recent injury v’s an adult with an early injury plus potentially recent injuries</a:t>
            </a:r>
          </a:p>
          <a:p>
            <a:r>
              <a:rPr lang="en-US" sz="3400" dirty="0">
                <a:solidFill>
                  <a:srgbClr val="004777"/>
                </a:solidFill>
              </a:rPr>
              <a:t>Rule: 10% if cannot estimate pre-injury functioning (if any </a:t>
            </a:r>
            <a:r>
              <a:rPr lang="en-US" sz="3400">
                <a:solidFill>
                  <a:srgbClr val="004777"/>
                </a:solidFill>
              </a:rPr>
              <a:t>pre-existing condition)</a:t>
            </a:r>
            <a:endParaRPr lang="en-US" sz="3400" dirty="0">
              <a:solidFill>
                <a:srgbClr val="004777"/>
              </a:solidFill>
            </a:endParaRPr>
          </a:p>
          <a:p>
            <a:endParaRPr lang="en-AU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81E2C593-B929-237C-2ADD-C13F66FCE2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rcRect r="76001"/>
          <a:stretch>
            <a:fillRect/>
          </a:stretch>
        </p:blipFill>
        <p:spPr>
          <a:xfrm>
            <a:off x="-107358" y="3301466"/>
            <a:ext cx="3214224" cy="377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79110" y="393852"/>
            <a:ext cx="10158139" cy="934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16"/>
              </a:lnSpc>
            </a:pPr>
            <a:r>
              <a:rPr lang="en-US" sz="4000" dirty="0">
                <a:solidFill>
                  <a:srgbClr val="004777"/>
                </a:solidFill>
              </a:rPr>
              <a:t>E.g. of a PI institutional abuse claim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"/>
          </a:blip>
          <a:srcRect r="76144"/>
          <a:stretch>
            <a:fillRect/>
          </a:stretch>
        </p:blipFill>
        <p:spPr>
          <a:xfrm>
            <a:off x="-668698" y="4130508"/>
            <a:ext cx="2985329" cy="3660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2381" y="5867123"/>
            <a:ext cx="2578149" cy="7261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02048" y="1944919"/>
            <a:ext cx="7540101" cy="4990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777"/>
                </a:solidFill>
              </a:rPr>
              <a:t>Male in his 30s; incarcerated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777"/>
                </a:solidFill>
              </a:rPr>
              <a:t>Sexually abused on two occasions within school setting aged approx. 10yo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4777"/>
                </a:solidFill>
              </a:rPr>
              <a:t>pre-existing</a:t>
            </a:r>
            <a:r>
              <a:rPr lang="en-US" sz="2400" dirty="0">
                <a:solidFill>
                  <a:srgbClr val="004777"/>
                </a:solidFill>
              </a:rPr>
              <a:t> ADHD; learning disorder; family break-up (ACE)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4777"/>
                </a:solidFill>
              </a:rPr>
              <a:t>post-injury experience </a:t>
            </a:r>
            <a:r>
              <a:rPr lang="en-US" sz="2400" dirty="0">
                <a:solidFill>
                  <a:srgbClr val="004777"/>
                </a:solidFill>
              </a:rPr>
              <a:t>20’s - head injury from assault; chronic long term drug use – effected memory of events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777"/>
                </a:solidFill>
              </a:rPr>
              <a:t>Drug addiction; crime &amp; imprisonment (assault, weapons, drugs); loss of jobs; unstable relationships.  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777"/>
                </a:solidFill>
              </a:rPr>
              <a:t>Nil family history of mental illness (incl biological sibling)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777"/>
                </a:solidFill>
              </a:rPr>
              <a:t>Dx: PTSD; Dysthymia; Polysubstance dependence; ADHD; Vulnerable personality traits</a:t>
            </a:r>
          </a:p>
          <a:p>
            <a:pPr>
              <a:lnSpc>
                <a:spcPts val="2613"/>
              </a:lnSpc>
              <a:buClr>
                <a:srgbClr val="00AEEF"/>
              </a:buClr>
            </a:pPr>
            <a:endParaRPr lang="en-US" sz="2133" dirty="0">
              <a:solidFill>
                <a:srgbClr val="004777"/>
              </a:solidFill>
            </a:endParaRP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5000"/>
          </a:blip>
          <a:srcRect r="76001"/>
          <a:stretch>
            <a:fillRect/>
          </a:stretch>
        </p:blipFill>
        <p:spPr>
          <a:xfrm>
            <a:off x="-655998" y="4165066"/>
            <a:ext cx="3214224" cy="377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56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79110" y="393852"/>
            <a:ext cx="10158139" cy="934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16"/>
              </a:lnSpc>
            </a:pPr>
            <a:r>
              <a:rPr lang="en-US" sz="4000" dirty="0">
                <a:solidFill>
                  <a:srgbClr val="004777"/>
                </a:solidFill>
              </a:rPr>
              <a:t>E.g. of a PI institutional abuse claim (contd)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"/>
          </a:blip>
          <a:srcRect r="76144"/>
          <a:stretch>
            <a:fillRect/>
          </a:stretch>
        </p:blipFill>
        <p:spPr>
          <a:xfrm>
            <a:off x="-668698" y="4130508"/>
            <a:ext cx="2985329" cy="3660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2381" y="5867123"/>
            <a:ext cx="2578149" cy="7261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02048" y="1944919"/>
            <a:ext cx="7540101" cy="98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buClr>
                <a:srgbClr val="00AEEF"/>
              </a:buClr>
            </a:pPr>
            <a:endParaRPr lang="en-US" sz="2133" dirty="0">
              <a:solidFill>
                <a:srgbClr val="004777"/>
              </a:solidFill>
            </a:endParaRP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  <a:p>
            <a:pPr>
              <a:lnSpc>
                <a:spcPts val="2613"/>
              </a:lnSpc>
              <a:buClr>
                <a:srgbClr val="00AEEF"/>
              </a:buClr>
            </a:pPr>
            <a:endParaRPr lang="en-US" sz="2133" dirty="0">
              <a:solidFill>
                <a:srgbClr val="004777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5000"/>
          </a:blip>
          <a:srcRect r="76001"/>
          <a:stretch>
            <a:fillRect/>
          </a:stretch>
        </p:blipFill>
        <p:spPr>
          <a:xfrm>
            <a:off x="-655998" y="4165066"/>
            <a:ext cx="3214224" cy="37724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EF7033-0AD0-D08F-73DC-5E528176C5AF}"/>
              </a:ext>
            </a:extLst>
          </p:cNvPr>
          <p:cNvSpPr txBox="1"/>
          <p:nvPr/>
        </p:nvSpPr>
        <p:spPr>
          <a:xfrm>
            <a:off x="1319513" y="1190759"/>
            <a:ext cx="9329195" cy="3783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A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abuse the Claimant suffered a causative factor in his behaviour? If so, please provide your reasons;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abuse resulted in a number of psychological issues. 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ikely contributed significantly to his ensuing problematic drug addiction, anxiety and anger.</a:t>
            </a:r>
          </a:p>
          <a:p>
            <a:pPr marL="12001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contributed to Cluster B personality traits which have further contributed to interpersonal problems and criminal behaviour. </a:t>
            </a:r>
          </a:p>
          <a:p>
            <a:pPr marL="12001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turn, his educational and occupational histories have been affected.</a:t>
            </a:r>
          </a:p>
        </p:txBody>
      </p:sp>
    </p:spTree>
    <p:extLst>
      <p:ext uri="{BB962C8B-B14F-4D97-AF65-F5344CB8AC3E}">
        <p14:creationId xmlns:p14="http://schemas.microsoft.com/office/powerpoint/2010/main" val="432684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79110" y="393852"/>
            <a:ext cx="10158139" cy="934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16"/>
              </a:lnSpc>
            </a:pPr>
            <a:r>
              <a:rPr lang="en-US" sz="4000" dirty="0">
                <a:solidFill>
                  <a:srgbClr val="004777"/>
                </a:solidFill>
              </a:rPr>
              <a:t>E.g. of a PI institutional abuse claim (contd)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"/>
          </a:blip>
          <a:srcRect r="76144"/>
          <a:stretch>
            <a:fillRect/>
          </a:stretch>
        </p:blipFill>
        <p:spPr>
          <a:xfrm>
            <a:off x="-668698" y="4130508"/>
            <a:ext cx="2985329" cy="3660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2381" y="5867123"/>
            <a:ext cx="2578149" cy="7261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02048" y="1944919"/>
            <a:ext cx="7540101" cy="98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buClr>
                <a:srgbClr val="00AEEF"/>
              </a:buClr>
            </a:pPr>
            <a:endParaRPr lang="en-US" sz="2133" dirty="0">
              <a:solidFill>
                <a:srgbClr val="004777"/>
              </a:solidFill>
            </a:endParaRP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  <a:p>
            <a:pPr>
              <a:lnSpc>
                <a:spcPts val="2613"/>
              </a:lnSpc>
              <a:buClr>
                <a:srgbClr val="00AEEF"/>
              </a:buClr>
            </a:pPr>
            <a:endParaRPr lang="en-US" sz="2133" dirty="0">
              <a:solidFill>
                <a:srgbClr val="004777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5000"/>
          </a:blip>
          <a:srcRect r="76001"/>
          <a:stretch>
            <a:fillRect/>
          </a:stretch>
        </p:blipFill>
        <p:spPr>
          <a:xfrm>
            <a:off x="-655998" y="4165066"/>
            <a:ext cx="3214224" cy="37724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EF7033-0AD0-D08F-73DC-5E528176C5AF}"/>
              </a:ext>
            </a:extLst>
          </p:cNvPr>
          <p:cNvSpPr txBox="1"/>
          <p:nvPr/>
        </p:nvSpPr>
        <p:spPr>
          <a:xfrm>
            <a:off x="854751" y="1190759"/>
            <a:ext cx="8121609" cy="4096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A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Claimant’s ability to complete any type of work, or obtain any type of employment: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long history of behavioural, drug and anger issues since the abuse. This has resulted in him having rarely worked and being imprisoned for numerous offences since his teen years.</a:t>
            </a:r>
          </a:p>
          <a:p>
            <a:pPr marL="12001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 literacy and educational attainment, making him less qualified for jobs. </a:t>
            </a:r>
          </a:p>
          <a:p>
            <a:pPr marL="12001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interpersonal issues impact upon his ability to obtain and maintain work.</a:t>
            </a:r>
          </a:p>
        </p:txBody>
      </p:sp>
    </p:spTree>
    <p:extLst>
      <p:ext uri="{BB962C8B-B14F-4D97-AF65-F5344CB8AC3E}">
        <p14:creationId xmlns:p14="http://schemas.microsoft.com/office/powerpoint/2010/main" val="169518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79110" y="393852"/>
            <a:ext cx="10158139" cy="934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16"/>
              </a:lnSpc>
            </a:pPr>
            <a:r>
              <a:rPr lang="en-US" sz="4000" dirty="0">
                <a:solidFill>
                  <a:srgbClr val="004777"/>
                </a:solidFill>
              </a:rPr>
              <a:t>BRAIN BREAK!!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"/>
          </a:blip>
          <a:srcRect r="76144"/>
          <a:stretch>
            <a:fillRect/>
          </a:stretch>
        </p:blipFill>
        <p:spPr>
          <a:xfrm>
            <a:off x="-668698" y="4130508"/>
            <a:ext cx="2985329" cy="3660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2381" y="5867123"/>
            <a:ext cx="2578149" cy="7261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517358" y="1610407"/>
            <a:ext cx="9425312" cy="1989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4777"/>
                </a:solidFill>
              </a:rPr>
              <a:t>1. Stand up – rub your tummy; pat your head. ….Swap hands.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4777"/>
                </a:solidFill>
              </a:rPr>
              <a:t>2. Add up your name</a:t>
            </a:r>
            <a:r>
              <a:rPr lang="en-US" sz="2133" dirty="0">
                <a:solidFill>
                  <a:schemeClr val="accent6">
                    <a:lumMod val="75000"/>
                  </a:schemeClr>
                </a:solidFill>
              </a:rPr>
              <a:t>: (E.g. L=12; E=5; A=1; H=8 equals 26)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5000"/>
          </a:blip>
          <a:srcRect r="76001"/>
          <a:stretch>
            <a:fillRect/>
          </a:stretch>
        </p:blipFill>
        <p:spPr>
          <a:xfrm>
            <a:off x="-655998" y="4165066"/>
            <a:ext cx="3214224" cy="3772483"/>
          </a:xfrm>
          <a:prstGeom prst="rect">
            <a:avLst/>
          </a:prstGeom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0C6D75D0-33D5-D262-72A9-2EDBA4C0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45" y="2791318"/>
            <a:ext cx="4287127" cy="36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420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79110" y="393852"/>
            <a:ext cx="10158139" cy="934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16"/>
              </a:lnSpc>
            </a:pPr>
            <a:r>
              <a:rPr lang="en-US" sz="4000" b="1" dirty="0">
                <a:solidFill>
                  <a:srgbClr val="004777"/>
                </a:solidFill>
              </a:rPr>
              <a:t>Summary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"/>
          </a:blip>
          <a:srcRect r="76144"/>
          <a:stretch>
            <a:fillRect/>
          </a:stretch>
        </p:blipFill>
        <p:spPr>
          <a:xfrm>
            <a:off x="-668698" y="4130508"/>
            <a:ext cx="2985329" cy="3660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2381" y="5867123"/>
            <a:ext cx="2578149" cy="7261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02048" y="1944919"/>
            <a:ext cx="7540101" cy="4323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4777"/>
                </a:solidFill>
              </a:rPr>
              <a:t>Adverse Childhood Experiences (childhood trauma) increase risk of mental illness, poor lifestyle choices, criminality, and physical disease.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4777"/>
                </a:solidFill>
              </a:rPr>
              <a:t>&gt;4 ACE’s increases this risk significantly.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4777"/>
                </a:solidFill>
              </a:rPr>
              <a:t>The Royal Commission has enabled victims to be heard, gain compensation and support, and improved institutional practices. And in turn, protection of future generations of children.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4777"/>
                </a:solidFill>
              </a:rPr>
              <a:t>Calculating the PIRS for historic childhood abuse matters.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5000"/>
          </a:blip>
          <a:srcRect r="76001"/>
          <a:stretch>
            <a:fillRect/>
          </a:stretch>
        </p:blipFill>
        <p:spPr>
          <a:xfrm>
            <a:off x="-655998" y="4165066"/>
            <a:ext cx="3214224" cy="377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74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79110" y="393852"/>
            <a:ext cx="10158139" cy="934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16"/>
              </a:lnSpc>
            </a:pPr>
            <a:r>
              <a:rPr lang="en-US" sz="4000" b="1" dirty="0">
                <a:solidFill>
                  <a:srgbClr val="004777"/>
                </a:solidFill>
              </a:rPr>
              <a:t>Questions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"/>
          </a:blip>
          <a:srcRect r="76144"/>
          <a:stretch>
            <a:fillRect/>
          </a:stretch>
        </p:blipFill>
        <p:spPr>
          <a:xfrm>
            <a:off x="-668698" y="4130508"/>
            <a:ext cx="2985329" cy="3660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2381" y="5867123"/>
            <a:ext cx="2578149" cy="7261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54448" y="2639661"/>
            <a:ext cx="7540101" cy="655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buClr>
                <a:srgbClr val="00AEEF"/>
              </a:buClr>
            </a:pPr>
            <a:endParaRPr lang="en-US" sz="2133" b="1" i="1" dirty="0">
              <a:solidFill>
                <a:srgbClr val="004777"/>
              </a:solidFill>
            </a:endParaRP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5000"/>
          </a:blip>
          <a:srcRect r="76001"/>
          <a:stretch>
            <a:fillRect/>
          </a:stretch>
        </p:blipFill>
        <p:spPr>
          <a:xfrm>
            <a:off x="-655998" y="4165066"/>
            <a:ext cx="3214224" cy="3772483"/>
          </a:xfrm>
          <a:prstGeom prst="rect">
            <a:avLst/>
          </a:prstGeom>
        </p:spPr>
      </p:pic>
      <p:pic>
        <p:nvPicPr>
          <p:cNvPr id="3" name="Picture 2" descr="Wooden blocks with question marks">
            <a:extLst>
              <a:ext uri="{FF2B5EF4-FFF2-40B4-BE49-F238E27FC236}">
                <a16:creationId xmlns:a16="http://schemas.microsoft.com/office/drawing/2014/main" id="{E7C24578-5351-190F-DAE2-3078469EB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455" y="1788161"/>
            <a:ext cx="7399020" cy="43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68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79110" y="393852"/>
            <a:ext cx="10158139" cy="934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16"/>
              </a:lnSpc>
            </a:pPr>
            <a:r>
              <a:rPr lang="en-US" sz="4000" b="1" dirty="0">
                <a:solidFill>
                  <a:srgbClr val="004777"/>
                </a:solidFill>
              </a:rPr>
              <a:t>YouTube – how to reduce ACEs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"/>
          </a:blip>
          <a:srcRect r="76144"/>
          <a:stretch>
            <a:fillRect/>
          </a:stretch>
        </p:blipFill>
        <p:spPr>
          <a:xfrm>
            <a:off x="-668698" y="4130508"/>
            <a:ext cx="2985329" cy="3660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2381" y="5867123"/>
            <a:ext cx="2578149" cy="7261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02048" y="1944919"/>
            <a:ext cx="7540101" cy="65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5000"/>
          </a:blip>
          <a:srcRect r="76001"/>
          <a:stretch>
            <a:fillRect/>
          </a:stretch>
        </p:blipFill>
        <p:spPr>
          <a:xfrm>
            <a:off x="-655998" y="4165066"/>
            <a:ext cx="3214224" cy="37724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64E902-0990-8EC5-10A5-706D72398D18}"/>
              </a:ext>
            </a:extLst>
          </p:cNvPr>
          <p:cNvSpPr txBox="1"/>
          <p:nvPr/>
        </p:nvSpPr>
        <p:spPr>
          <a:xfrm>
            <a:off x="2545080" y="3782814"/>
            <a:ext cx="64312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4"/>
              </a:rPr>
              <a:t>Adverse Childhood Experiences (ACEs) – YouTube</a:t>
            </a:r>
            <a:endParaRPr lang="en-US" sz="2800" dirty="0"/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926737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27BF6-0381-21B6-FD33-28CC7B1C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C0FB-FF2C-F686-2954-C211B138B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Altovelli, 2003,Institutional processes for dealing with allegations of child sexual abuse.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Australian Human Right Commission, 1997.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Australian Royal Commission into Institutional Responses to Child Sexual Abuse, 2017.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Blakemoore et al., 2017, The impacts of institutional child sexual abuse: A rapid review of the evidence.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Commonwealth of Australia, 2001, Lost innocents report.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Bell, H., Limberg, D., &amp; Robinson, E. (2013). Recognising trauma in the classroom: A practical guide for educators. </a:t>
            </a:r>
            <a:r>
              <a:rPr lang="en-AU" sz="4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Childhood Education, 89</a:t>
            </a: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(3), 139-145.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Boullier, M. &amp; Blair, M. (2018). Adverse childhood experiences. </a:t>
            </a:r>
            <a:r>
              <a:rPr lang="en-AU" sz="4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Paediatrics and Child Health, 28,</a:t>
            </a: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(3), 132-137.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Boyce, W., Levitt, P., Martinez, F., McEwen, B., &amp; Shonkoff, J. (2021). Genes, environments, and time: The biology of adversity and resilience. </a:t>
            </a:r>
            <a:r>
              <a:rPr lang="en-AU" sz="4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Paediatrics, 147,</a:t>
            </a: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(2), 1-14.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Chafouleas, S., Koriakin, T., &amp; Overstreet, S. (2018). Addressing childhood trauma in school settings: A framework for evidence-based practice. </a:t>
            </a:r>
            <a:r>
              <a:rPr lang="en-AU" sz="4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School Mental Health, 11,</a:t>
            </a: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40-53.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Cronholm, P., Forke, C., Wade, R., Bair-Merritt, M., Davis, M., Harkins-Schwarz, M., Pachter, L., &amp; Fein, J. (2015). Adverse childhood experiences: Expanding the concept of adversity. </a:t>
            </a:r>
            <a:r>
              <a:rPr lang="en-AU" sz="4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American Journal of Preventative Medicine, 49, </a:t>
            </a: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(3), 354-361. 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Hatty, 1991, Of nightmares and sexual monsters: Struggles around child abuse in Australia.</a:t>
            </a:r>
          </a:p>
          <a:p>
            <a:pPr marL="0" indent="0">
              <a:lnSpc>
                <a:spcPct val="200000"/>
              </a:lnSpc>
              <a:spcAft>
                <a:spcPts val="800"/>
              </a:spcAft>
              <a:buNone/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9248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0163-4701-14CF-83E7-31FA64BF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182880"/>
            <a:ext cx="10515600" cy="613728"/>
          </a:xfrm>
        </p:spPr>
        <p:txBody>
          <a:bodyPr>
            <a:normAutofit fontScale="90000"/>
          </a:bodyPr>
          <a:lstStyle/>
          <a:p>
            <a:r>
              <a:rPr lang="en-AU" dirty="0"/>
              <a:t>Ref contd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7E44-BF12-E9EC-0928-BB4BBFE6D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280" y="894080"/>
            <a:ext cx="11003280" cy="564864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Felita, V., Anda, R., Nordenberg, D., Williamson, D., Spitz, A., Edwards, V., Koss, M., &amp; Marks, J. (1998). Relationship of childhood abuse and household dysfunction to many of the leading causes of death in adults. </a:t>
            </a:r>
            <a:r>
              <a:rPr lang="en-AU" sz="4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American Journal of Preventative Medicine, 14</a:t>
            </a: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(4), 245-258.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Fondren, K., Lawson, M., Speidel, R., McDonnell, C., &amp; Valentino, K. (2020). Buffering the effects of childhood trauma within the school setting: A systematic review of trauma-informed and trauma-responsive interventions among trauma-affected youth. </a:t>
            </a:r>
            <a:r>
              <a:rPr lang="en-AU" sz="4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Children and Youth Services Review, 109</a:t>
            </a: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1-18.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Howard, J. (2013). </a:t>
            </a:r>
            <a:r>
              <a:rPr lang="en-AU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Distressed or Deliberately Defiant?</a:t>
            </a: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Australia: Australian Academic Press.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Howard, (2021). </a:t>
            </a:r>
            <a:r>
              <a:rPr lang="en-AU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National Guidelines for Trauma-Aware Education</a:t>
            </a: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Austalia: QUT.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Hunt, T., Slack, K., &amp; Berger, L. (2017). Adverse childhood experiences and behavioural problems in middle childhood. </a:t>
            </a:r>
            <a:r>
              <a:rPr lang="en-AU" sz="4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Child Abuse and Neglect, 67,</a:t>
            </a: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391-402.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Jaycox, L., Cohen, J., Mannarino, A., Walker, D., Langley, A., Gegenheimer, K., Scott, M., &amp; Schonlau, M. (2010). Addressing childhood trauma in school settings: A framework for evidence-based practice. </a:t>
            </a:r>
            <a:r>
              <a:rPr lang="en-AU" sz="4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School Mental Health, 11</a:t>
            </a: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40-53.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Kaufman and Erroga, 2016, Risk profiles for institutional child sexual abuse.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McPhillips et al., 2019, Understanding trauma as a system of psycho-social harm: Contributions from the Australian royal commission into child sex abuse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Maniglio, 2009, The impact of child sexual abuse on health: A systematic review of reviews.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Metzler, M., Merrick, M., Klevens, J., Ports, K., &amp; Ford, D. (2017). Adverse childhood experiences and life opportunities: Shifting the narrative. </a:t>
            </a:r>
            <a:r>
              <a:rPr lang="en-AU" sz="4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Children and Youth Services Review, 72,</a:t>
            </a: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141-149. 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Morton, B., &amp; Berardi, A. (2017). Trauma-informed school programming: Applications for mental health professionals and educator partnerships. </a:t>
            </a:r>
            <a:r>
              <a:rPr lang="en-AU" sz="4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Journal of Child and Adolescent  , 11</a:t>
            </a: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487-493. 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Norman, R., Munkhtsetseg, B., De, R., Aelxander, B., &amp; Scott, J. (2012). The long-term health consequences of child physical abuse, emotional abuse, and neglect: A systematic review and meta-analysis. </a:t>
            </a:r>
            <a:r>
              <a:rPr lang="en-AU" sz="4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PLOS Medicine, 9,</a:t>
            </a: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(11), 1-31.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Racine, N., Eirich, R., Dimitropoulos, G., Hartwick, C., &amp; Madigan, S. (2020). Development of trauma symptoms following adversity in childhood: The moderating role of protective factors. </a:t>
            </a:r>
            <a:r>
              <a:rPr lang="en-AU" sz="4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Child Abuse and Neglect, 101</a:t>
            </a:r>
            <a:r>
              <a:rPr lang="en-A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1-11.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4691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ACDF-6B0B-246F-4124-DA7730AB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475"/>
          </a:xfrm>
        </p:spPr>
        <p:txBody>
          <a:bodyPr>
            <a:normAutofit fontScale="90000"/>
          </a:bodyPr>
          <a:lstStyle/>
          <a:p>
            <a:r>
              <a:rPr lang="en-AU" dirty="0"/>
              <a:t>Ref contd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715A6-E9FC-3924-6730-183F0981C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Metzler, M., Merrick, M., Klevens, J., Ports, K., &amp; Ford, D. (2017). Adverse childhood experiences and life opportunities: Shifting the narrative. </a:t>
            </a:r>
            <a:r>
              <a:rPr lang="en-AU" sz="2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Children and Youth Services Review, 72,</a:t>
            </a:r>
            <a:r>
              <a:rPr lang="en-A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141-149. 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Morton, B., &amp; Berardi, A. (2017). Trauma-informed school programming: Applications for mental health professionals and educator partnerships. </a:t>
            </a:r>
            <a:r>
              <a:rPr lang="en-AU" sz="2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Journal of Child and Adolescent  , 11</a:t>
            </a:r>
            <a:r>
              <a:rPr lang="en-A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487-493. 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Norman, R., Munkhtsetseg, B., De, R., Aelxander, B., &amp; Scott, J. (2012). The long-term health consequences of child physical abuse, emotional abuse, and neglect: A systematic review and meta-analysis. </a:t>
            </a:r>
            <a:r>
              <a:rPr lang="en-AU" sz="2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PLOS Medicine, 9,</a:t>
            </a:r>
            <a:r>
              <a:rPr lang="en-A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(11), 1-31.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Racine, N., Eirich, R., Dimitropoulos, G., Hartwick, C., &amp; Madigan, S. (2020). Development of trauma symptoms following adversity in childhood: The moderating role of protective factors. </a:t>
            </a:r>
            <a:r>
              <a:rPr lang="en-AU" sz="2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Child Abuse and Neglect, 101</a:t>
            </a:r>
            <a:r>
              <a:rPr lang="en-A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1-11.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2055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79063" y="-1"/>
            <a:ext cx="3620154" cy="6858001"/>
            <a:chOff x="0" y="0"/>
            <a:chExt cx="3542258" cy="2854682"/>
          </a:xfrm>
          <a:solidFill>
            <a:srgbClr val="004777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542258" cy="2854682"/>
            </a:xfrm>
            <a:custGeom>
              <a:avLst/>
              <a:gdLst/>
              <a:ahLst/>
              <a:cxnLst/>
              <a:rect l="l" t="t" r="r" b="b"/>
              <a:pathLst>
                <a:path w="3542258" h="2854682">
                  <a:moveTo>
                    <a:pt x="0" y="0"/>
                  </a:moveTo>
                  <a:lnTo>
                    <a:pt x="3542258" y="0"/>
                  </a:lnTo>
                  <a:lnTo>
                    <a:pt x="3542258" y="2854682"/>
                  </a:lnTo>
                  <a:lnTo>
                    <a:pt x="0" y="2854682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1050201" y="2517353"/>
            <a:ext cx="7552801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16"/>
              </a:lnSpc>
            </a:pPr>
            <a:r>
              <a:rPr lang="en-US" sz="8333" dirty="0">
                <a:solidFill>
                  <a:srgbClr val="004777"/>
                </a:solidFill>
              </a:rPr>
              <a:t>Lex Medicus</a:t>
            </a:r>
          </a:p>
        </p:txBody>
      </p:sp>
      <p:grpSp>
        <p:nvGrpSpPr>
          <p:cNvPr id="5" name="Group 5"/>
          <p:cNvGrpSpPr/>
          <p:nvPr/>
        </p:nvGrpSpPr>
        <p:grpSpPr>
          <a:xfrm rot="5400000">
            <a:off x="254167" y="3010116"/>
            <a:ext cx="1316428" cy="453161"/>
            <a:chOff x="0" y="0"/>
            <a:chExt cx="1660201" cy="571500"/>
          </a:xfrm>
          <a:solidFill>
            <a:srgbClr val="00AEEF"/>
          </a:solidFill>
        </p:grpSpPr>
        <p:sp>
          <p:nvSpPr>
            <p:cNvPr id="6" name="Freeform 6"/>
            <p:cNvSpPr/>
            <p:nvPr/>
          </p:nvSpPr>
          <p:spPr>
            <a:xfrm>
              <a:off x="0" y="255270"/>
              <a:ext cx="1660201" cy="69850"/>
            </a:xfrm>
            <a:custGeom>
              <a:avLst/>
              <a:gdLst/>
              <a:ahLst/>
              <a:cxnLst/>
              <a:rect l="l" t="t" r="r" b="b"/>
              <a:pathLst>
                <a:path w="1660201" h="69850">
                  <a:moveTo>
                    <a:pt x="136937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660201" y="69850"/>
                  </a:lnTo>
                  <a:lnTo>
                    <a:pt x="1660201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"/>
          </a:blip>
          <a:srcRect r="76144"/>
          <a:stretch>
            <a:fillRect/>
          </a:stretch>
        </p:blipFill>
        <p:spPr>
          <a:xfrm>
            <a:off x="-668698" y="4130508"/>
            <a:ext cx="2985329" cy="3660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2381" y="5867123"/>
            <a:ext cx="2578149" cy="7261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38962" y="3580176"/>
            <a:ext cx="7540101" cy="313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7" dirty="0">
                <a:solidFill>
                  <a:srgbClr val="004777"/>
                </a:solidFill>
              </a:rPr>
              <a:t>Bridging the gap between Medicine &amp; the Law.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05236" y="5633612"/>
            <a:ext cx="3118871" cy="97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01"/>
              </a:lnSpc>
            </a:pPr>
            <a:r>
              <a:rPr lang="en-US" sz="1858" dirty="0">
                <a:solidFill>
                  <a:srgbClr val="FFFFFF"/>
                </a:solidFill>
              </a:rPr>
              <a:t>lexmedicus.com.au</a:t>
            </a:r>
          </a:p>
          <a:p>
            <a:pPr algn="r">
              <a:lnSpc>
                <a:spcPts val="2601"/>
              </a:lnSpc>
            </a:pPr>
            <a:r>
              <a:rPr lang="en-US" sz="1858" dirty="0">
                <a:solidFill>
                  <a:srgbClr val="FFFFFF"/>
                </a:solidFill>
              </a:rPr>
              <a:t>info@lexmedicus.com.au</a:t>
            </a:r>
          </a:p>
          <a:p>
            <a:pPr algn="r">
              <a:lnSpc>
                <a:spcPts val="2601"/>
              </a:lnSpc>
            </a:pPr>
            <a:r>
              <a:rPr lang="en-US" sz="1858" dirty="0">
                <a:solidFill>
                  <a:srgbClr val="FFFFFF"/>
                </a:solidFill>
              </a:rPr>
              <a:t>1300 633 453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5000"/>
          </a:blip>
          <a:srcRect r="76001"/>
          <a:stretch>
            <a:fillRect/>
          </a:stretch>
        </p:blipFill>
        <p:spPr>
          <a:xfrm>
            <a:off x="-655998" y="4165066"/>
            <a:ext cx="3214224" cy="377248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805236" y="2452939"/>
            <a:ext cx="3118871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</a:pPr>
            <a:r>
              <a:rPr lang="en-US" sz="4800" b="1" dirty="0">
                <a:solidFill>
                  <a:schemeClr val="bg1"/>
                </a:solidFill>
              </a:rPr>
              <a:t>THANK</a:t>
            </a:r>
          </a:p>
          <a:p>
            <a:pPr algn="ctr">
              <a:lnSpc>
                <a:spcPts val="4840"/>
              </a:lnSpc>
            </a:pPr>
            <a:r>
              <a:rPr lang="en-US" sz="4800" b="1" dirty="0">
                <a:solidFill>
                  <a:schemeClr val="bg1"/>
                </a:solidFill>
              </a:rPr>
              <a:t>YOU!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729688" y="3564938"/>
            <a:ext cx="1301483" cy="453161"/>
            <a:chOff x="0" y="0"/>
            <a:chExt cx="1641353" cy="571500"/>
          </a:xfrm>
          <a:solidFill>
            <a:srgbClr val="00AEEF"/>
          </a:solidFill>
        </p:grpSpPr>
        <p:sp>
          <p:nvSpPr>
            <p:cNvPr id="14" name="Freeform 14"/>
            <p:cNvSpPr/>
            <p:nvPr/>
          </p:nvSpPr>
          <p:spPr>
            <a:xfrm>
              <a:off x="0" y="255270"/>
              <a:ext cx="1641353" cy="69850"/>
            </a:xfrm>
            <a:custGeom>
              <a:avLst/>
              <a:gdLst/>
              <a:ahLst/>
              <a:cxnLst/>
              <a:rect l="l" t="t" r="r" b="b"/>
              <a:pathLst>
                <a:path w="1641353" h="69850">
                  <a:moveTo>
                    <a:pt x="135052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641353" y="69850"/>
                  </a:lnTo>
                  <a:lnTo>
                    <a:pt x="1641353" y="0"/>
                  </a:ln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1826688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79110" y="393852"/>
            <a:ext cx="10158139" cy="934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16"/>
              </a:lnSpc>
            </a:pPr>
            <a:r>
              <a:rPr lang="en-US" sz="4000" dirty="0">
                <a:solidFill>
                  <a:srgbClr val="004777"/>
                </a:solidFill>
              </a:rPr>
              <a:t>TRAUMA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"/>
          </a:blip>
          <a:srcRect r="76144"/>
          <a:stretch>
            <a:fillRect/>
          </a:stretch>
        </p:blipFill>
        <p:spPr>
          <a:xfrm>
            <a:off x="-668698" y="4130508"/>
            <a:ext cx="2985329" cy="3660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2381" y="5867123"/>
            <a:ext cx="2578149" cy="7261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02048" y="1944919"/>
            <a:ext cx="7540101" cy="398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4777"/>
                </a:solidFill>
              </a:rPr>
              <a:t>WHAT DOES TRAUMA LOOK LIKE?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4777"/>
                </a:solidFill>
              </a:rPr>
              <a:t>HOW CAN YOU TELL WHEN SOMEONE HAS BEEN TRAUMATISED?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4777"/>
                </a:solidFill>
              </a:rPr>
              <a:t>SIGNS/MANNERISMS/COMMENTS MADE</a:t>
            </a:r>
          </a:p>
          <a:p>
            <a:pPr algn="ctr">
              <a:lnSpc>
                <a:spcPts val="2613"/>
              </a:lnSpc>
              <a:buClr>
                <a:srgbClr val="00AEEF"/>
              </a:buClr>
            </a:pPr>
            <a:r>
              <a:rPr lang="en-US" sz="2133" dirty="0">
                <a:solidFill>
                  <a:srgbClr val="004777"/>
                </a:solidFill>
              </a:rPr>
              <a:t>*	*	*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accent4"/>
                </a:solidFill>
              </a:rPr>
              <a:t>ALL MENTAL ILLNESS IS THE RESULT OF TRAUMA (&amp;/OR ‘DISORGANISED ATTACHMENT’) – BIG OR SMALL – SHORT-LIVED OR LENGTHY &amp; ENDURING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92D050"/>
                </a:solidFill>
              </a:rPr>
              <a:t>HOWEVER NOT ALL PEOPLE WHO HAVE EXPERIENCED TRAUMA END UP WITH MENTAL ILLNESS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FF0000"/>
                </a:solidFill>
              </a:rPr>
              <a:t>INCREASED LIKELIHOOD OF MENTAL ILLNESS WHEN NUMBER OF TRAUMAS IN CHILDHOOD INCREASES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5000"/>
          </a:blip>
          <a:srcRect r="76001"/>
          <a:stretch>
            <a:fillRect/>
          </a:stretch>
        </p:blipFill>
        <p:spPr>
          <a:xfrm>
            <a:off x="-655998" y="4165066"/>
            <a:ext cx="3214224" cy="377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1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79110" y="393852"/>
            <a:ext cx="10158139" cy="934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16"/>
              </a:lnSpc>
            </a:pPr>
            <a:r>
              <a:rPr lang="en-US" sz="4000" dirty="0">
                <a:solidFill>
                  <a:srgbClr val="004777"/>
                </a:solidFill>
              </a:rPr>
              <a:t>Adverse Childhood Experiences (</a:t>
            </a:r>
            <a:r>
              <a:rPr lang="en-US" sz="4000" b="1" dirty="0">
                <a:solidFill>
                  <a:srgbClr val="004777"/>
                </a:solidFill>
              </a:rPr>
              <a:t>ACEs</a:t>
            </a:r>
            <a:r>
              <a:rPr lang="en-US" sz="4000" dirty="0">
                <a:solidFill>
                  <a:srgbClr val="004777"/>
                </a:solidFill>
              </a:rPr>
              <a:t>)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"/>
          </a:blip>
          <a:srcRect r="76144"/>
          <a:stretch>
            <a:fillRect/>
          </a:stretch>
        </p:blipFill>
        <p:spPr>
          <a:xfrm>
            <a:off x="-668698" y="4130508"/>
            <a:ext cx="2985329" cy="3660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2381" y="5867123"/>
            <a:ext cx="2578149" cy="7261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66345" y="1534511"/>
            <a:ext cx="7365644" cy="1322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4777"/>
                </a:solidFill>
              </a:rPr>
              <a:t>1970s – Dunedin study began – nature vs nurture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4777"/>
                </a:solidFill>
              </a:rPr>
              <a:t>Research by Felitti and colleagues (1998):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5000"/>
          </a:blip>
          <a:srcRect r="76001"/>
          <a:stretch>
            <a:fillRect/>
          </a:stretch>
        </p:blipFill>
        <p:spPr>
          <a:xfrm>
            <a:off x="-655998" y="4165066"/>
            <a:ext cx="3214224" cy="3772483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E0CBDDB-80F4-BAC8-2D92-F1AAA654D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331" y="2312276"/>
            <a:ext cx="7455800" cy="415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3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"/>
          </a:blip>
          <a:srcRect r="76144"/>
          <a:stretch>
            <a:fillRect/>
          </a:stretch>
        </p:blipFill>
        <p:spPr>
          <a:xfrm>
            <a:off x="-668698" y="4130508"/>
            <a:ext cx="2985329" cy="3660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2381" y="5867123"/>
            <a:ext cx="2578149" cy="7261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5000"/>
          </a:blip>
          <a:srcRect r="76001"/>
          <a:stretch>
            <a:fillRect/>
          </a:stretch>
        </p:blipFill>
        <p:spPr>
          <a:xfrm>
            <a:off x="-655998" y="4165066"/>
            <a:ext cx="3214224" cy="3772483"/>
          </a:xfrm>
          <a:prstGeom prst="rect">
            <a:avLst/>
          </a:prstGeom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D1C1919-4AD6-F7BE-D77E-E8BA490B6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490" y="393852"/>
            <a:ext cx="5229557" cy="646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3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E0EB-2FF4-8F68-F3DF-D01B27EC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No. of ACEs increases risk behaviours and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5AC83-C7A5-3274-786F-21BC3D94C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Graded relationship – four or more ACEs:</a:t>
            </a:r>
          </a:p>
          <a:p>
            <a:pPr lvl="1"/>
            <a:r>
              <a:rPr lang="en-AU" dirty="0"/>
              <a:t>4 to 12 fold increase in substance abuse, and mental illness</a:t>
            </a:r>
          </a:p>
          <a:p>
            <a:pPr marL="457200" lvl="1" indent="0">
              <a:buNone/>
            </a:pPr>
            <a:endParaRPr lang="en-AU" dirty="0"/>
          </a:p>
          <a:p>
            <a:pPr lvl="1"/>
            <a:r>
              <a:rPr lang="en-AU" dirty="0"/>
              <a:t>Exposure to 4+ ACEs is associated with 33 times the likelihood of learning or behavioural problems compared to those with fewer ACEs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Gene expression – epigenetics demonstrates how a gene can lay dormant unless ACEs occur. E.g. schizophrenia; Diabetes</a:t>
            </a:r>
          </a:p>
          <a:p>
            <a:pPr lvl="1"/>
            <a:endParaRPr lang="en-AU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90B9C1AB-15FC-5293-0E2D-2B42082766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rcRect r="76001"/>
          <a:stretch>
            <a:fillRect/>
          </a:stretch>
        </p:blipFill>
        <p:spPr>
          <a:xfrm>
            <a:off x="278722" y="2976346"/>
            <a:ext cx="3214224" cy="377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2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"/>
          </a:blip>
          <a:srcRect r="76144"/>
          <a:stretch>
            <a:fillRect/>
          </a:stretch>
        </p:blipFill>
        <p:spPr>
          <a:xfrm>
            <a:off x="-668698" y="4130508"/>
            <a:ext cx="2985329" cy="3660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2381" y="5867123"/>
            <a:ext cx="2578149" cy="7261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02048" y="1158241"/>
            <a:ext cx="7901312" cy="4323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buClr>
                <a:srgbClr val="00AEEF"/>
              </a:buClr>
            </a:pPr>
            <a:r>
              <a:rPr lang="en-US" sz="3200" b="1" dirty="0">
                <a:solidFill>
                  <a:srgbClr val="004777"/>
                </a:solidFill>
              </a:rPr>
              <a:t>HOW THIS OCCURS - EPIGENETICS</a:t>
            </a:r>
          </a:p>
          <a:p>
            <a:pPr>
              <a:lnSpc>
                <a:spcPts val="2613"/>
              </a:lnSpc>
              <a:buClr>
                <a:srgbClr val="00AEEF"/>
              </a:buClr>
            </a:pPr>
            <a:endParaRPr lang="en-US" sz="2400" dirty="0">
              <a:solidFill>
                <a:srgbClr val="004777"/>
              </a:solidFill>
            </a:endParaRP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777"/>
                </a:solidFill>
              </a:rPr>
              <a:t>An individual may carry a gene for a chronic illness or mental illness – if ACEs/trauma occurs it may be “switched on”. If there are no ACEs (or very few), or no gene for that illness, then the illness may never arise in the individual.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4777"/>
              </a:solidFill>
            </a:endParaRP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777"/>
                </a:solidFill>
              </a:rPr>
              <a:t>Poor lifestyle choices (e.g. smoking, drug use, unhealthy eating, unprotected sex) will increase the gene expression.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4777"/>
              </a:solidFill>
            </a:endParaRP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777"/>
                </a:solidFill>
              </a:rPr>
              <a:t>Therefore, ACEs increase poor lifestyle choices, and ACEs AND lifestyle choices increase the gene expression. </a:t>
            </a: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5000"/>
          </a:blip>
          <a:srcRect r="76001"/>
          <a:stretch>
            <a:fillRect/>
          </a:stretch>
        </p:blipFill>
        <p:spPr>
          <a:xfrm>
            <a:off x="-655998" y="4165066"/>
            <a:ext cx="3214224" cy="377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9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000"/>
          </a:blip>
          <a:srcRect r="76144"/>
          <a:stretch>
            <a:fillRect/>
          </a:stretch>
        </p:blipFill>
        <p:spPr>
          <a:xfrm>
            <a:off x="-668698" y="4130508"/>
            <a:ext cx="2985329" cy="3660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2381" y="5867123"/>
            <a:ext cx="2578149" cy="7261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02048" y="1944919"/>
            <a:ext cx="7540101" cy="65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buClr>
                <a:srgbClr val="00AEEF"/>
              </a:buClr>
            </a:pPr>
            <a:endParaRPr lang="en-US" sz="2133" dirty="0">
              <a:solidFill>
                <a:srgbClr val="004777"/>
              </a:solidFill>
            </a:endParaRPr>
          </a:p>
          <a:p>
            <a:pPr marL="342900" indent="-342900">
              <a:lnSpc>
                <a:spcPts val="2613"/>
              </a:lnSpc>
              <a:buClr>
                <a:srgbClr val="00AEEF"/>
              </a:buClr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4777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5000"/>
          </a:blip>
          <a:srcRect r="76001"/>
          <a:stretch>
            <a:fillRect/>
          </a:stretch>
        </p:blipFill>
        <p:spPr>
          <a:xfrm>
            <a:off x="-655998" y="4165066"/>
            <a:ext cx="3214224" cy="377248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40F41AA-E94B-FF65-3A56-366851B63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08" y="1452880"/>
            <a:ext cx="9942432" cy="377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8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D0330-F915-5C3D-5DDE-09B3B00D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ACEs in adolescents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30F70-DC4D-45D0-316F-F39CBFB07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Higher ACEs (ie. Childhood traumas) increase:</a:t>
            </a:r>
          </a:p>
          <a:p>
            <a:pPr marL="0" indent="0">
              <a:buNone/>
            </a:pPr>
            <a:r>
              <a:rPr lang="en-AU" dirty="0"/>
              <a:t> </a:t>
            </a:r>
          </a:p>
          <a:p>
            <a:pPr lvl="1"/>
            <a:r>
              <a:rPr lang="en-AU" dirty="0"/>
              <a:t>school non-completion</a:t>
            </a:r>
          </a:p>
          <a:p>
            <a:pPr marL="457200" lvl="1" indent="0">
              <a:buNone/>
            </a:pPr>
            <a:endParaRPr lang="en-AU" dirty="0"/>
          </a:p>
          <a:p>
            <a:pPr lvl="1"/>
            <a:r>
              <a:rPr lang="en-AU" dirty="0"/>
              <a:t>Unemployment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Poverty</a:t>
            </a:r>
          </a:p>
          <a:p>
            <a:pPr marL="457200" lvl="1" indent="0">
              <a:buNone/>
            </a:pPr>
            <a:r>
              <a:rPr lang="en-AU" dirty="0"/>
              <a:t> </a:t>
            </a:r>
          </a:p>
          <a:p>
            <a:pPr lvl="1"/>
            <a:r>
              <a:rPr lang="en-AU" dirty="0"/>
              <a:t>School expulsion - ‘school to prison pipeline’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1C236307-B921-461B-CE51-875CFFA294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rcRect r="76001"/>
          <a:stretch>
            <a:fillRect/>
          </a:stretch>
        </p:blipFill>
        <p:spPr>
          <a:xfrm>
            <a:off x="461602" y="3095677"/>
            <a:ext cx="3214224" cy="377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36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Lex Medicus" id="{36307984-31B7-764D-9A28-BC2CC916D910}" vid="{C0596268-1593-5742-AA42-AAD3B1ACD2A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rt xmlns="8ad8cf9d-e16a-44a5-9b10-6a7e5574d3b2">1</Sor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4AB10A9101E542A6EDC6E1426AAB38" ma:contentTypeVersion="14" ma:contentTypeDescription="Create a new document." ma:contentTypeScope="" ma:versionID="a76277459ba776008de69ef03c8c9e25">
  <xsd:schema xmlns:xsd="http://www.w3.org/2001/XMLSchema" xmlns:xs="http://www.w3.org/2001/XMLSchema" xmlns:p="http://schemas.microsoft.com/office/2006/metadata/properties" xmlns:ns2="8ad8cf9d-e16a-44a5-9b10-6a7e5574d3b2" xmlns:ns3="20a92d7f-c525-43d5-a910-7ca5a9d8b333" targetNamespace="http://schemas.microsoft.com/office/2006/metadata/properties" ma:root="true" ma:fieldsID="20e0782df350410d32a841c39dbcbf48" ns2:_="" ns3:_="">
    <xsd:import namespace="8ad8cf9d-e16a-44a5-9b10-6a7e5574d3b2"/>
    <xsd:import namespace="20a92d7f-c525-43d5-a910-7ca5a9d8b3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Sort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8cf9d-e16a-44a5-9b10-6a7e5574d3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ort" ma:index="18" nillable="true" ma:displayName="Sort" ma:decimals="0" ma:default="1" ma:format="Dropdown" ma:internalName="Sort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92d7f-c525-43d5-a910-7ca5a9d8b33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871870-45AE-4B15-B49F-EDCBFB0BB9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454E7A-C249-4B98-AD0D-30CFDC4BE1B5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20a92d7f-c525-43d5-a910-7ca5a9d8b333"/>
    <ds:schemaRef ds:uri="http://schemas.openxmlformats.org/package/2006/metadata/core-properties"/>
    <ds:schemaRef ds:uri="http://purl.org/dc/dcmitype/"/>
    <ds:schemaRef ds:uri="8ad8cf9d-e16a-44a5-9b10-6a7e5574d3b2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A303D48-2C41-4B73-8F27-1F6FE827BB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d8cf9d-e16a-44a5-9b10-6a7e5574d3b2"/>
    <ds:schemaRef ds:uri="20a92d7f-c525-43d5-a910-7ca5a9d8b3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Lex Medicus</Template>
  <TotalTime>5857</TotalTime>
  <Words>2180</Words>
  <Application>Microsoft Office PowerPoint</Application>
  <PresentationFormat>Widescreen</PresentationFormat>
  <Paragraphs>168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No. of ACEs increases risk behaviours and disease</vt:lpstr>
      <vt:lpstr>PowerPoint Presentation</vt:lpstr>
      <vt:lpstr>PowerPoint Presentation</vt:lpstr>
      <vt:lpstr>ACEs in adolescents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Psychiatric Impairment Rating Scale (PIRS)</vt:lpstr>
      <vt:lpstr>PIRS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Ref contd</vt:lpstr>
      <vt:lpstr>Ref contd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Nielsen</dc:creator>
  <cp:lastModifiedBy>Leah Nielsen</cp:lastModifiedBy>
  <cp:revision>2</cp:revision>
  <cp:lastPrinted>2022-05-12T02:30:02Z</cp:lastPrinted>
  <dcterms:created xsi:type="dcterms:W3CDTF">2022-04-25T01:36:24Z</dcterms:created>
  <dcterms:modified xsi:type="dcterms:W3CDTF">2022-05-20T04:44:16Z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0x010100864AB10A9101E542A6EDC6E1426AAB38</vt:lpwstr>
  </property>
  <property fmtid="{D5CDD505-2E9C-101B-9397-08002B2CF9AE}" pid="3" name="Order">
    <vt:r8>2208400</vt:r8>
  </property>
</Properties>
</file>