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453" r:id="rId2"/>
    <p:sldId id="260" r:id="rId3"/>
    <p:sldId id="485" r:id="rId4"/>
    <p:sldId id="313" r:id="rId5"/>
    <p:sldId id="456" r:id="rId6"/>
    <p:sldId id="486" r:id="rId7"/>
    <p:sldId id="455" r:id="rId8"/>
    <p:sldId id="488" r:id="rId9"/>
    <p:sldId id="471" r:id="rId10"/>
    <p:sldId id="487" r:id="rId11"/>
    <p:sldId id="278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Guilfoyle" initials="AG" lastIdx="1" clrIdx="0">
    <p:extLst>
      <p:ext uri="{19B8F6BF-5375-455C-9EA6-DF929625EA0E}">
        <p15:presenceInfo xmlns:p15="http://schemas.microsoft.com/office/powerpoint/2012/main" userId="S::aguilfoyle@macdonnells.com.au::a361e039-0d52-4f75-9dce-65fd38adcb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A80"/>
    <a:srgbClr val="2C4E8C"/>
    <a:srgbClr val="20842C"/>
    <a:srgbClr val="26A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65962" autoAdjust="0"/>
  </p:normalViewPr>
  <p:slideViewPr>
    <p:cSldViewPr snapToGrid="0">
      <p:cViewPr varScale="1">
        <p:scale>
          <a:sx n="58" d="100"/>
          <a:sy n="58" d="100"/>
        </p:scale>
        <p:origin x="190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E6CA6-ECCB-42CC-B503-A877C5C02751}" type="datetimeFigureOut">
              <a:rPr lang="en-AU" smtClean="0"/>
              <a:t>27/05/2022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ACED-36D7-4DDF-8EBA-A75DE82354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4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AACED-36D7-4DDF-8EBA-A75DE823545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32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20DD-8F07-F14F-A44C-0F6ED6037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42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AACED-36D7-4DDF-8EBA-A75DE823545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31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AACED-36D7-4DDF-8EBA-A75DE823545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81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AACED-36D7-4DDF-8EBA-A75DE823545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54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AACED-36D7-4DDF-8EBA-A75DE823545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48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20DD-8F07-F14F-A44C-0F6ED6037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42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320DD-8F07-F14F-A44C-0F6ED6037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07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393" y="2180725"/>
            <a:ext cx="6857996" cy="1234953"/>
          </a:xfrm>
        </p:spPr>
        <p:txBody>
          <a:bodyPr wrap="square" anchor="t" anchorCtr="0">
            <a:sp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3393" y="4146362"/>
            <a:ext cx="6858000" cy="517773"/>
          </a:xfrm>
        </p:spPr>
        <p:txBody>
          <a:bodyPr>
            <a:normAutofit/>
          </a:bodyPr>
          <a:lstStyle>
            <a:lvl1pPr marL="0" indent="0" algn="l">
              <a:buNone/>
              <a:defRPr sz="1575" b="0" i="0">
                <a:solidFill>
                  <a:schemeClr val="bg1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Subheading goes here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E3BCA7A-8752-9549-95C3-3AE5D8E45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896" y="1210537"/>
            <a:ext cx="2835000" cy="25656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ABE78E-4445-AC4E-A5AB-D4D6B1221BCD}"/>
              </a:ext>
            </a:extLst>
          </p:cNvPr>
          <p:cNvCxnSpPr/>
          <p:nvPr userDrawn="1"/>
        </p:nvCxnSpPr>
        <p:spPr>
          <a:xfrm>
            <a:off x="765896" y="2180724"/>
            <a:ext cx="0" cy="248341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u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9592" y="2594241"/>
            <a:ext cx="6824816" cy="840230"/>
          </a:xfrm>
        </p:spPr>
        <p:txBody>
          <a:bodyPr wrap="square" anchor="ctr" anchorCtr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81802-5E71-1943-8190-13F29775A6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402873" y="3681355"/>
            <a:ext cx="433825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2B54E96-6B19-8C4E-8F3A-36289DA3E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2275" y="4195387"/>
            <a:ext cx="32194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Gree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9592" y="2594241"/>
            <a:ext cx="6824816" cy="840230"/>
          </a:xfrm>
        </p:spPr>
        <p:txBody>
          <a:bodyPr wrap="square" anchor="ctr" anchorCtr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81802-5E71-1943-8190-13F29775A6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402873" y="3681355"/>
            <a:ext cx="433825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C486FEC-7C61-7F45-A17C-BDF75B5F3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2275" y="4194001"/>
            <a:ext cx="3218400" cy="3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mag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erson holding a person's hand&#10;&#10;Description automatically generated with low confidence">
            <a:extLst>
              <a:ext uri="{FF2B5EF4-FFF2-40B4-BE49-F238E27FC236}">
                <a16:creationId xmlns:a16="http://schemas.microsoft.com/office/drawing/2014/main" id="{F0DA158A-4A6C-E047-BD20-93F794B55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84EEB7-38AD-5D4B-B4AE-B3EFCCD0B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9592" y="2594241"/>
            <a:ext cx="6824816" cy="840230"/>
          </a:xfrm>
        </p:spPr>
        <p:txBody>
          <a:bodyPr wrap="square" anchor="ctr" anchorCtr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25801A-CD68-644B-9E1B-3A77A34CCDCB}"/>
              </a:ext>
            </a:extLst>
          </p:cNvPr>
          <p:cNvCxnSpPr>
            <a:cxnSpLocks/>
          </p:cNvCxnSpPr>
          <p:nvPr userDrawn="1"/>
        </p:nvCxnSpPr>
        <p:spPr>
          <a:xfrm flipH="1">
            <a:off x="2402873" y="3681355"/>
            <a:ext cx="433825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86E7DB6-F4C6-0047-B5FF-5122AB37F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2274" y="4194000"/>
            <a:ext cx="3218400" cy="3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lour Blue + Logo +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370638-0F61-1849-A512-949984C52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9938" y="6492875"/>
            <a:ext cx="547686" cy="3651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A1A06A-BCC2-FD48-8148-F25B7A47ACDD}"/>
              </a:ext>
            </a:extLst>
          </p:cNvPr>
          <p:cNvSpPr/>
          <p:nvPr userDrawn="1"/>
        </p:nvSpPr>
        <p:spPr>
          <a:xfrm>
            <a:off x="-21102" y="0"/>
            <a:ext cx="31037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84CE5-0A9D-6242-B55D-7FAFC82D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001" y="6562800"/>
            <a:ext cx="298499" cy="324628"/>
          </a:xfrm>
        </p:spPr>
        <p:txBody>
          <a:bodyPr/>
          <a:lstStyle>
            <a:lvl1pPr algn="ctr">
              <a:defRPr sz="6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D8E8E5B2-2FAF-B04C-B869-F1961E8B68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F8404-4E75-ED4E-9D6F-BB2F71B48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9989" y="365125"/>
            <a:ext cx="1143000" cy="11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566B6-2152-9A43-8419-00BE71B0B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625" y="2662287"/>
            <a:ext cx="2152313" cy="1195291"/>
          </a:xfrm>
        </p:spPr>
        <p:txBody>
          <a:bodyPr anchor="t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GB" dirty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5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lour Green + Logo +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438C05-C5BB-984A-8C5F-F9B1FC24F6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9938" y="6492875"/>
            <a:ext cx="550800" cy="36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A1A06A-BCC2-FD48-8148-F25B7A47ACDD}"/>
              </a:ext>
            </a:extLst>
          </p:cNvPr>
          <p:cNvSpPr/>
          <p:nvPr userDrawn="1"/>
        </p:nvSpPr>
        <p:spPr>
          <a:xfrm>
            <a:off x="-21102" y="0"/>
            <a:ext cx="31037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84CE5-0A9D-6242-B55D-7FAFC82D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001" y="6562800"/>
            <a:ext cx="298499" cy="324628"/>
          </a:xfrm>
        </p:spPr>
        <p:txBody>
          <a:bodyPr/>
          <a:lstStyle>
            <a:lvl1pPr algn="ctr">
              <a:defRPr sz="6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D8E8E5B2-2FAF-B04C-B869-F1961E8B68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F8404-4E75-ED4E-9D6F-BB2F71B48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9989" y="365125"/>
            <a:ext cx="1143000" cy="11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566B6-2152-9A43-8419-00BE71B0B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625" y="2662287"/>
            <a:ext cx="2152313" cy="1195291"/>
          </a:xfrm>
        </p:spPr>
        <p:txBody>
          <a:bodyPr anchor="t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GB" dirty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3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A55A23-DDE3-0141-A610-F724BEEDD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9938" y="6492875"/>
            <a:ext cx="547686" cy="365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566B6-2152-9A43-8419-00BE71B0B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147" y="463100"/>
            <a:ext cx="7109522" cy="651853"/>
          </a:xfrm>
        </p:spPr>
        <p:txBody>
          <a:bodyPr anchor="t" anchorCtr="0">
            <a:normAutofit/>
          </a:bodyPr>
          <a:lstStyle>
            <a:lvl1pPr algn="l">
              <a:defRPr sz="2400" b="1" i="0">
                <a:latin typeface="Montserrat SemiBold" pitchFamily="2" charset="77"/>
              </a:defRPr>
            </a:lvl1pPr>
          </a:lstStyle>
          <a:p>
            <a:r>
              <a:rPr lang="en-GB" dirty="0"/>
              <a:t>Slide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84CE5-0A9D-6242-B55D-7FAFC82D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001" y="6563223"/>
            <a:ext cx="298499" cy="324000"/>
          </a:xfrm>
        </p:spPr>
        <p:txBody>
          <a:bodyPr/>
          <a:lstStyle>
            <a:lvl1pPr algn="ctr">
              <a:defRPr sz="6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fld id="{D8E8E5B2-2FAF-B04C-B869-F1961E8B68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F8404-4E75-ED4E-9D6F-BB2F71B48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9989" y="365125"/>
            <a:ext cx="11430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3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ree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393" y="2180725"/>
            <a:ext cx="6857996" cy="1234953"/>
          </a:xfrm>
        </p:spPr>
        <p:txBody>
          <a:bodyPr wrap="square" anchor="t" anchorCtr="0">
            <a:sp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3393" y="4146362"/>
            <a:ext cx="6858000" cy="517773"/>
          </a:xfrm>
        </p:spPr>
        <p:txBody>
          <a:bodyPr>
            <a:normAutofit/>
          </a:bodyPr>
          <a:lstStyle>
            <a:lvl1pPr marL="0" indent="0" algn="l">
              <a:buNone/>
              <a:defRPr sz="1575" b="0" i="0">
                <a:solidFill>
                  <a:schemeClr val="bg1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Subheading goes here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ABE78E-4445-AC4E-A5AB-D4D6B1221BCD}"/>
              </a:ext>
            </a:extLst>
          </p:cNvPr>
          <p:cNvCxnSpPr/>
          <p:nvPr userDrawn="1"/>
        </p:nvCxnSpPr>
        <p:spPr>
          <a:xfrm>
            <a:off x="765896" y="2180724"/>
            <a:ext cx="0" cy="24834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30500B-EB86-2343-84E1-F73587755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896" y="1209600"/>
            <a:ext cx="2824200" cy="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35715A-C289-1447-86DC-EFB3E42A177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393" y="2180725"/>
            <a:ext cx="6857996" cy="1234953"/>
          </a:xfrm>
        </p:spPr>
        <p:txBody>
          <a:bodyPr wrap="square" anchor="t" anchorCtr="0">
            <a:sp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3393" y="4146362"/>
            <a:ext cx="6858000" cy="517773"/>
          </a:xfrm>
        </p:spPr>
        <p:txBody>
          <a:bodyPr>
            <a:normAutofit/>
          </a:bodyPr>
          <a:lstStyle>
            <a:lvl1pPr marL="0" indent="0" algn="l">
              <a:buNone/>
              <a:defRPr sz="1575" b="0" i="0">
                <a:solidFill>
                  <a:schemeClr val="bg1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Subheading goes here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E3BCA7A-8752-9549-95C3-3AE5D8E450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96" y="1210537"/>
            <a:ext cx="2835000" cy="25656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ABE78E-4445-AC4E-A5AB-D4D6B1221BCD}"/>
              </a:ext>
            </a:extLst>
          </p:cNvPr>
          <p:cNvCxnSpPr/>
          <p:nvPr userDrawn="1"/>
        </p:nvCxnSpPr>
        <p:spPr>
          <a:xfrm>
            <a:off x="765896" y="2180724"/>
            <a:ext cx="0" cy="248341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3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lour Block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D4000-8873-F345-909E-EFDDF5934C56}"/>
              </a:ext>
            </a:extLst>
          </p:cNvPr>
          <p:cNvSpPr/>
          <p:nvPr userDrawn="1"/>
        </p:nvSpPr>
        <p:spPr>
          <a:xfrm>
            <a:off x="-21102" y="0"/>
            <a:ext cx="31037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155" y="3195861"/>
            <a:ext cx="2776928" cy="466281"/>
          </a:xfrm>
        </p:spPr>
        <p:txBody>
          <a:bodyPr wrap="square" anchor="ctr" anchorCtr="0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7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lour Block -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D4000-8873-F345-909E-EFDDF5934C56}"/>
              </a:ext>
            </a:extLst>
          </p:cNvPr>
          <p:cNvSpPr/>
          <p:nvPr userDrawn="1"/>
        </p:nvSpPr>
        <p:spPr>
          <a:xfrm>
            <a:off x="-21102" y="0"/>
            <a:ext cx="31037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155" y="3195861"/>
            <a:ext cx="2776928" cy="466281"/>
          </a:xfrm>
        </p:spPr>
        <p:txBody>
          <a:bodyPr wrap="square" anchor="ctr" anchorCtr="0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1271" y="2761494"/>
            <a:ext cx="6824816" cy="715581"/>
          </a:xfrm>
        </p:spPr>
        <p:txBody>
          <a:bodyPr wrap="square" anchor="ctr" anchorCtr="0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BREAK TITLE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2F9149-2278-6844-A070-4CD31ADAD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272" y="3731716"/>
            <a:ext cx="6858000" cy="5177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AU" sz="1575" b="0" i="0" smtClean="0">
                <a:solidFill>
                  <a:schemeClr val="bg1"/>
                </a:solidFill>
                <a:effectLst/>
                <a:latin typeface="Montserrat" pitchFamily="2" charset="77"/>
                <a:ea typeface="Source Sans Pro Light" panose="020B04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81802-5E71-1943-8190-13F29775A6A9}"/>
              </a:ext>
            </a:extLst>
          </p:cNvPr>
          <p:cNvCxnSpPr/>
          <p:nvPr userDrawn="1"/>
        </p:nvCxnSpPr>
        <p:spPr>
          <a:xfrm>
            <a:off x="765896" y="2187295"/>
            <a:ext cx="0" cy="248341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8CD907E-7AB6-844B-8ADD-404E567C0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6500" y="403352"/>
            <a:ext cx="221400" cy="1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5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1271" y="2761494"/>
            <a:ext cx="6824816" cy="715581"/>
          </a:xfrm>
        </p:spPr>
        <p:txBody>
          <a:bodyPr wrap="square" anchor="ctr" anchorCtr="0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BREAK TITLE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2F9149-2278-6844-A070-4CD31ADAD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272" y="3731716"/>
            <a:ext cx="6858000" cy="5177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AU" sz="1575" b="0" i="0" smtClean="0">
                <a:solidFill>
                  <a:schemeClr val="bg1"/>
                </a:solidFill>
                <a:effectLst/>
                <a:latin typeface="Montserrat" pitchFamily="2" charset="77"/>
                <a:ea typeface="Source Sans Pro Light" panose="020B04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81802-5E71-1943-8190-13F29775A6A9}"/>
              </a:ext>
            </a:extLst>
          </p:cNvPr>
          <p:cNvCxnSpPr/>
          <p:nvPr userDrawn="1"/>
        </p:nvCxnSpPr>
        <p:spPr>
          <a:xfrm>
            <a:off x="765896" y="2187295"/>
            <a:ext cx="0" cy="24834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AF3FC37-63AE-164A-AC1F-2674D2EE6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6500" y="403352"/>
            <a:ext cx="221400" cy="1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- Blu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9592" y="2594241"/>
            <a:ext cx="6824816" cy="840230"/>
          </a:xfrm>
        </p:spPr>
        <p:txBody>
          <a:bodyPr wrap="square" anchor="ctr" anchorCtr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81802-5E71-1943-8190-13F29775A6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402873" y="3681355"/>
            <a:ext cx="433825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2D7C8BD-BB43-AC47-BFFD-170FBBA213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36502"/>
            <a:ext cx="6858000" cy="517773"/>
          </a:xfrm>
        </p:spPr>
        <p:txBody>
          <a:bodyPr>
            <a:normAutofit/>
          </a:bodyPr>
          <a:lstStyle>
            <a:lvl1pPr marL="0" indent="0" algn="ctr">
              <a:buNone/>
              <a:defRPr sz="1575" b="0" i="0">
                <a:solidFill>
                  <a:schemeClr val="bg1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Subheading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- Gree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9592" y="2594241"/>
            <a:ext cx="6824816" cy="840230"/>
          </a:xfrm>
        </p:spPr>
        <p:txBody>
          <a:bodyPr wrap="square" anchor="ctr" anchorCtr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81802-5E71-1943-8190-13F29775A6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402873" y="3681355"/>
            <a:ext cx="433825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2D7C8BD-BB43-AC47-BFFD-170FBBA213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36502"/>
            <a:ext cx="6858000" cy="517773"/>
          </a:xfrm>
        </p:spPr>
        <p:txBody>
          <a:bodyPr>
            <a:normAutofit/>
          </a:bodyPr>
          <a:lstStyle>
            <a:lvl1pPr marL="0" indent="0" algn="ctr">
              <a:buNone/>
              <a:defRPr sz="1575" b="0" i="0">
                <a:solidFill>
                  <a:schemeClr val="bg1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Subheading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E5B2-2FAF-B04C-B869-F1961E8B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051933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whsp.qld.gov.au/court-report/manufacturing-company-and-director-sentenced-obstructing-whsq-inspectors" TargetMode="External"/><Relationship Id="rId3" Type="http://schemas.openxmlformats.org/officeDocument/2006/relationships/hyperlink" Target="https://www.owhsp.qld.gov.au/court-report/first-conviction-individual-industrial-manslaughter-queensland" TargetMode="External"/><Relationship Id="rId7" Type="http://schemas.openxmlformats.org/officeDocument/2006/relationships/hyperlink" Target="https://www.queenslandjudgments.com.au/caselaw/qdc/2021/24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queenslandjudgments.com.au/caselaw/qmc/2020/13" TargetMode="External"/><Relationship Id="rId5" Type="http://schemas.openxmlformats.org/officeDocument/2006/relationships/hyperlink" Target="https://www.owhsp.qld.gov.au/court-report/company-and-director-convicted-jury-reckless-conduct" TargetMode="External"/><Relationship Id="rId4" Type="http://schemas.openxmlformats.org/officeDocument/2006/relationships/hyperlink" Target="https://www.owhsp.qld.gov.au/court-report/cordwell-resources-fined-500000-and-its-director-sentenced-imprisonment-reckless-conduct-under-appea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0120-A45F-F847-AD4C-9A9A1BD87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097" y="2157274"/>
            <a:ext cx="7979538" cy="2613023"/>
          </a:xfrm>
        </p:spPr>
        <p:txBody>
          <a:bodyPr/>
          <a:lstStyle/>
          <a:p>
            <a:r>
              <a:rPr lang="en-US" sz="2400" dirty="0"/>
              <a:t>Health and Safety Prosecution in Queensland: the changed landscape after three years of independent prosecution</a:t>
            </a:r>
            <a:br>
              <a:rPr lang="en-AU" sz="2000" dirty="0"/>
            </a:br>
            <a:r>
              <a:rPr lang="en-US" sz="2000" dirty="0"/>
              <a:t> </a:t>
            </a:r>
            <a:br>
              <a:rPr lang="en-AU" sz="2000" dirty="0"/>
            </a:br>
            <a:r>
              <a:rPr lang="en-US" sz="1800" b="0" dirty="0">
                <a:solidFill>
                  <a:srgbClr val="FFFFFF"/>
                </a:solidFill>
                <a:latin typeface="Montserrat" pitchFamily="2" charset="77"/>
                <a:cs typeface="+mn-cs"/>
              </a:rPr>
              <a:t>North Queensland Law Association Annual Conference</a:t>
            </a:r>
            <a:br>
              <a:rPr lang="en-AU" sz="1800" b="0" dirty="0">
                <a:solidFill>
                  <a:srgbClr val="FFFFFF"/>
                </a:solidFill>
                <a:latin typeface="Montserrat" pitchFamily="2" charset="77"/>
                <a:cs typeface="+mn-cs"/>
              </a:rPr>
            </a:br>
            <a:r>
              <a:rPr lang="en-US" sz="1800" b="0" dirty="0">
                <a:solidFill>
                  <a:srgbClr val="FFFFFF"/>
                </a:solidFill>
                <a:latin typeface="Montserrat" pitchFamily="2" charset="77"/>
                <a:cs typeface="+mn-cs"/>
              </a:rPr>
              <a:t>The Ville, Townsville, 27 May 2022</a:t>
            </a:r>
            <a:br>
              <a:rPr lang="en-AU" sz="1800" dirty="0"/>
            </a:br>
            <a:r>
              <a:rPr lang="en-US" sz="1800" dirty="0"/>
              <a:t> </a:t>
            </a:r>
            <a:br>
              <a:rPr lang="en-AU" sz="1800" dirty="0"/>
            </a:br>
            <a:br>
              <a:rPr lang="en-AU" sz="1800" dirty="0"/>
            </a:br>
            <a:endParaRPr lang="en-US" sz="18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804C37-4929-6D4E-9758-0C47A0FA6811}"/>
              </a:ext>
            </a:extLst>
          </p:cNvPr>
          <p:cNvSpPr txBox="1">
            <a:spLocks/>
          </p:cNvSpPr>
          <p:nvPr/>
        </p:nvSpPr>
        <p:spPr>
          <a:xfrm>
            <a:off x="946097" y="4127356"/>
            <a:ext cx="4485712" cy="390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dirty="0">
                <a:solidFill>
                  <a:srgbClr val="FFFFFF"/>
                </a:solidFill>
                <a:latin typeface="Montserrat" pitchFamily="2" charset="77"/>
              </a:rPr>
              <a:t>Aaron Guilfoyle, Special Counsel</a:t>
            </a:r>
            <a:endParaRPr lang="en-US" sz="1800" dirty="0">
              <a:solidFill>
                <a:srgbClr val="FFFF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372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C797-C9B8-7445-80C3-AF808A64D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271" y="1330137"/>
            <a:ext cx="6932100" cy="383181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The changed WHS prosecution landscape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F710F-DC9F-4843-A6CF-A7B71C64A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730" y="3656037"/>
            <a:ext cx="6858000" cy="38833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BB5FE-8931-43F7-B077-8B7157E7934C}"/>
              </a:ext>
            </a:extLst>
          </p:cNvPr>
          <p:cNvSpPr txBox="1"/>
          <p:nvPr/>
        </p:nvSpPr>
        <p:spPr>
          <a:xfrm>
            <a:off x="8393373" y="532262"/>
            <a:ext cx="66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  <a:latin typeface="Montserrat SemiBold" pitchFamily="2" charset="77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8324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5943-FE1B-1647-881B-4A95C4853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4803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C797-C9B8-7445-80C3-AF808A64D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271" y="1904053"/>
            <a:ext cx="6824816" cy="258532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F710F-DC9F-4843-A6CF-A7B71C64A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CE54A-3B45-46EC-9FEA-51D3A972F6B4}"/>
              </a:ext>
            </a:extLst>
          </p:cNvPr>
          <p:cNvSpPr txBox="1"/>
          <p:nvPr/>
        </p:nvSpPr>
        <p:spPr>
          <a:xfrm>
            <a:off x="8393373" y="532262"/>
            <a:ext cx="66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  <a:latin typeface="Montserrat SemiBold" pitchFamily="2" charset="77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7743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E552-041D-4B4B-9073-6117C2872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271" y="2392293"/>
            <a:ext cx="6824816" cy="1962076"/>
          </a:xfrm>
        </p:spPr>
        <p:txBody>
          <a:bodyPr/>
          <a:lstStyle/>
          <a:p>
            <a:r>
              <a:rPr lang="en-US" dirty="0"/>
              <a:t>Pre-Dreamworld landscape: </a:t>
            </a:r>
            <a:br>
              <a:rPr lang="en-US" dirty="0"/>
            </a:br>
            <a:r>
              <a:rPr lang="en-US" dirty="0"/>
              <a:t>Model WHS Act 2011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003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DC0-0136-483F-A4F0-6931BC84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47" y="427589"/>
            <a:ext cx="7109522" cy="651853"/>
          </a:xfrm>
        </p:spPr>
        <p:txBody>
          <a:bodyPr>
            <a:normAutofit fontScale="90000"/>
          </a:bodyPr>
          <a:lstStyle/>
          <a:p>
            <a:r>
              <a:rPr lang="en-AU" dirty="0"/>
              <a:t>October 2016:</a:t>
            </a:r>
            <a:br>
              <a:rPr lang="en-AU" dirty="0"/>
            </a:br>
            <a:r>
              <a:rPr lang="en-AU" dirty="0"/>
              <a:t>Dreamworld and Eagle Farm Racecourse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0C1D0-B04D-486D-B0D6-37E1EEDC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6" y="1237636"/>
            <a:ext cx="4225078" cy="2704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8A68AB-5B5D-4F8F-BE06-EC4A86603CE4}"/>
              </a:ext>
            </a:extLst>
          </p:cNvPr>
          <p:cNvSpPr txBox="1"/>
          <p:nvPr/>
        </p:nvSpPr>
        <p:spPr>
          <a:xfrm rot="10800000" flipV="1">
            <a:off x="8242592" y="6581001"/>
            <a:ext cx="143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  <a:latin typeface="Montserrat Medium" pitchFamily="2" charset="77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7F3E3-09CE-440B-B307-6E8B6E3D40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58936" y="3551068"/>
            <a:ext cx="4304218" cy="28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DC0-0136-483F-A4F0-6931BC84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Industrial Manslaughter</a:t>
            </a:r>
            <a:endParaRPr lang="en-AU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69388A-7122-45CA-88DC-3140C7F4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929642"/>
            <a:ext cx="8162926" cy="2592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7290E-0A83-4F33-9F4C-ACE6EFEB4C9B}"/>
              </a:ext>
            </a:extLst>
          </p:cNvPr>
          <p:cNvSpPr txBox="1"/>
          <p:nvPr/>
        </p:nvSpPr>
        <p:spPr>
          <a:xfrm rot="10800000" flipV="1">
            <a:off x="8242592" y="6581001"/>
            <a:ext cx="143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  <a:latin typeface="Montserrat Medium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2808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E552-041D-4B4B-9073-6117C2872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270" y="2392293"/>
            <a:ext cx="7828745" cy="1962076"/>
          </a:xfrm>
        </p:spPr>
        <p:txBody>
          <a:bodyPr/>
          <a:lstStyle/>
          <a:p>
            <a:r>
              <a:rPr lang="en-US" dirty="0"/>
              <a:t>Three Years of Independent Prosecution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1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DC0-0136-483F-A4F0-6931BC84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Industrial Manslaughter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6C88C-1EAE-43F2-8DF3-463A80D1F4C5}"/>
              </a:ext>
            </a:extLst>
          </p:cNvPr>
          <p:cNvSpPr txBox="1"/>
          <p:nvPr/>
        </p:nvSpPr>
        <p:spPr>
          <a:xfrm>
            <a:off x="355147" y="1233158"/>
            <a:ext cx="70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000" i="1" dirty="0"/>
              <a:t>R v Brisbane Auto Recycling and </a:t>
            </a:r>
            <a:r>
              <a:rPr lang="en-AU" sz="2000" i="1" dirty="0" err="1"/>
              <a:t>Ors</a:t>
            </a:r>
            <a:r>
              <a:rPr lang="en-AU" sz="2000" i="1" dirty="0"/>
              <a:t> </a:t>
            </a:r>
            <a:r>
              <a:rPr lang="en-AU" sz="2000" dirty="0"/>
              <a:t>[2020] QDC 113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E84AF-3586-4697-84C7-40A21FD041EC}"/>
              </a:ext>
            </a:extLst>
          </p:cNvPr>
          <p:cNvSpPr txBox="1"/>
          <p:nvPr/>
        </p:nvSpPr>
        <p:spPr>
          <a:xfrm rot="10800000" flipV="1">
            <a:off x="8242592" y="6581001"/>
            <a:ext cx="143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  <a:latin typeface="Montserrat Medium" pitchFamily="2" charset="77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4ED52-0144-4EB8-AAB7-4B02C6A4C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96" y="1751473"/>
            <a:ext cx="7176408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2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DC0-0136-483F-A4F0-6931BC84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Notable decisions</a:t>
            </a:r>
            <a:br>
              <a:rPr lang="en-AU" dirty="0"/>
            </a:br>
            <a:endParaRPr lang="en-A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6C88C-1EAE-43F2-8DF3-463A80D1F4C5}"/>
              </a:ext>
            </a:extLst>
          </p:cNvPr>
          <p:cNvSpPr txBox="1"/>
          <p:nvPr/>
        </p:nvSpPr>
        <p:spPr>
          <a:xfrm>
            <a:off x="403248" y="1660125"/>
            <a:ext cx="701331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900" i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 v Jeffrey Owen</a:t>
            </a:r>
            <a:r>
              <a:rPr lang="en-AU" sz="1900" dirty="0"/>
              <a:t>: Industrial Manslaughter  (Unreported, Gympie District Court, 25 March 2022)</a:t>
            </a:r>
          </a:p>
          <a:p>
            <a:r>
              <a:rPr lang="en-AU" sz="1900" dirty="0"/>
              <a:t> </a:t>
            </a:r>
          </a:p>
          <a:p>
            <a:pPr lvl="0"/>
            <a:r>
              <a:rPr lang="en-AU" sz="1900" i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 v </a:t>
            </a:r>
            <a:r>
              <a:rPr lang="en-AU" sz="1900" i="1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Cordwell</a:t>
            </a:r>
            <a:r>
              <a:rPr lang="en-AU" sz="1900" i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Resources Pty Ltd and Brian </a:t>
            </a:r>
            <a:r>
              <a:rPr lang="en-AU" sz="1900" i="1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Cordwell</a:t>
            </a:r>
            <a:r>
              <a:rPr lang="en-AU" sz="19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AU" sz="1900" dirty="0"/>
              <a:t>Reckless Conduct (Unreported, Maroochydore District Court, 8 October 2021)</a:t>
            </a:r>
          </a:p>
          <a:p>
            <a:r>
              <a:rPr lang="en-AU" sz="1900" dirty="0"/>
              <a:t> </a:t>
            </a:r>
          </a:p>
          <a:p>
            <a:pPr lvl="0"/>
            <a:r>
              <a:rPr lang="en-AU" sz="1900" i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 v </a:t>
            </a:r>
            <a:r>
              <a:rPr lang="en-AU" sz="1900" i="1" u="sng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Illawara</a:t>
            </a:r>
            <a:r>
              <a:rPr lang="en-AU" sz="1900" i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Enterprises (Qld) Pty Ltd and Michael Walsh</a:t>
            </a:r>
            <a:r>
              <a:rPr lang="en-AU" sz="1900" dirty="0"/>
              <a:t>: Reckless Conduct (Unreported, Brisbane District Court, 8 April 2022)</a:t>
            </a:r>
          </a:p>
          <a:p>
            <a:r>
              <a:rPr lang="en-AU" sz="1900" dirty="0"/>
              <a:t> </a:t>
            </a:r>
          </a:p>
          <a:p>
            <a:pPr lvl="0"/>
            <a:r>
              <a:rPr lang="en-AU" sz="1900" i="1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Guilfoyle v Ardent Leisure Ltd [2020] QMC 13</a:t>
            </a:r>
            <a:r>
              <a:rPr lang="en-AU" sz="1900" dirty="0"/>
              <a:t>: Category 2</a:t>
            </a:r>
          </a:p>
          <a:p>
            <a:r>
              <a:rPr lang="en-AU" sz="1900" dirty="0"/>
              <a:t> </a:t>
            </a:r>
          </a:p>
          <a:p>
            <a:pPr lvl="0"/>
            <a:r>
              <a:rPr lang="en-AU" sz="1900" i="1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Cummins v Guilfoyle [2021] QDC 248</a:t>
            </a:r>
            <a:r>
              <a:rPr lang="en-AU" sz="1900" dirty="0"/>
              <a:t>: Intimidate Inspector</a:t>
            </a:r>
          </a:p>
          <a:p>
            <a:r>
              <a:rPr lang="en-AU" sz="1900" dirty="0"/>
              <a:t> </a:t>
            </a:r>
          </a:p>
          <a:p>
            <a:pPr lvl="0"/>
            <a:r>
              <a:rPr lang="en-AU" sz="1900" i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Guilfoyle v </a:t>
            </a:r>
            <a:r>
              <a:rPr lang="en-AU" sz="1900" i="1" u="sng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Enco</a:t>
            </a:r>
            <a:r>
              <a:rPr lang="en-AU" sz="1900" i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Precast Pty Ltd</a:t>
            </a:r>
            <a:r>
              <a:rPr lang="en-AU" sz="1900" dirty="0"/>
              <a:t>: Obstruct Inspector (Unreported, Brisbane Magistrates Court, 22 July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E84AF-3586-4697-84C7-40A21FD041EC}"/>
              </a:ext>
            </a:extLst>
          </p:cNvPr>
          <p:cNvSpPr txBox="1"/>
          <p:nvPr/>
        </p:nvSpPr>
        <p:spPr>
          <a:xfrm rot="10800000" flipV="1">
            <a:off x="8242592" y="6581001"/>
            <a:ext cx="143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bg1"/>
                </a:solidFill>
                <a:latin typeface="Montserrat Medium" pitchFamily="2" charset="77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487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C797-C9B8-7445-80C3-AF808A64D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271" y="1018513"/>
            <a:ext cx="6824816" cy="4455066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Office of the Work Health and Safety Prosecutor:</a:t>
            </a:r>
            <a:br>
              <a:rPr lang="en-US" dirty="0"/>
            </a:br>
            <a:r>
              <a:rPr lang="en-US" dirty="0"/>
              <a:t>Achievements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F710F-DC9F-4843-A6CF-A7B71C64A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730" y="3656037"/>
            <a:ext cx="6858000" cy="38833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BB5FE-8931-43F7-B077-8B7157E7934C}"/>
              </a:ext>
            </a:extLst>
          </p:cNvPr>
          <p:cNvSpPr txBox="1"/>
          <p:nvPr/>
        </p:nvSpPr>
        <p:spPr>
          <a:xfrm>
            <a:off x="8393373" y="532262"/>
            <a:ext cx="66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chemeClr val="bg1"/>
                </a:solidFill>
                <a:latin typeface="Montserrat SemiBold" pitchFamily="2" charset="77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50026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bc00e">
      <a:dk1>
        <a:srgbClr val="051933"/>
      </a:dk1>
      <a:lt1>
        <a:srgbClr val="FFFFFF"/>
      </a:lt1>
      <a:dk2>
        <a:srgbClr val="000000"/>
      </a:dk2>
      <a:lt2>
        <a:srgbClr val="E7E6E6"/>
      </a:lt2>
      <a:accent1>
        <a:srgbClr val="BBC00E"/>
      </a:accent1>
      <a:accent2>
        <a:srgbClr val="051933"/>
      </a:accent2>
      <a:accent3>
        <a:srgbClr val="D5D5D5"/>
      </a:accent3>
      <a:accent4>
        <a:srgbClr val="7BB386"/>
      </a:accent4>
      <a:accent5>
        <a:srgbClr val="0093AA"/>
      </a:accent5>
      <a:accent6>
        <a:srgbClr val="75C761"/>
      </a:accent6>
      <a:hlink>
        <a:srgbClr val="0A96A6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Words>243</Words>
  <Application>Microsoft Office PowerPoint</Application>
  <PresentationFormat>On-screen Show (4:3)</PresentationFormat>
  <Paragraphs>42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Montserrat Medium</vt:lpstr>
      <vt:lpstr>Montserrat SemiBold</vt:lpstr>
      <vt:lpstr>Source Sans Pro</vt:lpstr>
      <vt:lpstr>1_Office Theme</vt:lpstr>
      <vt:lpstr>Health and Safety Prosecution in Queensland: the changed landscape after three years of independent prosecution   North Queensland Law Association Annual Conference The Ville, Townsville, 27 May 2022    </vt:lpstr>
      <vt:lpstr>  Introduction </vt:lpstr>
      <vt:lpstr>Pre-Dreamworld landscape:  Model WHS Act 2011</vt:lpstr>
      <vt:lpstr>October 2016: Dreamworld and Eagle Farm Racecourse</vt:lpstr>
      <vt:lpstr>Industrial Manslaughter</vt:lpstr>
      <vt:lpstr>Three Years of Independent Prosecution</vt:lpstr>
      <vt:lpstr>Industrial Manslaughter </vt:lpstr>
      <vt:lpstr>Notable decisions </vt:lpstr>
      <vt:lpstr>  Office of the Work Health and Safety Prosecutor: Achievements </vt:lpstr>
      <vt:lpstr>  The changed WHS prosecution landscape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Cass</dc:creator>
  <cp:lastModifiedBy>Aaron Guilfoyle</cp:lastModifiedBy>
  <cp:revision>182</cp:revision>
  <cp:lastPrinted>2019-07-30T22:56:36Z</cp:lastPrinted>
  <dcterms:created xsi:type="dcterms:W3CDTF">2019-01-24T04:21:04Z</dcterms:created>
  <dcterms:modified xsi:type="dcterms:W3CDTF">2022-05-27T00:45:11Z</dcterms:modified>
</cp:coreProperties>
</file>