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4" r:id="rId1"/>
  </p:sldMasterIdLst>
  <p:sldIdLst>
    <p:sldId id="256" r:id="rId2"/>
    <p:sldId id="257" r:id="rId3"/>
    <p:sldId id="258" r:id="rId4"/>
    <p:sldId id="259" r:id="rId5"/>
    <p:sldId id="270" r:id="rId6"/>
    <p:sldId id="271" r:id="rId7"/>
    <p:sldId id="260" r:id="rId8"/>
    <p:sldId id="261" r:id="rId9"/>
    <p:sldId id="264" r:id="rId10"/>
    <p:sldId id="265" r:id="rId11"/>
    <p:sldId id="262" r:id="rId12"/>
    <p:sldId id="275" r:id="rId13"/>
    <p:sldId id="273" r:id="rId14"/>
    <p:sldId id="274" r:id="rId15"/>
    <p:sldId id="269" r:id="rId16"/>
    <p:sldId id="263" r:id="rId17"/>
    <p:sldId id="266" r:id="rId18"/>
    <p:sldId id="267" r:id="rId19"/>
    <p:sldId id="268" r:id="rId20"/>
    <p:sldId id="27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95" d="100"/>
          <a:sy n="95" d="100"/>
        </p:scale>
        <p:origin x="16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5923F103-BC34-4FE4-A40E-EDDEECFDA5D0}" type="datetimeFigureOut">
              <a:rPr lang="en-US" smtClean="0"/>
              <a:pPr/>
              <a:t>5/19/2023</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a:t>
              </a:t>
            </a:r>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9528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smtClean="0"/>
              <a:t>5/19/2023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1151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267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44886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084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smtClean="0"/>
              <a:t>5/19/2023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9582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smtClean="0"/>
              <a:t>5/19/2023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064162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68034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1384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6596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t>5/19/2023</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652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5/19/2023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1217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5/19/2023</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31360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5/19/2023</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5845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5/19/2023</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6517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5/19/2023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2604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5/19/2023</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9598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a:t>
              </a:t>
            </a:r>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smtClean="0"/>
              <a:t>5/19/2023</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45300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E500-CCDC-071D-A129-B03C9D43BC93}"/>
              </a:ext>
            </a:extLst>
          </p:cNvPr>
          <p:cNvSpPr>
            <a:spLocks noGrp="1"/>
          </p:cNvSpPr>
          <p:nvPr>
            <p:ph type="ctrTitle"/>
          </p:nvPr>
        </p:nvSpPr>
        <p:spPr>
          <a:xfrm>
            <a:off x="1154955" y="2099733"/>
            <a:ext cx="8825658" cy="1140772"/>
          </a:xfrm>
        </p:spPr>
        <p:txBody>
          <a:bodyPr/>
          <a:lstStyle/>
          <a:p>
            <a:pPr algn="ctr"/>
            <a:r>
              <a:rPr lang="en-AU" b="1" dirty="0">
                <a:solidFill>
                  <a:schemeClr val="accent1"/>
                </a:solidFill>
              </a:rPr>
              <a:t>Reporting Misconduct</a:t>
            </a:r>
          </a:p>
        </p:txBody>
      </p:sp>
      <p:sp>
        <p:nvSpPr>
          <p:cNvPr id="3" name="Subtitle 2">
            <a:extLst>
              <a:ext uri="{FF2B5EF4-FFF2-40B4-BE49-F238E27FC236}">
                <a16:creationId xmlns:a16="http://schemas.microsoft.com/office/drawing/2014/main" id="{3EA3D2AD-1114-D6B4-91BC-4AED69BDDD50}"/>
              </a:ext>
            </a:extLst>
          </p:cNvPr>
          <p:cNvSpPr>
            <a:spLocks noGrp="1"/>
          </p:cNvSpPr>
          <p:nvPr>
            <p:ph type="subTitle" idx="1"/>
          </p:nvPr>
        </p:nvSpPr>
        <p:spPr>
          <a:xfrm>
            <a:off x="1154955" y="4178968"/>
            <a:ext cx="8825658" cy="1459832"/>
          </a:xfrm>
        </p:spPr>
        <p:txBody>
          <a:bodyPr>
            <a:normAutofit/>
          </a:bodyPr>
          <a:lstStyle/>
          <a:p>
            <a:pPr algn="ctr"/>
            <a:r>
              <a:rPr lang="en-AU" sz="2400" b="1" dirty="0"/>
              <a:t>Cate </a:t>
            </a:r>
            <a:r>
              <a:rPr lang="en-AU" sz="2400" b="1" dirty="0" err="1"/>
              <a:t>Heyworth-smith</a:t>
            </a:r>
            <a:r>
              <a:rPr lang="en-AU" sz="2400" b="1" dirty="0"/>
              <a:t> kc</a:t>
            </a:r>
          </a:p>
          <a:p>
            <a:pPr algn="ctr"/>
            <a:r>
              <a:rPr lang="en-AU" b="1" dirty="0"/>
              <a:t>Chambers 33</a:t>
            </a:r>
          </a:p>
        </p:txBody>
      </p:sp>
    </p:spTree>
    <p:extLst>
      <p:ext uri="{BB962C8B-B14F-4D97-AF65-F5344CB8AC3E}">
        <p14:creationId xmlns:p14="http://schemas.microsoft.com/office/powerpoint/2010/main" val="426753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0CDF-8973-F472-EAC3-F72DA24678AC}"/>
              </a:ext>
            </a:extLst>
          </p:cNvPr>
          <p:cNvSpPr>
            <a:spLocks noGrp="1"/>
          </p:cNvSpPr>
          <p:nvPr>
            <p:ph type="title" idx="4294967295"/>
          </p:nvPr>
        </p:nvSpPr>
        <p:spPr>
          <a:xfrm>
            <a:off x="1459832" y="855078"/>
            <a:ext cx="8824913" cy="1379538"/>
          </a:xfrm>
        </p:spPr>
        <p:txBody>
          <a:bodyPr/>
          <a:lstStyle/>
          <a:p>
            <a:pPr algn="ctr"/>
            <a:r>
              <a:rPr kumimoji="0" lang="en-AU" sz="4000" b="1" i="1"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j-cs"/>
              </a:rPr>
              <a:t>In Re </a:t>
            </a:r>
            <a:r>
              <a:rPr kumimoji="0" lang="en-AU" sz="4000" b="1" i="1" u="none" strike="noStrike" kern="1200" cap="none" spc="0" normalizeH="0" baseline="0" noProof="0" dirty="0" err="1">
                <a:ln>
                  <a:noFill/>
                </a:ln>
                <a:solidFill>
                  <a:schemeClr val="tx1"/>
                </a:solidFill>
                <a:effectLst/>
                <a:uLnTx/>
                <a:uFillTx/>
                <a:latin typeface="Arial" panose="020B0604020202020204" pitchFamily="34" charset="0"/>
                <a:ea typeface="Times New Roman" panose="02020603050405020304" pitchFamily="18" charset="0"/>
                <a:cs typeface="+mj-cs"/>
              </a:rPr>
              <a:t>Riehlmann</a:t>
            </a:r>
            <a:r>
              <a:rPr kumimoji="0" lang="en-AU" sz="4000" b="1" i="1" u="none" strike="noStrike" kern="1200" cap="none" spc="0" normalizeH="0" baseline="0" noProof="0" dirty="0">
                <a:ln>
                  <a:noFill/>
                </a:ln>
                <a:solidFill>
                  <a:srgbClr val="FFCA08"/>
                </a:solidFill>
                <a:effectLst/>
                <a:uLnTx/>
                <a:uFillTx/>
                <a:latin typeface="Arial" panose="020B0604020202020204" pitchFamily="34" charset="0"/>
                <a:ea typeface="Times New Roman" panose="02020603050405020304" pitchFamily="18" charset="0"/>
                <a:cs typeface="+mj-cs"/>
              </a:rPr>
              <a:t> </a:t>
            </a:r>
            <a:r>
              <a:rPr kumimoji="0" lang="en-AU" sz="4000" b="1" i="1" u="none" strike="noStrike" kern="1200" cap="none" spc="0" normalizeH="0" baseline="0" noProof="0" dirty="0">
                <a:ln>
                  <a:noFill/>
                </a:ln>
                <a:solidFill>
                  <a:schemeClr val="tx1"/>
                </a:solidFill>
                <a:effectLst/>
                <a:uLnTx/>
                <a:uFillTx/>
                <a:latin typeface="Arial" panose="020B0604020202020204" pitchFamily="34" charset="0"/>
                <a:ea typeface="Times New Roman" panose="02020603050405020304" pitchFamily="18" charset="0"/>
                <a:cs typeface="+mj-cs"/>
              </a:rPr>
              <a:t>2005</a:t>
            </a:r>
            <a:endParaRPr lang="en-AU" dirty="0">
              <a:solidFill>
                <a:schemeClr val="tx1"/>
              </a:solidFill>
            </a:endParaRPr>
          </a:p>
        </p:txBody>
      </p:sp>
      <p:sp>
        <p:nvSpPr>
          <p:cNvPr id="3" name="Text Placeholder 2">
            <a:extLst>
              <a:ext uri="{FF2B5EF4-FFF2-40B4-BE49-F238E27FC236}">
                <a16:creationId xmlns:a16="http://schemas.microsoft.com/office/drawing/2014/main" id="{F67BA007-24B1-B227-5AEB-7F838E0B4209}"/>
              </a:ext>
            </a:extLst>
          </p:cNvPr>
          <p:cNvSpPr>
            <a:spLocks noGrp="1"/>
          </p:cNvSpPr>
          <p:nvPr>
            <p:ph type="body" sz="half" idx="4294967295"/>
          </p:nvPr>
        </p:nvSpPr>
        <p:spPr>
          <a:xfrm>
            <a:off x="1683543" y="2302126"/>
            <a:ext cx="8824913" cy="3842000"/>
          </a:xfrm>
        </p:spPr>
        <p:txBody>
          <a:bodyPr>
            <a:normAutofit/>
          </a:bodyPr>
          <a:lstStyle/>
          <a:p>
            <a:pPr marL="0" indent="0">
              <a:buNone/>
            </a:pPr>
            <a:r>
              <a:rPr lang="en-US" sz="2000" dirty="0"/>
              <a:t>“</a:t>
            </a:r>
            <a:r>
              <a:rPr lang="en-US" sz="2000" b="1" i="1" dirty="0">
                <a:highlight>
                  <a:srgbClr val="FFFF00"/>
                </a:highlight>
              </a:rPr>
              <a:t>The only aggravating factor </a:t>
            </a:r>
            <a:r>
              <a:rPr lang="en-US" sz="2000" i="1" dirty="0"/>
              <a:t>present in this case is the respondent's substantial experience in the practice of law. As for mitigating factors, we adopt those recognized by the disciplinary board, placing particular emphasis on the absence of any dishonest or selfish motive on respondent's part. Notwithstanding these factors, however, the respondent's failure to report Mr. Deegan's bad acts necessitates that some sanction be imposed. The Respondent's knowledge of Mr. Deegan's conduct was sufficient to impose on him an obligation to promptly report Mr. Deegan to the ODC. Having failed in that obligation, the respondent is himself subject to punishment. Under all of the circumstances presented, we conclude that a public reprimand is the appropriate sanction.”</a:t>
            </a:r>
            <a:endParaRPr lang="en-AU" sz="2000" i="1" dirty="0"/>
          </a:p>
        </p:txBody>
      </p:sp>
    </p:spTree>
    <p:extLst>
      <p:ext uri="{BB962C8B-B14F-4D97-AF65-F5344CB8AC3E}">
        <p14:creationId xmlns:p14="http://schemas.microsoft.com/office/powerpoint/2010/main" val="860800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7099-065F-8C19-D07D-06139C699EB4}"/>
              </a:ext>
            </a:extLst>
          </p:cNvPr>
          <p:cNvSpPr>
            <a:spLocks noGrp="1"/>
          </p:cNvSpPr>
          <p:nvPr>
            <p:ph type="title"/>
          </p:nvPr>
        </p:nvSpPr>
        <p:spPr/>
        <p:txBody>
          <a:bodyPr/>
          <a:lstStyle/>
          <a:p>
            <a:pPr algn="ctr"/>
            <a:r>
              <a:rPr lang="en-AU" b="1" dirty="0">
                <a:solidFill>
                  <a:schemeClr val="accent1"/>
                </a:solidFill>
              </a:rPr>
              <a:t>VICTORIA</a:t>
            </a:r>
          </a:p>
        </p:txBody>
      </p:sp>
      <p:sp>
        <p:nvSpPr>
          <p:cNvPr id="6" name="Text Placeholder 5">
            <a:extLst>
              <a:ext uri="{FF2B5EF4-FFF2-40B4-BE49-F238E27FC236}">
                <a16:creationId xmlns:a16="http://schemas.microsoft.com/office/drawing/2014/main" id="{CAAC52F5-684A-FFDA-2018-2E71101283A0}"/>
              </a:ext>
            </a:extLst>
          </p:cNvPr>
          <p:cNvSpPr>
            <a:spLocks noGrp="1"/>
          </p:cNvSpPr>
          <p:nvPr>
            <p:ph type="body" idx="1"/>
          </p:nvPr>
        </p:nvSpPr>
        <p:spPr/>
        <p:txBody>
          <a:bodyPr/>
          <a:lstStyle/>
          <a:p>
            <a:endParaRPr lang="en-AU"/>
          </a:p>
        </p:txBody>
      </p:sp>
      <p:sp>
        <p:nvSpPr>
          <p:cNvPr id="9" name="Text Placeholder 8">
            <a:extLst>
              <a:ext uri="{FF2B5EF4-FFF2-40B4-BE49-F238E27FC236}">
                <a16:creationId xmlns:a16="http://schemas.microsoft.com/office/drawing/2014/main" id="{C4BD7BE4-76A5-DC03-BAC2-D6061A9DD222}"/>
              </a:ext>
            </a:extLst>
          </p:cNvPr>
          <p:cNvSpPr>
            <a:spLocks noGrp="1"/>
          </p:cNvSpPr>
          <p:nvPr>
            <p:ph type="body" sz="half" idx="15"/>
          </p:nvPr>
        </p:nvSpPr>
        <p:spPr/>
        <p:txBody>
          <a:bodyPr/>
          <a:lstStyle/>
          <a:p>
            <a:endParaRPr lang="en-AU" dirty="0"/>
          </a:p>
        </p:txBody>
      </p:sp>
      <p:sp>
        <p:nvSpPr>
          <p:cNvPr id="8" name="Text Placeholder 7">
            <a:extLst>
              <a:ext uri="{FF2B5EF4-FFF2-40B4-BE49-F238E27FC236}">
                <a16:creationId xmlns:a16="http://schemas.microsoft.com/office/drawing/2014/main" id="{4159C6E2-AFFB-57DB-E050-ED8CFFEE044E}"/>
              </a:ext>
            </a:extLst>
          </p:cNvPr>
          <p:cNvSpPr>
            <a:spLocks noGrp="1"/>
          </p:cNvSpPr>
          <p:nvPr>
            <p:ph type="body" sz="quarter" idx="13"/>
          </p:nvPr>
        </p:nvSpPr>
        <p:spPr/>
        <p:txBody>
          <a:bodyPr/>
          <a:lstStyle/>
          <a:p>
            <a:endParaRPr lang="en-AU"/>
          </a:p>
        </p:txBody>
      </p:sp>
      <p:sp>
        <p:nvSpPr>
          <p:cNvPr id="11" name="Text Placeholder 10">
            <a:extLst>
              <a:ext uri="{FF2B5EF4-FFF2-40B4-BE49-F238E27FC236}">
                <a16:creationId xmlns:a16="http://schemas.microsoft.com/office/drawing/2014/main" id="{756F4334-68D5-E6E7-C8CE-8B6C8A67507B}"/>
              </a:ext>
            </a:extLst>
          </p:cNvPr>
          <p:cNvSpPr>
            <a:spLocks noGrp="1"/>
          </p:cNvSpPr>
          <p:nvPr>
            <p:ph type="body" sz="half" idx="17"/>
          </p:nvPr>
        </p:nvSpPr>
        <p:spPr/>
        <p:txBody>
          <a:bodyPr/>
          <a:lstStyle/>
          <a:p>
            <a:endParaRPr lang="en-AU" dirty="0"/>
          </a:p>
        </p:txBody>
      </p:sp>
      <p:pic>
        <p:nvPicPr>
          <p:cNvPr id="13" name="Picture 12">
            <a:extLst>
              <a:ext uri="{FF2B5EF4-FFF2-40B4-BE49-F238E27FC236}">
                <a16:creationId xmlns:a16="http://schemas.microsoft.com/office/drawing/2014/main" id="{349F00E5-8BE3-38FA-D6AF-B0661FED5E60}"/>
              </a:ext>
            </a:extLst>
          </p:cNvPr>
          <p:cNvPicPr>
            <a:picLocks noChangeAspect="1"/>
          </p:cNvPicPr>
          <p:nvPr/>
        </p:nvPicPr>
        <p:blipFill>
          <a:blip r:embed="rId2"/>
          <a:stretch>
            <a:fillRect/>
          </a:stretch>
        </p:blipFill>
        <p:spPr>
          <a:xfrm>
            <a:off x="446425" y="1912691"/>
            <a:ext cx="4905751" cy="4391672"/>
          </a:xfrm>
          <a:prstGeom prst="rect">
            <a:avLst/>
          </a:prstGeom>
        </p:spPr>
      </p:pic>
      <p:pic>
        <p:nvPicPr>
          <p:cNvPr id="15" name="Picture 14">
            <a:extLst>
              <a:ext uri="{FF2B5EF4-FFF2-40B4-BE49-F238E27FC236}">
                <a16:creationId xmlns:a16="http://schemas.microsoft.com/office/drawing/2014/main" id="{8C9E3B78-5568-CD76-AD69-10241688C577}"/>
              </a:ext>
            </a:extLst>
          </p:cNvPr>
          <p:cNvPicPr>
            <a:picLocks noChangeAspect="1"/>
          </p:cNvPicPr>
          <p:nvPr/>
        </p:nvPicPr>
        <p:blipFill>
          <a:blip r:embed="rId3"/>
          <a:stretch>
            <a:fillRect/>
          </a:stretch>
        </p:blipFill>
        <p:spPr>
          <a:xfrm>
            <a:off x="6283354" y="1912691"/>
            <a:ext cx="5326037" cy="4328332"/>
          </a:xfrm>
          <a:prstGeom prst="rect">
            <a:avLst/>
          </a:prstGeom>
        </p:spPr>
      </p:pic>
    </p:spTree>
    <p:extLst>
      <p:ext uri="{BB962C8B-B14F-4D97-AF65-F5344CB8AC3E}">
        <p14:creationId xmlns:p14="http://schemas.microsoft.com/office/powerpoint/2010/main" val="1366652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149F3-2932-6167-E5C5-E19D29FC1581}"/>
              </a:ext>
            </a:extLst>
          </p:cNvPr>
          <p:cNvSpPr>
            <a:spLocks noGrp="1"/>
          </p:cNvSpPr>
          <p:nvPr>
            <p:ph type="title"/>
          </p:nvPr>
        </p:nvSpPr>
        <p:spPr/>
        <p:txBody>
          <a:bodyPr/>
          <a:lstStyle/>
          <a:p>
            <a:pPr algn="ctr"/>
            <a:r>
              <a:rPr kumimoji="0" lang="en-AU" sz="3600" b="1" i="0" u="none" strike="noStrike" kern="1200" cap="none" spc="0" normalizeH="0" baseline="0" noProof="0" dirty="0">
                <a:ln>
                  <a:noFill/>
                </a:ln>
                <a:solidFill>
                  <a:srgbClr val="FFCA08"/>
                </a:solidFill>
                <a:effectLst/>
                <a:uLnTx/>
                <a:uFillTx/>
                <a:latin typeface="Century Gothic" panose="020B0502020202020204"/>
                <a:ea typeface="+mj-ea"/>
                <a:cs typeface="+mj-cs"/>
              </a:rPr>
              <a:t>Victoria (</a:t>
            </a:r>
            <a:r>
              <a:rPr kumimoji="0" lang="en-AU" sz="3600" b="1" i="0" u="none" strike="noStrike" kern="1200" cap="none" spc="0" normalizeH="0" baseline="0" noProof="0" dirty="0" err="1">
                <a:ln>
                  <a:noFill/>
                </a:ln>
                <a:solidFill>
                  <a:srgbClr val="FFCA08"/>
                </a:solidFill>
                <a:effectLst/>
                <a:uLnTx/>
                <a:uFillTx/>
                <a:latin typeface="Century Gothic" panose="020B0502020202020204"/>
                <a:ea typeface="+mj-ea"/>
                <a:cs typeface="+mj-cs"/>
              </a:rPr>
              <a:t>Contd</a:t>
            </a:r>
            <a:r>
              <a:rPr kumimoji="0" lang="en-AU" sz="3600" b="1" i="0" u="none" strike="noStrike" kern="1200" cap="none" spc="0" normalizeH="0" baseline="0" noProof="0" dirty="0">
                <a:ln>
                  <a:noFill/>
                </a:ln>
                <a:solidFill>
                  <a:srgbClr val="FFCA08"/>
                </a:solidFill>
                <a:effectLst/>
                <a:uLnTx/>
                <a:uFillTx/>
                <a:latin typeface="Century Gothic" panose="020B0502020202020204"/>
                <a:ea typeface="+mj-ea"/>
                <a:cs typeface="+mj-cs"/>
              </a:rPr>
              <a:t>)</a:t>
            </a:r>
            <a:endParaRPr lang="en-AU" dirty="0"/>
          </a:p>
        </p:txBody>
      </p:sp>
      <p:pic>
        <p:nvPicPr>
          <p:cNvPr id="5" name="Content Placeholder 4">
            <a:extLst>
              <a:ext uri="{FF2B5EF4-FFF2-40B4-BE49-F238E27FC236}">
                <a16:creationId xmlns:a16="http://schemas.microsoft.com/office/drawing/2014/main" id="{9AE203EC-C846-77C4-A677-2ABC64A953D2}"/>
              </a:ext>
            </a:extLst>
          </p:cNvPr>
          <p:cNvPicPr>
            <a:picLocks noGrp="1" noChangeAspect="1"/>
          </p:cNvPicPr>
          <p:nvPr>
            <p:ph idx="1"/>
          </p:nvPr>
        </p:nvPicPr>
        <p:blipFill>
          <a:blip r:embed="rId2"/>
          <a:stretch>
            <a:fillRect/>
          </a:stretch>
        </p:blipFill>
        <p:spPr>
          <a:xfrm>
            <a:off x="2189526" y="2390862"/>
            <a:ext cx="7273255" cy="4110606"/>
          </a:xfrm>
        </p:spPr>
      </p:pic>
    </p:spTree>
    <p:extLst>
      <p:ext uri="{BB962C8B-B14F-4D97-AF65-F5344CB8AC3E}">
        <p14:creationId xmlns:p14="http://schemas.microsoft.com/office/powerpoint/2010/main" val="1373190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F57E-FBAF-C0BE-D1CA-85C446F06E1C}"/>
              </a:ext>
            </a:extLst>
          </p:cNvPr>
          <p:cNvSpPr>
            <a:spLocks noGrp="1"/>
          </p:cNvSpPr>
          <p:nvPr>
            <p:ph type="title"/>
          </p:nvPr>
        </p:nvSpPr>
        <p:spPr/>
        <p:txBody>
          <a:bodyPr/>
          <a:lstStyle/>
          <a:p>
            <a:pPr algn="ctr"/>
            <a:r>
              <a:rPr kumimoji="0" lang="en-AU" sz="3600" b="1" i="0" u="none" strike="noStrike" kern="1200" cap="none" spc="0" normalizeH="0" baseline="0" noProof="0" dirty="0">
                <a:ln>
                  <a:noFill/>
                </a:ln>
                <a:solidFill>
                  <a:srgbClr val="FFCA08"/>
                </a:solidFill>
                <a:effectLst/>
                <a:uLnTx/>
                <a:uFillTx/>
                <a:latin typeface="Century Gothic" panose="020B0502020202020204"/>
                <a:ea typeface="+mj-ea"/>
                <a:cs typeface="+mj-cs"/>
              </a:rPr>
              <a:t>Victoria (</a:t>
            </a:r>
            <a:r>
              <a:rPr kumimoji="0" lang="en-AU" sz="3600" b="1" i="0" u="none" strike="noStrike" kern="1200" cap="none" spc="0" normalizeH="0" baseline="0" noProof="0" dirty="0" err="1">
                <a:ln>
                  <a:noFill/>
                </a:ln>
                <a:solidFill>
                  <a:srgbClr val="FFCA08"/>
                </a:solidFill>
                <a:effectLst/>
                <a:uLnTx/>
                <a:uFillTx/>
                <a:latin typeface="Century Gothic" panose="020B0502020202020204"/>
                <a:ea typeface="+mj-ea"/>
                <a:cs typeface="+mj-cs"/>
              </a:rPr>
              <a:t>Contd</a:t>
            </a:r>
            <a:r>
              <a:rPr kumimoji="0" lang="en-AU" sz="3600" b="1" i="0" u="none" strike="noStrike" kern="1200" cap="none" spc="0" normalizeH="0" baseline="0" noProof="0" dirty="0">
                <a:ln>
                  <a:noFill/>
                </a:ln>
                <a:solidFill>
                  <a:srgbClr val="FFCA08"/>
                </a:solidFill>
                <a:effectLst/>
                <a:uLnTx/>
                <a:uFillTx/>
                <a:latin typeface="Century Gothic" panose="020B0502020202020204"/>
                <a:ea typeface="+mj-ea"/>
                <a:cs typeface="+mj-cs"/>
              </a:rPr>
              <a:t>)</a:t>
            </a:r>
            <a:endParaRPr lang="en-AU" dirty="0"/>
          </a:p>
        </p:txBody>
      </p:sp>
      <p:sp>
        <p:nvSpPr>
          <p:cNvPr id="3" name="Content Placeholder 2">
            <a:extLst>
              <a:ext uri="{FF2B5EF4-FFF2-40B4-BE49-F238E27FC236}">
                <a16:creationId xmlns:a16="http://schemas.microsoft.com/office/drawing/2014/main" id="{10BFC12A-D1BA-341E-8920-B25EBDB61F93}"/>
              </a:ext>
            </a:extLst>
          </p:cNvPr>
          <p:cNvSpPr>
            <a:spLocks noGrp="1"/>
          </p:cNvSpPr>
          <p:nvPr>
            <p:ph idx="1"/>
          </p:nvPr>
        </p:nvSpPr>
        <p:spPr/>
        <p:txBody>
          <a:bodyPr/>
          <a:lstStyle/>
          <a:p>
            <a:pPr marL="0" indent="0" algn="l">
              <a:buNone/>
            </a:pPr>
            <a:r>
              <a:rPr lang="en-US" b="1" i="0" dirty="0">
                <a:solidFill>
                  <a:srgbClr val="343434"/>
                </a:solidFill>
                <a:effectLst/>
                <a:latin typeface="VIC-SemiBold"/>
              </a:rPr>
              <a:t>RECOMMENDATION 86</a:t>
            </a:r>
            <a:endParaRPr lang="en-US" b="1" i="0" dirty="0">
              <a:solidFill>
                <a:srgbClr val="343434"/>
              </a:solidFill>
              <a:effectLst/>
              <a:latin typeface="VIC-Regular"/>
            </a:endParaRPr>
          </a:p>
          <a:p>
            <a:pPr marL="0" indent="0" algn="l">
              <a:buNone/>
            </a:pPr>
            <a:r>
              <a:rPr lang="en-US" b="0" i="0" dirty="0">
                <a:solidFill>
                  <a:srgbClr val="343434"/>
                </a:solidFill>
                <a:effectLst/>
                <a:latin typeface="VIC-Regular"/>
              </a:rPr>
              <a:t>That the Victorian Government, within 12 months, pursues through the Council of Attorneys-General and the Legal Services Council, an amendment to the Legal Profession Uniform Law introducing </a:t>
            </a:r>
            <a:r>
              <a:rPr lang="en-US" b="1" i="0" dirty="0">
                <a:solidFill>
                  <a:srgbClr val="343434"/>
                </a:solidFill>
                <a:effectLst/>
                <a:highlight>
                  <a:srgbClr val="FFFF00"/>
                </a:highlight>
                <a:latin typeface="VIC-Regular"/>
              </a:rPr>
              <a:t>a mandatory requirement for lawyers to report the suspected misconduct of other lawyers</a:t>
            </a:r>
            <a:r>
              <a:rPr lang="en-US" b="0" i="0" dirty="0">
                <a:solidFill>
                  <a:srgbClr val="343434"/>
                </a:solidFill>
                <a:effectLst/>
                <a:latin typeface="VIC-Regular"/>
              </a:rPr>
              <a:t>. The Victorian Government should ensure the Victorian Legal Services Board and Commissioner is appropriately resourced to implement this recommendation.</a:t>
            </a:r>
          </a:p>
          <a:p>
            <a:pPr marL="0" indent="0" algn="l">
              <a:buNone/>
            </a:pPr>
            <a:r>
              <a:rPr lang="en-US" b="0" i="0" dirty="0">
                <a:solidFill>
                  <a:srgbClr val="343434"/>
                </a:solidFill>
                <a:effectLst/>
                <a:latin typeface="VIC-Regular"/>
              </a:rPr>
              <a:t>If the amendment incorporating a mandatory reporting obligation has not been agreed within 12 months, the Victorian Government should, within a further 12 months, introduce a mandatory reporting requirement for Victorian lawyers to report the suspected misconduct of other lawyers.</a:t>
            </a:r>
          </a:p>
          <a:p>
            <a:endParaRPr lang="en-AU" dirty="0"/>
          </a:p>
        </p:txBody>
      </p:sp>
    </p:spTree>
    <p:extLst>
      <p:ext uri="{BB962C8B-B14F-4D97-AF65-F5344CB8AC3E}">
        <p14:creationId xmlns:p14="http://schemas.microsoft.com/office/powerpoint/2010/main" val="1575328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5E538-6E20-049A-DCEB-3F680D796785}"/>
              </a:ext>
            </a:extLst>
          </p:cNvPr>
          <p:cNvSpPr>
            <a:spLocks noGrp="1"/>
          </p:cNvSpPr>
          <p:nvPr>
            <p:ph type="title"/>
          </p:nvPr>
        </p:nvSpPr>
        <p:spPr/>
        <p:txBody>
          <a:bodyPr/>
          <a:lstStyle/>
          <a:p>
            <a:pPr algn="ctr"/>
            <a:r>
              <a:rPr lang="en-AU" b="1" dirty="0">
                <a:solidFill>
                  <a:schemeClr val="accent1"/>
                </a:solidFill>
              </a:rPr>
              <a:t>Victoria (</a:t>
            </a:r>
            <a:r>
              <a:rPr lang="en-AU" b="1" dirty="0" err="1">
                <a:solidFill>
                  <a:schemeClr val="accent1"/>
                </a:solidFill>
              </a:rPr>
              <a:t>Contd</a:t>
            </a:r>
            <a:r>
              <a:rPr lang="en-AU" b="1" dirty="0">
                <a:solidFill>
                  <a:schemeClr val="accent1"/>
                </a:solidFill>
              </a:rPr>
              <a:t>)</a:t>
            </a:r>
            <a:endParaRPr lang="en-AU" dirty="0"/>
          </a:p>
        </p:txBody>
      </p:sp>
      <p:sp>
        <p:nvSpPr>
          <p:cNvPr id="3" name="Content Placeholder 2">
            <a:extLst>
              <a:ext uri="{FF2B5EF4-FFF2-40B4-BE49-F238E27FC236}">
                <a16:creationId xmlns:a16="http://schemas.microsoft.com/office/drawing/2014/main" id="{88171A2D-70C4-BD29-EAB2-C986A309850F}"/>
              </a:ext>
            </a:extLst>
          </p:cNvPr>
          <p:cNvSpPr>
            <a:spLocks noGrp="1"/>
          </p:cNvSpPr>
          <p:nvPr>
            <p:ph idx="1"/>
          </p:nvPr>
        </p:nvSpPr>
        <p:spPr/>
        <p:txBody>
          <a:bodyPr/>
          <a:lstStyle/>
          <a:p>
            <a:pPr marL="0" indent="0" algn="l">
              <a:buNone/>
            </a:pPr>
            <a:r>
              <a:rPr lang="en-US" sz="2400" b="1" i="0" dirty="0">
                <a:solidFill>
                  <a:srgbClr val="343434"/>
                </a:solidFill>
                <a:effectLst/>
                <a:latin typeface="VIC-SemiBold"/>
              </a:rPr>
              <a:t>RECOMMENDATION 88</a:t>
            </a:r>
            <a:endParaRPr lang="en-US" sz="2400" b="1" i="0" dirty="0">
              <a:solidFill>
                <a:srgbClr val="343434"/>
              </a:solidFill>
              <a:effectLst/>
              <a:latin typeface="VIC-Regular"/>
            </a:endParaRPr>
          </a:p>
          <a:p>
            <a:pPr marL="0" indent="0" algn="l">
              <a:buNone/>
            </a:pPr>
            <a:r>
              <a:rPr lang="en-US" sz="2400" b="0" i="0" dirty="0">
                <a:solidFill>
                  <a:srgbClr val="343434"/>
                </a:solidFill>
                <a:effectLst/>
                <a:latin typeface="VIC-Regular"/>
              </a:rPr>
              <a:t>That the Victorian Legal Services Commissioner, within 12 months, revokes the Instrument of Delegation conferred on the Victorian Bar for receiving and handling complaints regarding barristers and resumes that function.</a:t>
            </a:r>
          </a:p>
          <a:p>
            <a:endParaRPr lang="en-AU" dirty="0"/>
          </a:p>
        </p:txBody>
      </p:sp>
    </p:spTree>
    <p:extLst>
      <p:ext uri="{BB962C8B-B14F-4D97-AF65-F5344CB8AC3E}">
        <p14:creationId xmlns:p14="http://schemas.microsoft.com/office/powerpoint/2010/main" val="282437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A1268-AD43-2919-A6C4-1955C2517E93}"/>
              </a:ext>
            </a:extLst>
          </p:cNvPr>
          <p:cNvSpPr>
            <a:spLocks noGrp="1"/>
          </p:cNvSpPr>
          <p:nvPr>
            <p:ph type="title"/>
          </p:nvPr>
        </p:nvSpPr>
        <p:spPr/>
        <p:txBody>
          <a:bodyPr/>
          <a:lstStyle/>
          <a:p>
            <a:pPr algn="ctr"/>
            <a:r>
              <a:rPr lang="en-AU" b="1" dirty="0">
                <a:solidFill>
                  <a:schemeClr val="accent1"/>
                </a:solidFill>
              </a:rPr>
              <a:t>Victoria (</a:t>
            </a:r>
            <a:r>
              <a:rPr lang="en-AU" b="1" dirty="0" err="1">
                <a:solidFill>
                  <a:schemeClr val="accent1"/>
                </a:solidFill>
              </a:rPr>
              <a:t>Contd</a:t>
            </a:r>
            <a:r>
              <a:rPr lang="en-AU" b="1" dirty="0">
                <a:solidFill>
                  <a:schemeClr val="accent1"/>
                </a:solidFill>
              </a:rPr>
              <a:t>)</a:t>
            </a:r>
          </a:p>
        </p:txBody>
      </p:sp>
      <p:pic>
        <p:nvPicPr>
          <p:cNvPr id="5" name="Content Placeholder 4">
            <a:extLst>
              <a:ext uri="{FF2B5EF4-FFF2-40B4-BE49-F238E27FC236}">
                <a16:creationId xmlns:a16="http://schemas.microsoft.com/office/drawing/2014/main" id="{89B40424-27C4-F780-2FBF-FD8D43251CB6}"/>
              </a:ext>
            </a:extLst>
          </p:cNvPr>
          <p:cNvPicPr>
            <a:picLocks noGrp="1" noChangeAspect="1"/>
          </p:cNvPicPr>
          <p:nvPr>
            <p:ph idx="1"/>
          </p:nvPr>
        </p:nvPicPr>
        <p:blipFill>
          <a:blip r:embed="rId2"/>
          <a:stretch>
            <a:fillRect/>
          </a:stretch>
        </p:blipFill>
        <p:spPr>
          <a:xfrm>
            <a:off x="1933074" y="2502568"/>
            <a:ext cx="6914147" cy="3882189"/>
          </a:xfrm>
        </p:spPr>
      </p:pic>
    </p:spTree>
    <p:extLst>
      <p:ext uri="{BB962C8B-B14F-4D97-AF65-F5344CB8AC3E}">
        <p14:creationId xmlns:p14="http://schemas.microsoft.com/office/powerpoint/2010/main" val="4155618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798B-6629-CB1A-6498-96EDA98779CF}"/>
              </a:ext>
            </a:extLst>
          </p:cNvPr>
          <p:cNvSpPr>
            <a:spLocks noGrp="1"/>
          </p:cNvSpPr>
          <p:nvPr>
            <p:ph type="title"/>
          </p:nvPr>
        </p:nvSpPr>
        <p:spPr/>
        <p:txBody>
          <a:bodyPr/>
          <a:lstStyle/>
          <a:p>
            <a:pPr algn="ctr"/>
            <a:r>
              <a:rPr lang="en-AU" b="1" dirty="0">
                <a:solidFill>
                  <a:schemeClr val="accent1"/>
                </a:solidFill>
              </a:rPr>
              <a:t>ENGLAND</a:t>
            </a:r>
          </a:p>
        </p:txBody>
      </p:sp>
      <p:sp>
        <p:nvSpPr>
          <p:cNvPr id="3" name="Content Placeholder 2">
            <a:extLst>
              <a:ext uri="{FF2B5EF4-FFF2-40B4-BE49-F238E27FC236}">
                <a16:creationId xmlns:a16="http://schemas.microsoft.com/office/drawing/2014/main" id="{A37AFEFA-D233-BB58-B540-3AE28EB61318}"/>
              </a:ext>
            </a:extLst>
          </p:cNvPr>
          <p:cNvSpPr>
            <a:spLocks noGrp="1"/>
          </p:cNvSpPr>
          <p:nvPr>
            <p:ph idx="1"/>
          </p:nvPr>
        </p:nvSpPr>
        <p:spPr>
          <a:xfrm>
            <a:off x="1154954" y="2430379"/>
            <a:ext cx="9914099" cy="4058653"/>
          </a:xfrm>
        </p:spPr>
        <p:txBody>
          <a:bodyPr>
            <a:normAutofit/>
          </a:bodyPr>
          <a:lstStyle/>
          <a:p>
            <a:r>
              <a:rPr lang="en-US" sz="2400" b="1" i="1" dirty="0"/>
              <a:t>Bar Standards Board Handbook for Barristers </a:t>
            </a:r>
          </a:p>
          <a:p>
            <a:endParaRPr lang="en-AU" sz="18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AU" sz="2300" dirty="0">
                <a:effectLst/>
                <a:latin typeface="Arial" panose="020B0604020202020204" pitchFamily="34" charset="0"/>
                <a:ea typeface="Calibri" panose="020F0502020204030204" pitchFamily="34" charset="0"/>
                <a:cs typeface="Times New Roman" panose="02020603050405020304" pitchFamily="18" charset="0"/>
              </a:rPr>
              <a:t>C66 	Subject to your duty to keep the affairs of each client confidential and subject also to rules rC67 and rC68, you must report to the Bar Standards Board if you have </a:t>
            </a:r>
            <a:r>
              <a:rPr lang="en-AU" sz="2300" b="1" dirty="0">
                <a:effectLst/>
                <a:latin typeface="Arial" panose="020B0604020202020204" pitchFamily="34" charset="0"/>
                <a:ea typeface="Calibri" panose="020F0502020204030204" pitchFamily="34" charset="0"/>
                <a:cs typeface="Times New Roman" panose="02020603050405020304" pitchFamily="18" charset="0"/>
              </a:rPr>
              <a:t>reasonable grounds to believe </a:t>
            </a:r>
            <a:r>
              <a:rPr lang="en-AU" sz="2300" dirty="0">
                <a:effectLst/>
                <a:latin typeface="Arial" panose="020B0604020202020204" pitchFamily="34" charset="0"/>
                <a:ea typeface="Calibri" panose="020F0502020204030204" pitchFamily="34" charset="0"/>
                <a:cs typeface="Times New Roman" panose="02020603050405020304" pitchFamily="18" charset="0"/>
              </a:rPr>
              <a:t>that there has been </a:t>
            </a:r>
            <a:r>
              <a:rPr lang="en-AU" sz="2300" b="1" dirty="0">
                <a:effectLst/>
                <a:latin typeface="Arial" panose="020B0604020202020204" pitchFamily="34" charset="0"/>
                <a:ea typeface="Calibri" panose="020F0502020204030204" pitchFamily="34" charset="0"/>
                <a:cs typeface="Times New Roman" panose="02020603050405020304" pitchFamily="18" charset="0"/>
              </a:rPr>
              <a:t>serious misconduct </a:t>
            </a:r>
            <a:r>
              <a:rPr lang="en-AU" sz="2300" dirty="0">
                <a:effectLst/>
                <a:latin typeface="Arial" panose="020B0604020202020204" pitchFamily="34" charset="0"/>
                <a:ea typeface="Calibri" panose="020F0502020204030204" pitchFamily="34" charset="0"/>
                <a:cs typeface="Times New Roman" panose="02020603050405020304" pitchFamily="18" charset="0"/>
              </a:rPr>
              <a:t>by a barrister [or other relevant entity].</a:t>
            </a:r>
          </a:p>
          <a:p>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AU" sz="2400" b="1" i="1" dirty="0"/>
          </a:p>
        </p:txBody>
      </p:sp>
    </p:spTree>
    <p:extLst>
      <p:ext uri="{BB962C8B-B14F-4D97-AF65-F5344CB8AC3E}">
        <p14:creationId xmlns:p14="http://schemas.microsoft.com/office/powerpoint/2010/main" val="896764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0FCF5-115B-460F-CB7F-612891B6165E}"/>
              </a:ext>
            </a:extLst>
          </p:cNvPr>
          <p:cNvSpPr>
            <a:spLocks noGrp="1"/>
          </p:cNvSpPr>
          <p:nvPr>
            <p:ph type="title"/>
          </p:nvPr>
        </p:nvSpPr>
        <p:spPr/>
        <p:txBody>
          <a:bodyPr/>
          <a:lstStyle/>
          <a:p>
            <a:pPr algn="ctr"/>
            <a:r>
              <a:rPr lang="en-AU" b="1" dirty="0">
                <a:solidFill>
                  <a:schemeClr val="accent1"/>
                </a:solidFill>
              </a:rPr>
              <a:t>England (</a:t>
            </a:r>
            <a:r>
              <a:rPr lang="en-AU" b="1" dirty="0" err="1">
                <a:solidFill>
                  <a:schemeClr val="accent1"/>
                </a:solidFill>
              </a:rPr>
              <a:t>Contd</a:t>
            </a:r>
            <a:r>
              <a:rPr lang="en-AU" b="1" dirty="0">
                <a:solidFill>
                  <a:schemeClr val="accent1"/>
                </a:solidFill>
              </a:rPr>
              <a:t>)</a:t>
            </a:r>
          </a:p>
        </p:txBody>
      </p:sp>
      <p:sp>
        <p:nvSpPr>
          <p:cNvPr id="3" name="Content Placeholder 2">
            <a:extLst>
              <a:ext uri="{FF2B5EF4-FFF2-40B4-BE49-F238E27FC236}">
                <a16:creationId xmlns:a16="http://schemas.microsoft.com/office/drawing/2014/main" id="{B80EE3BE-E41A-93A3-6D0C-EC81AEC58839}"/>
              </a:ext>
            </a:extLst>
          </p:cNvPr>
          <p:cNvSpPr>
            <a:spLocks noGrp="1"/>
          </p:cNvSpPr>
          <p:nvPr>
            <p:ph idx="1"/>
          </p:nvPr>
        </p:nvSpPr>
        <p:spPr>
          <a:xfrm>
            <a:off x="1154954" y="2603499"/>
            <a:ext cx="8761413" cy="3805321"/>
          </a:xfrm>
        </p:spPr>
        <p:txBody>
          <a:bodyPr>
            <a:normAutofit fontScale="62500" lnSpcReduction="20000"/>
          </a:bodyPr>
          <a:lstStyle/>
          <a:p>
            <a:pPr marL="0" indent="0">
              <a:lnSpc>
                <a:spcPct val="120000"/>
              </a:lnSpc>
              <a:buNone/>
            </a:pPr>
            <a:r>
              <a:rPr lang="en-AU" sz="2900" dirty="0">
                <a:latin typeface="Arial" panose="020B0604020202020204" pitchFamily="34" charset="0"/>
                <a:ea typeface="Calibri" panose="020F0502020204030204" pitchFamily="34" charset="0"/>
                <a:cs typeface="Times New Roman" panose="02020603050405020304" pitchFamily="18" charset="0"/>
              </a:rPr>
              <a:t>Exceptions:</a:t>
            </a:r>
          </a:p>
          <a:p>
            <a:pPr marL="742950" lvl="1" indent="-285750">
              <a:lnSpc>
                <a:spcPct val="120000"/>
              </a:lnSpc>
              <a:spcBef>
                <a:spcPts val="600"/>
              </a:spcBef>
              <a:buFont typeface="+mj-lt"/>
              <a:buAutoNum type="alphaLcParenBoth"/>
            </a:pPr>
            <a:r>
              <a:rPr lang="en-AU" sz="2900" dirty="0">
                <a:effectLst/>
                <a:latin typeface="Arial" panose="020B0604020202020204" pitchFamily="34" charset="0"/>
                <a:ea typeface="Calibri" panose="020F0502020204030204" pitchFamily="34" charset="0"/>
                <a:cs typeface="Times New Roman" panose="02020603050405020304" pitchFamily="18" charset="0"/>
              </a:rPr>
              <a:t>you become aware of the facts giving rise to the belief that there has been serious misconduct from matters that are in the public domain and the circumstances are such that you reasonably consider it likely that the facts will have come to the attention of the Bar Standards Board; or</a:t>
            </a:r>
            <a:endParaRPr lang="en-AU" sz="2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Bef>
                <a:spcPts val="600"/>
              </a:spcBef>
              <a:buFont typeface="+mj-lt"/>
              <a:buAutoNum type="alphaLcParenBoth"/>
            </a:pPr>
            <a:r>
              <a:rPr lang="en-AU" sz="2900" dirty="0">
                <a:effectLst/>
                <a:latin typeface="Arial" panose="020B0604020202020204" pitchFamily="34" charset="0"/>
                <a:ea typeface="Calibri" panose="020F0502020204030204" pitchFamily="34" charset="0"/>
                <a:cs typeface="Times New Roman" panose="02020603050405020304" pitchFamily="18" charset="0"/>
              </a:rPr>
              <a:t>you are aware that the person that committed the serious misconduct has already self-reported; or</a:t>
            </a:r>
            <a:endParaRPr lang="en-AU" sz="2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Bef>
                <a:spcPts val="600"/>
              </a:spcBef>
              <a:buFont typeface="+mj-lt"/>
              <a:buAutoNum type="alphaLcParenBoth"/>
            </a:pPr>
            <a:r>
              <a:rPr lang="en-AU" sz="2900" dirty="0">
                <a:effectLst/>
                <a:latin typeface="Arial" panose="020B0604020202020204" pitchFamily="34" charset="0"/>
                <a:ea typeface="Calibri" panose="020F0502020204030204" pitchFamily="34" charset="0"/>
                <a:cs typeface="Times New Roman" panose="02020603050405020304" pitchFamily="18" charset="0"/>
              </a:rPr>
              <a:t>the information or documents which led to you becoming aware of that other person’s serious misconduct are subject to legal professional privilege; or</a:t>
            </a:r>
            <a:endParaRPr lang="en-AU" sz="29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Bef>
                <a:spcPts val="600"/>
              </a:spcBef>
              <a:buFont typeface="+mj-lt"/>
              <a:buAutoNum type="alphaLcParenBoth"/>
            </a:pPr>
            <a:r>
              <a:rPr lang="en-AU" sz="2900" dirty="0">
                <a:effectLst/>
                <a:latin typeface="Arial" panose="020B0604020202020204" pitchFamily="34" charset="0"/>
                <a:ea typeface="Calibri" panose="020F0502020204030204" pitchFamily="34" charset="0"/>
                <a:cs typeface="Times New Roman" panose="02020603050405020304" pitchFamily="18" charset="0"/>
              </a:rPr>
              <a:t>you become aware of such serious misconduct as a result of your work on a Bar Council advice line.</a:t>
            </a:r>
            <a:endParaRPr lang="en-AU" sz="2900" dirty="0">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211612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FDC5D-51F2-6E17-C6BD-C30A9485B8B4}"/>
              </a:ext>
            </a:extLst>
          </p:cNvPr>
          <p:cNvSpPr>
            <a:spLocks noGrp="1"/>
          </p:cNvSpPr>
          <p:nvPr>
            <p:ph type="title"/>
          </p:nvPr>
        </p:nvSpPr>
        <p:spPr/>
        <p:txBody>
          <a:bodyPr/>
          <a:lstStyle/>
          <a:p>
            <a:pPr algn="ctr"/>
            <a:r>
              <a:rPr lang="en-AU" b="1" dirty="0">
                <a:solidFill>
                  <a:schemeClr val="accent1"/>
                </a:solidFill>
              </a:rPr>
              <a:t>England (</a:t>
            </a:r>
            <a:r>
              <a:rPr lang="en-AU" b="1" dirty="0" err="1">
                <a:solidFill>
                  <a:schemeClr val="accent1"/>
                </a:solidFill>
              </a:rPr>
              <a:t>Contd</a:t>
            </a:r>
            <a:r>
              <a:rPr lang="en-AU" b="1" dirty="0">
                <a:solidFill>
                  <a:schemeClr val="accent1"/>
                </a:solidFill>
              </a:rPr>
              <a:t>)</a:t>
            </a:r>
          </a:p>
        </p:txBody>
      </p:sp>
      <p:sp>
        <p:nvSpPr>
          <p:cNvPr id="3" name="Content Placeholder 2">
            <a:extLst>
              <a:ext uri="{FF2B5EF4-FFF2-40B4-BE49-F238E27FC236}">
                <a16:creationId xmlns:a16="http://schemas.microsoft.com/office/drawing/2014/main" id="{00817BB4-6388-E814-62E3-816CD8D2A40B}"/>
              </a:ext>
            </a:extLst>
          </p:cNvPr>
          <p:cNvSpPr>
            <a:spLocks noGrp="1"/>
          </p:cNvSpPr>
          <p:nvPr>
            <p:ph idx="1"/>
          </p:nvPr>
        </p:nvSpPr>
        <p:spPr>
          <a:xfrm>
            <a:off x="786063" y="2422358"/>
            <a:ext cx="10756231" cy="4178968"/>
          </a:xfrm>
        </p:spPr>
        <p:txBody>
          <a:bodyPr>
            <a:normAutofit lnSpcReduction="10000"/>
          </a:bodyPr>
          <a:lstStyle/>
          <a:p>
            <a:r>
              <a:rPr lang="en-AU" dirty="0"/>
              <a:t>What constitutes serious misconduct?</a:t>
            </a:r>
          </a:p>
          <a:p>
            <a:pPr marL="742950" lvl="1" indent="-285750">
              <a:lnSpc>
                <a:spcPct val="110000"/>
              </a:lnSpc>
              <a:spcBef>
                <a:spcPts val="600"/>
              </a:spcBef>
              <a:spcAft>
                <a:spcPts val="600"/>
              </a:spcAft>
              <a:buFont typeface="+mj-lt"/>
              <a:buAutoNum type="alphaLcParenBoth"/>
            </a:pPr>
            <a:r>
              <a:rPr lang="en-AU"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dishonesty;</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Bef>
                <a:spcPts val="0"/>
              </a:spcBef>
              <a:spcAft>
                <a:spcPts val="600"/>
              </a:spcAft>
              <a:buFont typeface="+mj-lt"/>
              <a:buAutoNum type="alphaLcParenBoth"/>
            </a:pPr>
            <a:r>
              <a:rPr lang="en-AU"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assault or harassment;</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Bef>
                <a:spcPts val="0"/>
              </a:spcBef>
              <a:spcAft>
                <a:spcPts val="600"/>
              </a:spcAft>
              <a:buFont typeface="+mj-lt"/>
              <a:buAutoNum type="alphaLcParenBoth"/>
            </a:pPr>
            <a:r>
              <a:rPr lang="en-AU"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seeking to gain access without consent to instructions or other confidential information relating to the opposing party’s case; </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Bef>
                <a:spcPts val="0"/>
              </a:spcBef>
              <a:spcAft>
                <a:spcPts val="600"/>
              </a:spcAft>
              <a:buFont typeface="+mj-lt"/>
              <a:buAutoNum type="alphaLcParenBoth"/>
            </a:pPr>
            <a:r>
              <a:rPr lang="en-AU"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seeking to gain access without consent to confidential information relating to another member of chambers, member of staff or pupil;</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Bef>
                <a:spcPts val="0"/>
              </a:spcBef>
              <a:spcAft>
                <a:spcPts val="600"/>
              </a:spcAft>
              <a:buFont typeface="+mj-lt"/>
              <a:buAutoNum type="alphaLcParenBoth"/>
            </a:pPr>
            <a:r>
              <a:rPr lang="en-AU"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encouraging a witness to give evidence which is untruthful or misleading; </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Bef>
                <a:spcPts val="0"/>
              </a:spcBef>
              <a:spcAft>
                <a:spcPts val="600"/>
              </a:spcAft>
              <a:buFont typeface="+mj-lt"/>
              <a:buAutoNum type="alphaLcParenBoth"/>
            </a:pPr>
            <a:r>
              <a:rPr lang="en-AU"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knowingly or recklessly misleading, or attempting to mislead, the court or an opponent;</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Bef>
                <a:spcPts val="0"/>
              </a:spcBef>
              <a:spcAft>
                <a:spcPts val="600"/>
              </a:spcAft>
              <a:buFont typeface="+mj-lt"/>
              <a:buAutoNum type="alphaLcParenBoth"/>
            </a:pPr>
            <a:r>
              <a:rPr lang="en-AU"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being drunk or under the influence of drugs in court;</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Bef>
                <a:spcPts val="0"/>
              </a:spcBef>
              <a:spcAft>
                <a:spcPts val="600"/>
              </a:spcAft>
              <a:buFont typeface="+mj-lt"/>
              <a:buAutoNum type="alphaLcParenBoth"/>
            </a:pPr>
            <a:r>
              <a:rPr lang="en-AU"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proceedings are initiated in respect of or against you;</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Bef>
                <a:spcPts val="0"/>
              </a:spcBef>
              <a:spcAft>
                <a:spcPts val="600"/>
              </a:spcAft>
              <a:buFont typeface="+mj-lt"/>
              <a:buAutoNum type="alphaLcParenBoth"/>
            </a:pPr>
            <a:r>
              <a:rPr lang="en-AU"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 breach by a barrister of rC67 above; for example, reporting, or threatening to report, another person as a litigation tactic or otherwise abusively; or merely to please a client or any other person or otherwise for an improper motive;</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20000"/>
              </a:lnSpc>
              <a:spcBef>
                <a:spcPts val="0"/>
              </a:spcBef>
              <a:spcAft>
                <a:spcPts val="600"/>
              </a:spcAft>
              <a:buFont typeface="+mj-lt"/>
              <a:buAutoNum type="alphaLcParenBoth"/>
            </a:pPr>
            <a:r>
              <a:rPr lang="en-AU" sz="14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conduct that poses a serious risk to the public.</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AU" dirty="0"/>
          </a:p>
        </p:txBody>
      </p:sp>
    </p:spTree>
    <p:extLst>
      <p:ext uri="{BB962C8B-B14F-4D97-AF65-F5344CB8AC3E}">
        <p14:creationId xmlns:p14="http://schemas.microsoft.com/office/powerpoint/2010/main" val="3316463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0738-0663-8BC4-B407-731A44B362F0}"/>
              </a:ext>
            </a:extLst>
          </p:cNvPr>
          <p:cNvSpPr>
            <a:spLocks noGrp="1"/>
          </p:cNvSpPr>
          <p:nvPr>
            <p:ph type="title"/>
          </p:nvPr>
        </p:nvSpPr>
        <p:spPr/>
        <p:txBody>
          <a:bodyPr/>
          <a:lstStyle/>
          <a:p>
            <a:pPr algn="ctr"/>
            <a:r>
              <a:rPr lang="en-AU" b="1" dirty="0">
                <a:solidFill>
                  <a:schemeClr val="accent1"/>
                </a:solidFill>
              </a:rPr>
              <a:t>England (</a:t>
            </a:r>
            <a:r>
              <a:rPr lang="en-AU" b="1" dirty="0" err="1">
                <a:solidFill>
                  <a:schemeClr val="accent1"/>
                </a:solidFill>
              </a:rPr>
              <a:t>Contd</a:t>
            </a:r>
            <a:r>
              <a:rPr lang="en-AU" b="1" dirty="0">
                <a:solidFill>
                  <a:schemeClr val="accent1"/>
                </a:solidFill>
              </a:rPr>
              <a:t>)</a:t>
            </a:r>
          </a:p>
        </p:txBody>
      </p:sp>
      <p:sp>
        <p:nvSpPr>
          <p:cNvPr id="3" name="Content Placeholder 2">
            <a:extLst>
              <a:ext uri="{FF2B5EF4-FFF2-40B4-BE49-F238E27FC236}">
                <a16:creationId xmlns:a16="http://schemas.microsoft.com/office/drawing/2014/main" id="{ADD53C25-F20C-071A-4967-8D59205CA7AD}"/>
              </a:ext>
            </a:extLst>
          </p:cNvPr>
          <p:cNvSpPr>
            <a:spLocks noGrp="1"/>
          </p:cNvSpPr>
          <p:nvPr>
            <p:ph idx="1"/>
          </p:nvPr>
        </p:nvSpPr>
        <p:spPr/>
        <p:txBody>
          <a:bodyPr/>
          <a:lstStyle/>
          <a:p>
            <a:r>
              <a:rPr lang="en-AU" sz="2000" b="1" i="1" dirty="0">
                <a:effectLst/>
                <a:latin typeface="Arial" panose="020B0604020202020204" pitchFamily="34" charset="0"/>
                <a:ea typeface="Times New Roman" panose="02020603050405020304" pitchFamily="18" charset="0"/>
              </a:rPr>
              <a:t>Walker v Bar Standards Board</a:t>
            </a:r>
            <a:r>
              <a:rPr lang="en-AU" sz="2000" b="1" dirty="0">
                <a:effectLst/>
                <a:latin typeface="Arial" panose="020B0604020202020204" pitchFamily="34" charset="0"/>
                <a:ea typeface="Times New Roman" panose="02020603050405020304" pitchFamily="18" charset="0"/>
              </a:rPr>
              <a:t> PC 2011/0219, 19 September 2013</a:t>
            </a:r>
            <a:endParaRPr lang="en-AU" sz="2000" b="1" i="1" dirty="0">
              <a:effectLst/>
              <a:latin typeface="Arial" panose="020B0604020202020204" pitchFamily="34" charset="0"/>
              <a:ea typeface="Times New Roman" panose="02020603050405020304" pitchFamily="18" charset="0"/>
            </a:endParaRPr>
          </a:p>
          <a:p>
            <a:r>
              <a:rPr lang="en-AU" sz="2000" b="1" i="1" dirty="0">
                <a:effectLst/>
                <a:latin typeface="Arial" panose="020B0604020202020204" pitchFamily="34" charset="0"/>
                <a:ea typeface="Times New Roman" panose="02020603050405020304" pitchFamily="18" charset="0"/>
              </a:rPr>
              <a:t>Khan v Bar Standards Board </a:t>
            </a:r>
            <a:r>
              <a:rPr lang="en-AU" sz="2000" b="1" dirty="0">
                <a:effectLst/>
                <a:latin typeface="Arial" panose="020B0604020202020204" pitchFamily="34" charset="0"/>
                <a:ea typeface="Times New Roman" panose="02020603050405020304" pitchFamily="18" charset="0"/>
              </a:rPr>
              <a:t>[2018] EWHC 2184 (Admin)</a:t>
            </a:r>
          </a:p>
          <a:p>
            <a:r>
              <a:rPr lang="en-AU" sz="2000" b="1" i="1" dirty="0">
                <a:effectLst/>
                <a:latin typeface="Arial" panose="020B0604020202020204" pitchFamily="34" charset="0"/>
                <a:ea typeface="Times New Roman" panose="02020603050405020304" pitchFamily="18" charset="0"/>
              </a:rPr>
              <a:t>Diggins v Bar Standards Board </a:t>
            </a:r>
            <a:r>
              <a:rPr lang="en-AU" sz="2000" b="1" dirty="0">
                <a:effectLst/>
                <a:latin typeface="Arial" panose="020B0604020202020204" pitchFamily="34" charset="0"/>
                <a:ea typeface="Times New Roman" panose="02020603050405020304" pitchFamily="18" charset="0"/>
              </a:rPr>
              <a:t>[2020] EWHC 467 (Admin)</a:t>
            </a:r>
          </a:p>
          <a:p>
            <a:r>
              <a:rPr lang="en-AU" sz="2000" b="1" i="1" dirty="0">
                <a:effectLst/>
                <a:latin typeface="Arial" panose="020B0604020202020204" pitchFamily="34" charset="0"/>
                <a:ea typeface="Times New Roman" panose="02020603050405020304" pitchFamily="18" charset="0"/>
              </a:rPr>
              <a:t>Farquharson v Bar Standards Board </a:t>
            </a:r>
            <a:r>
              <a:rPr lang="en-AU" sz="2000" b="1" dirty="0">
                <a:effectLst/>
                <a:latin typeface="Arial" panose="020B0604020202020204" pitchFamily="34" charset="0"/>
                <a:ea typeface="Times New Roman" panose="02020603050405020304" pitchFamily="18" charset="0"/>
              </a:rPr>
              <a:t>[2022] EWHC 1128 (Admin)</a:t>
            </a:r>
          </a:p>
          <a:p>
            <a:endParaRPr lang="en-AU" dirty="0"/>
          </a:p>
        </p:txBody>
      </p:sp>
    </p:spTree>
    <p:extLst>
      <p:ext uri="{BB962C8B-B14F-4D97-AF65-F5344CB8AC3E}">
        <p14:creationId xmlns:p14="http://schemas.microsoft.com/office/powerpoint/2010/main" val="651160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8CED9-CC40-3D4A-A0F0-0D33E6B9EF80}"/>
              </a:ext>
            </a:extLst>
          </p:cNvPr>
          <p:cNvSpPr>
            <a:spLocks noGrp="1"/>
          </p:cNvSpPr>
          <p:nvPr>
            <p:ph type="ctrTitle"/>
          </p:nvPr>
        </p:nvSpPr>
        <p:spPr>
          <a:xfrm>
            <a:off x="1515902" y="2204006"/>
            <a:ext cx="8825658" cy="1710267"/>
          </a:xfrm>
        </p:spPr>
        <p:txBody>
          <a:bodyPr/>
          <a:lstStyle/>
          <a:p>
            <a:pPr algn="ctr"/>
            <a:r>
              <a:rPr lang="en-AU" b="1" dirty="0">
                <a:solidFill>
                  <a:schemeClr val="accent1"/>
                </a:solidFill>
              </a:rPr>
              <a:t>NOT MY ZOO. </a:t>
            </a:r>
            <a:br>
              <a:rPr lang="en-AU" b="1" dirty="0">
                <a:solidFill>
                  <a:schemeClr val="accent1"/>
                </a:solidFill>
              </a:rPr>
            </a:br>
            <a:r>
              <a:rPr lang="en-AU" b="1" dirty="0">
                <a:solidFill>
                  <a:schemeClr val="accent1"/>
                </a:solidFill>
              </a:rPr>
              <a:t>NOT MY MONKEYS.</a:t>
            </a:r>
          </a:p>
        </p:txBody>
      </p:sp>
      <p:sp>
        <p:nvSpPr>
          <p:cNvPr id="3" name="Subtitle 2">
            <a:extLst>
              <a:ext uri="{FF2B5EF4-FFF2-40B4-BE49-F238E27FC236}">
                <a16:creationId xmlns:a16="http://schemas.microsoft.com/office/drawing/2014/main" id="{D1E397C4-FB9B-2E71-1943-2263891473B1}"/>
              </a:ext>
            </a:extLst>
          </p:cNvPr>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3962742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6B2D-008E-CBC9-5626-4829F70913DC}"/>
              </a:ext>
            </a:extLst>
          </p:cNvPr>
          <p:cNvSpPr>
            <a:spLocks noGrp="1"/>
          </p:cNvSpPr>
          <p:nvPr>
            <p:ph type="ctrTitle"/>
          </p:nvPr>
        </p:nvSpPr>
        <p:spPr/>
        <p:txBody>
          <a:bodyPr/>
          <a:lstStyle/>
          <a:p>
            <a:endParaRPr lang="en-AU" sz="900" b="1" dirty="0">
              <a:solidFill>
                <a:schemeClr val="accent1"/>
              </a:solidFill>
            </a:endParaRPr>
          </a:p>
        </p:txBody>
      </p:sp>
      <p:sp>
        <p:nvSpPr>
          <p:cNvPr id="3" name="Subtitle 2">
            <a:extLst>
              <a:ext uri="{FF2B5EF4-FFF2-40B4-BE49-F238E27FC236}">
                <a16:creationId xmlns:a16="http://schemas.microsoft.com/office/drawing/2014/main" id="{3E9763E9-EB93-D3E3-CE98-A71EF6ED0370}"/>
              </a:ext>
            </a:extLst>
          </p:cNvPr>
          <p:cNvSpPr>
            <a:spLocks noGrp="1"/>
          </p:cNvSpPr>
          <p:nvPr>
            <p:ph type="subTitle" idx="1"/>
          </p:nvPr>
        </p:nvSpPr>
        <p:spPr/>
        <p:txBody>
          <a:bodyPr/>
          <a:lstStyle/>
          <a:p>
            <a:endParaRPr lang="en-AU"/>
          </a:p>
        </p:txBody>
      </p:sp>
    </p:spTree>
    <p:extLst>
      <p:ext uri="{BB962C8B-B14F-4D97-AF65-F5344CB8AC3E}">
        <p14:creationId xmlns:p14="http://schemas.microsoft.com/office/powerpoint/2010/main" val="370439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C4B62-A82D-6113-F18F-314D8724F4C8}"/>
              </a:ext>
            </a:extLst>
          </p:cNvPr>
          <p:cNvSpPr>
            <a:spLocks noGrp="1"/>
          </p:cNvSpPr>
          <p:nvPr>
            <p:ph type="title"/>
          </p:nvPr>
        </p:nvSpPr>
        <p:spPr/>
        <p:txBody>
          <a:bodyPr/>
          <a:lstStyle/>
          <a:p>
            <a:pPr algn="ctr"/>
            <a:r>
              <a:rPr lang="en-AU" b="1" dirty="0">
                <a:solidFill>
                  <a:schemeClr val="accent1"/>
                </a:solidFill>
              </a:rPr>
              <a:t>Different Jurisdictions</a:t>
            </a:r>
          </a:p>
        </p:txBody>
      </p:sp>
      <p:sp>
        <p:nvSpPr>
          <p:cNvPr id="3" name="Content Placeholder 2">
            <a:extLst>
              <a:ext uri="{FF2B5EF4-FFF2-40B4-BE49-F238E27FC236}">
                <a16:creationId xmlns:a16="http://schemas.microsoft.com/office/drawing/2014/main" id="{DB3395D9-C84F-492A-756E-E921E0C949A7}"/>
              </a:ext>
            </a:extLst>
          </p:cNvPr>
          <p:cNvSpPr>
            <a:spLocks noGrp="1"/>
          </p:cNvSpPr>
          <p:nvPr>
            <p:ph idx="1"/>
          </p:nvPr>
        </p:nvSpPr>
        <p:spPr/>
        <p:txBody>
          <a:bodyPr>
            <a:normAutofit/>
          </a:bodyPr>
          <a:lstStyle/>
          <a:p>
            <a:r>
              <a:rPr lang="en-AU" sz="2400" b="1" dirty="0"/>
              <a:t>Queensland</a:t>
            </a:r>
          </a:p>
          <a:p>
            <a:r>
              <a:rPr lang="en-AU" sz="2400" b="1" dirty="0"/>
              <a:t>Singapore</a:t>
            </a:r>
          </a:p>
          <a:p>
            <a:r>
              <a:rPr lang="en-AU" sz="2400" b="1" dirty="0"/>
              <a:t>United States</a:t>
            </a:r>
          </a:p>
          <a:p>
            <a:r>
              <a:rPr lang="en-AU" sz="2400" b="1" dirty="0"/>
              <a:t>Victoria</a:t>
            </a:r>
          </a:p>
          <a:p>
            <a:r>
              <a:rPr lang="en-AU" sz="2400" b="1" dirty="0"/>
              <a:t>England</a:t>
            </a:r>
          </a:p>
        </p:txBody>
      </p:sp>
    </p:spTree>
    <p:extLst>
      <p:ext uri="{BB962C8B-B14F-4D97-AF65-F5344CB8AC3E}">
        <p14:creationId xmlns:p14="http://schemas.microsoft.com/office/powerpoint/2010/main" val="85660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A4DF1-4047-AD5E-42AF-524CEBB65F23}"/>
              </a:ext>
            </a:extLst>
          </p:cNvPr>
          <p:cNvSpPr>
            <a:spLocks noGrp="1"/>
          </p:cNvSpPr>
          <p:nvPr>
            <p:ph type="title"/>
          </p:nvPr>
        </p:nvSpPr>
        <p:spPr/>
        <p:txBody>
          <a:bodyPr/>
          <a:lstStyle/>
          <a:p>
            <a:pPr algn="ctr"/>
            <a:r>
              <a:rPr lang="en-AU" b="1" dirty="0">
                <a:solidFill>
                  <a:schemeClr val="accent1"/>
                </a:solidFill>
              </a:rPr>
              <a:t>QUEENSLAND</a:t>
            </a:r>
          </a:p>
        </p:txBody>
      </p:sp>
      <p:sp>
        <p:nvSpPr>
          <p:cNvPr id="3" name="Text Placeholder 2">
            <a:extLst>
              <a:ext uri="{FF2B5EF4-FFF2-40B4-BE49-F238E27FC236}">
                <a16:creationId xmlns:a16="http://schemas.microsoft.com/office/drawing/2014/main" id="{71A44B73-1FA3-31E9-B2D8-E4E7BBEC33EF}"/>
              </a:ext>
            </a:extLst>
          </p:cNvPr>
          <p:cNvSpPr>
            <a:spLocks noGrp="1"/>
          </p:cNvSpPr>
          <p:nvPr>
            <p:ph type="body" idx="1"/>
          </p:nvPr>
        </p:nvSpPr>
        <p:spPr>
          <a:xfrm>
            <a:off x="1154953" y="2636063"/>
            <a:ext cx="8861501" cy="576262"/>
          </a:xfrm>
        </p:spPr>
        <p:txBody>
          <a:bodyPr/>
          <a:lstStyle/>
          <a:p>
            <a:pPr algn="ctr"/>
            <a:r>
              <a:rPr lang="en-AU" b="1" dirty="0">
                <a:solidFill>
                  <a:schemeClr val="tx1"/>
                </a:solidFill>
              </a:rPr>
              <a:t>Barristers’ Conduct Rule 2011	</a:t>
            </a:r>
          </a:p>
        </p:txBody>
      </p:sp>
      <p:sp>
        <p:nvSpPr>
          <p:cNvPr id="4" name="Content Placeholder 3">
            <a:extLst>
              <a:ext uri="{FF2B5EF4-FFF2-40B4-BE49-F238E27FC236}">
                <a16:creationId xmlns:a16="http://schemas.microsoft.com/office/drawing/2014/main" id="{469AD9BA-5638-0510-459D-1DB588FDC016}"/>
              </a:ext>
            </a:extLst>
          </p:cNvPr>
          <p:cNvSpPr>
            <a:spLocks noGrp="1"/>
          </p:cNvSpPr>
          <p:nvPr>
            <p:ph sz="half" idx="2"/>
          </p:nvPr>
        </p:nvSpPr>
        <p:spPr>
          <a:xfrm>
            <a:off x="931177" y="3212325"/>
            <a:ext cx="9680895" cy="2807476"/>
          </a:xfrm>
        </p:spPr>
        <p:txBody>
          <a:bodyPr>
            <a:normAutofit/>
          </a:bodyPr>
          <a:lstStyle/>
          <a:p>
            <a:pPr marL="0" indent="0" algn="l">
              <a:buNone/>
            </a:pPr>
            <a:r>
              <a:rPr lang="en-US" sz="2400" b="0" i="0" dirty="0">
                <a:solidFill>
                  <a:srgbClr val="000000"/>
                </a:solidFill>
                <a:effectLst/>
                <a:latin typeface="baq-lato"/>
              </a:rPr>
              <a:t>12 A barrister must not engage in conduct which is:</a:t>
            </a:r>
          </a:p>
          <a:p>
            <a:pPr marL="0" indent="0" algn="l">
              <a:buNone/>
            </a:pPr>
            <a:r>
              <a:rPr lang="en-US" sz="2400" dirty="0">
                <a:solidFill>
                  <a:srgbClr val="000000"/>
                </a:solidFill>
                <a:latin typeface="baq-lato"/>
              </a:rPr>
              <a:t>(a)	</a:t>
            </a:r>
            <a:r>
              <a:rPr lang="en-US" sz="2400" b="0" i="0" dirty="0">
                <a:solidFill>
                  <a:srgbClr val="000000"/>
                </a:solidFill>
                <a:effectLst/>
                <a:latin typeface="baq-lato"/>
              </a:rPr>
              <a:t>dishonest or otherwise discreditable to a barrister;</a:t>
            </a:r>
          </a:p>
          <a:p>
            <a:pPr marL="0" indent="0" algn="l">
              <a:buNone/>
            </a:pPr>
            <a:r>
              <a:rPr lang="en-US" sz="2400" b="0" i="0" dirty="0">
                <a:solidFill>
                  <a:srgbClr val="000000"/>
                </a:solidFill>
                <a:effectLst/>
                <a:latin typeface="baq-lato"/>
              </a:rPr>
              <a:t>(b)	prejudicial to the administration of justice; or</a:t>
            </a:r>
          </a:p>
          <a:p>
            <a:pPr marL="0" indent="0" algn="l">
              <a:buNone/>
            </a:pPr>
            <a:r>
              <a:rPr lang="en-US" sz="2400" b="0" i="0" dirty="0">
                <a:solidFill>
                  <a:srgbClr val="000000"/>
                </a:solidFill>
                <a:effectLst/>
                <a:latin typeface="baq-lato"/>
              </a:rPr>
              <a:t>(c)	likely to diminish public confidence in the legal profession or the 	administration of justice or otherwise bring the legal profession into 	disrepute.</a:t>
            </a:r>
          </a:p>
          <a:p>
            <a:endParaRPr lang="en-AU" dirty="0"/>
          </a:p>
        </p:txBody>
      </p:sp>
    </p:spTree>
    <p:extLst>
      <p:ext uri="{BB962C8B-B14F-4D97-AF65-F5344CB8AC3E}">
        <p14:creationId xmlns:p14="http://schemas.microsoft.com/office/powerpoint/2010/main" val="75426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DECB3-0C14-A2E9-893D-096A11F98CB2}"/>
              </a:ext>
            </a:extLst>
          </p:cNvPr>
          <p:cNvSpPr>
            <a:spLocks noGrp="1"/>
          </p:cNvSpPr>
          <p:nvPr>
            <p:ph type="title"/>
          </p:nvPr>
        </p:nvSpPr>
        <p:spPr/>
        <p:txBody>
          <a:bodyPr/>
          <a:lstStyle/>
          <a:p>
            <a:pPr algn="ctr"/>
            <a:r>
              <a:rPr lang="en-AU" b="1" dirty="0">
                <a:solidFill>
                  <a:schemeClr val="accent1"/>
                </a:solidFill>
              </a:rPr>
              <a:t>Queensland (</a:t>
            </a:r>
            <a:r>
              <a:rPr lang="en-AU" b="1" dirty="0" err="1">
                <a:solidFill>
                  <a:schemeClr val="accent1"/>
                </a:solidFill>
              </a:rPr>
              <a:t>Contd</a:t>
            </a:r>
            <a:r>
              <a:rPr lang="en-AU" b="1" dirty="0">
                <a:solidFill>
                  <a:schemeClr val="accent1"/>
                </a:solidFill>
              </a:rPr>
              <a:t>)</a:t>
            </a:r>
          </a:p>
        </p:txBody>
      </p:sp>
      <p:sp>
        <p:nvSpPr>
          <p:cNvPr id="3" name="Content Placeholder 2">
            <a:extLst>
              <a:ext uri="{FF2B5EF4-FFF2-40B4-BE49-F238E27FC236}">
                <a16:creationId xmlns:a16="http://schemas.microsoft.com/office/drawing/2014/main" id="{7D9CFE19-85D5-3995-F6F2-9D3F919D2619}"/>
              </a:ext>
            </a:extLst>
          </p:cNvPr>
          <p:cNvSpPr>
            <a:spLocks noGrp="1"/>
          </p:cNvSpPr>
          <p:nvPr>
            <p:ph idx="1"/>
          </p:nvPr>
        </p:nvSpPr>
        <p:spPr>
          <a:xfrm>
            <a:off x="1154954" y="2603500"/>
            <a:ext cx="10094683" cy="3914746"/>
          </a:xfrm>
        </p:spPr>
        <p:txBody>
          <a:bodyPr>
            <a:normAutofit fontScale="92500" lnSpcReduction="10000"/>
          </a:bodyPr>
          <a:lstStyle/>
          <a:p>
            <a:pPr marL="0" indent="0" algn="ctr">
              <a:buNone/>
            </a:pPr>
            <a:r>
              <a:rPr lang="en-AU" sz="2800" b="1" dirty="0"/>
              <a:t>Australian Solicitors Conduct Rules </a:t>
            </a:r>
          </a:p>
          <a:p>
            <a:pPr marL="0" indent="0">
              <a:buNone/>
            </a:pPr>
            <a:r>
              <a:rPr lang="en-US" sz="1900" b="1" i="1" dirty="0"/>
              <a:t>3. Paramount duty to the court and the administration of justice </a:t>
            </a:r>
          </a:p>
          <a:p>
            <a:pPr marL="0" indent="0">
              <a:buNone/>
            </a:pPr>
            <a:r>
              <a:rPr lang="en-US" sz="1900" dirty="0"/>
              <a:t>3.1 A solicitor’s duty to the court and the administration of justice is paramount and prevails to the extent of inconsistency with any other duty.</a:t>
            </a:r>
          </a:p>
          <a:p>
            <a:pPr marL="0" indent="0">
              <a:buNone/>
            </a:pPr>
            <a:r>
              <a:rPr lang="en-US" sz="1900" b="1" i="1" dirty="0"/>
              <a:t>5. Dishonest and disreputable conduct</a:t>
            </a:r>
          </a:p>
          <a:p>
            <a:pPr marL="0" indent="0">
              <a:buNone/>
            </a:pPr>
            <a:r>
              <a:rPr lang="en-US" sz="1900" dirty="0"/>
              <a:t>5.1	A solicitor must not engage in conduct, in the course of practice or otherwise, which demonstrates that the solicitor is not a fit and proper person to </a:t>
            </a:r>
            <a:r>
              <a:rPr lang="en-US" sz="1900" dirty="0" err="1"/>
              <a:t>practise</a:t>
            </a:r>
            <a:r>
              <a:rPr lang="en-US" sz="1900" dirty="0"/>
              <a:t> law, or which is likely to a material degree to:</a:t>
            </a:r>
          </a:p>
          <a:p>
            <a:pPr marL="0" indent="0">
              <a:buNone/>
            </a:pPr>
            <a:r>
              <a:rPr lang="en-US" sz="1900" dirty="0"/>
              <a:t>	5.1.1 be prejudicial to, or diminish the public confidence in, the administration of 		justice; 	or</a:t>
            </a:r>
          </a:p>
          <a:p>
            <a:pPr marL="0" indent="0">
              <a:buNone/>
            </a:pPr>
            <a:r>
              <a:rPr lang="en-US" sz="1900" dirty="0"/>
              <a:t>	5.1.2 bring the profession into disrepute</a:t>
            </a:r>
            <a:endParaRPr lang="en-AU" sz="1900" dirty="0"/>
          </a:p>
        </p:txBody>
      </p:sp>
    </p:spTree>
    <p:extLst>
      <p:ext uri="{BB962C8B-B14F-4D97-AF65-F5344CB8AC3E}">
        <p14:creationId xmlns:p14="http://schemas.microsoft.com/office/powerpoint/2010/main" val="2557624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0EF4F-1DF0-6E16-12B7-0BD280DD1150}"/>
              </a:ext>
            </a:extLst>
          </p:cNvPr>
          <p:cNvSpPr>
            <a:spLocks noGrp="1"/>
          </p:cNvSpPr>
          <p:nvPr>
            <p:ph type="title"/>
          </p:nvPr>
        </p:nvSpPr>
        <p:spPr/>
        <p:txBody>
          <a:bodyPr/>
          <a:lstStyle/>
          <a:p>
            <a:pPr algn="ctr"/>
            <a:r>
              <a:rPr lang="en-AU" b="1" dirty="0">
                <a:solidFill>
                  <a:schemeClr val="accent1"/>
                </a:solidFill>
              </a:rPr>
              <a:t>Queensland (</a:t>
            </a:r>
            <a:r>
              <a:rPr lang="en-AU" b="1" dirty="0" err="1">
                <a:solidFill>
                  <a:schemeClr val="accent1"/>
                </a:solidFill>
              </a:rPr>
              <a:t>Contd</a:t>
            </a:r>
            <a:r>
              <a:rPr lang="en-AU" b="1" dirty="0">
                <a:solidFill>
                  <a:schemeClr val="accent1"/>
                </a:solidFill>
              </a:rPr>
              <a:t>)</a:t>
            </a:r>
          </a:p>
        </p:txBody>
      </p:sp>
      <p:sp>
        <p:nvSpPr>
          <p:cNvPr id="3" name="Content Placeholder 2">
            <a:extLst>
              <a:ext uri="{FF2B5EF4-FFF2-40B4-BE49-F238E27FC236}">
                <a16:creationId xmlns:a16="http://schemas.microsoft.com/office/drawing/2014/main" id="{3AE35AC1-B80F-F307-B4E5-FA95614D7FEF}"/>
              </a:ext>
            </a:extLst>
          </p:cNvPr>
          <p:cNvSpPr>
            <a:spLocks noGrp="1"/>
          </p:cNvSpPr>
          <p:nvPr>
            <p:ph idx="1"/>
          </p:nvPr>
        </p:nvSpPr>
        <p:spPr>
          <a:xfrm>
            <a:off x="1154954" y="2603500"/>
            <a:ext cx="10161795" cy="3416300"/>
          </a:xfrm>
        </p:spPr>
        <p:txBody>
          <a:bodyPr>
            <a:normAutofit/>
          </a:bodyPr>
          <a:lstStyle/>
          <a:p>
            <a:pPr marL="0" indent="0" algn="ctr">
              <a:buNone/>
            </a:pPr>
            <a:r>
              <a:rPr lang="en-AU" sz="2400" b="1" dirty="0"/>
              <a:t>Australian Solicitors Conduct Rules</a:t>
            </a:r>
          </a:p>
          <a:p>
            <a:pPr marL="0" indent="0">
              <a:buNone/>
            </a:pPr>
            <a:r>
              <a:rPr lang="en-US" sz="2400" b="1" i="1" dirty="0"/>
              <a:t>32. Unfounded allegations </a:t>
            </a:r>
          </a:p>
          <a:p>
            <a:pPr marL="0" indent="0">
              <a:buNone/>
            </a:pPr>
            <a:r>
              <a:rPr lang="en-US" sz="2400" dirty="0"/>
              <a:t>32.1	A solicitor </a:t>
            </a:r>
            <a:r>
              <a:rPr lang="en-US" sz="2400" dirty="0">
                <a:highlight>
                  <a:srgbClr val="FFFF00"/>
                </a:highlight>
              </a:rPr>
              <a:t>must not make an allegation </a:t>
            </a:r>
            <a:r>
              <a:rPr lang="en-US" sz="2400" dirty="0"/>
              <a:t>against another Australian legal practitioner of unsatisfactory professional conduct or professional misconduct unless the allegation is made bona fide and the solicitor believes on reasonable grounds that available material by which the allegation could be supported provides a proper basis for it.</a:t>
            </a:r>
            <a:endParaRPr lang="en-AU" sz="2400" dirty="0"/>
          </a:p>
        </p:txBody>
      </p:sp>
    </p:spTree>
    <p:extLst>
      <p:ext uri="{BB962C8B-B14F-4D97-AF65-F5344CB8AC3E}">
        <p14:creationId xmlns:p14="http://schemas.microsoft.com/office/powerpoint/2010/main" val="278332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4B3E2-93B9-C192-25B6-F7F4E9326070}"/>
              </a:ext>
            </a:extLst>
          </p:cNvPr>
          <p:cNvSpPr>
            <a:spLocks noGrp="1"/>
          </p:cNvSpPr>
          <p:nvPr>
            <p:ph type="title"/>
          </p:nvPr>
        </p:nvSpPr>
        <p:spPr/>
        <p:txBody>
          <a:bodyPr/>
          <a:lstStyle/>
          <a:p>
            <a:pPr algn="ctr"/>
            <a:r>
              <a:rPr lang="en-AU" b="1" dirty="0">
                <a:solidFill>
                  <a:schemeClr val="accent1"/>
                </a:solidFill>
              </a:rPr>
              <a:t>SINGAPORE</a:t>
            </a:r>
          </a:p>
        </p:txBody>
      </p:sp>
      <p:sp>
        <p:nvSpPr>
          <p:cNvPr id="3" name="Content Placeholder 2">
            <a:extLst>
              <a:ext uri="{FF2B5EF4-FFF2-40B4-BE49-F238E27FC236}">
                <a16:creationId xmlns:a16="http://schemas.microsoft.com/office/drawing/2014/main" id="{88A7BBE6-458D-BE1F-5D8F-6E6155A8D5CE}"/>
              </a:ext>
            </a:extLst>
          </p:cNvPr>
          <p:cNvSpPr>
            <a:spLocks noGrp="1"/>
          </p:cNvSpPr>
          <p:nvPr>
            <p:ph idx="1"/>
          </p:nvPr>
        </p:nvSpPr>
        <p:spPr/>
        <p:txBody>
          <a:bodyPr>
            <a:normAutofit/>
          </a:bodyPr>
          <a:lstStyle/>
          <a:p>
            <a:r>
              <a:rPr lang="en-AU" sz="2400" b="1" dirty="0">
                <a:effectLst/>
                <a:latin typeface="Arial" panose="020B0604020202020204" pitchFamily="34" charset="0"/>
                <a:ea typeface="Times New Roman" panose="02020603050405020304" pitchFamily="18" charset="0"/>
              </a:rPr>
              <a:t>sec. 70D of the </a:t>
            </a:r>
            <a:r>
              <a:rPr lang="en-AU" sz="2400" b="1" i="1" dirty="0">
                <a:effectLst/>
                <a:latin typeface="Arial" panose="020B0604020202020204" pitchFamily="34" charset="0"/>
                <a:ea typeface="Times New Roman" panose="02020603050405020304" pitchFamily="18" charset="0"/>
              </a:rPr>
              <a:t>Legal Profession Act</a:t>
            </a:r>
            <a:r>
              <a:rPr lang="en-AU" sz="2400" b="1" dirty="0">
                <a:effectLst/>
                <a:latin typeface="Arial" panose="020B0604020202020204" pitchFamily="34" charset="0"/>
                <a:ea typeface="Times New Roman" panose="02020603050405020304" pitchFamily="18" charset="0"/>
              </a:rPr>
              <a:t> (Sing) </a:t>
            </a:r>
          </a:p>
          <a:p>
            <a:r>
              <a:rPr lang="en-AU" sz="2400" b="1" dirty="0">
                <a:effectLst/>
                <a:latin typeface="Arial" panose="020B0604020202020204" pitchFamily="34" charset="0"/>
                <a:ea typeface="Times New Roman" panose="02020603050405020304" pitchFamily="18" charset="0"/>
              </a:rPr>
              <a:t>sec. 39(1)) of the </a:t>
            </a:r>
            <a:r>
              <a:rPr lang="en-AU" sz="2400" b="1" i="1" dirty="0">
                <a:effectLst/>
                <a:latin typeface="Arial" panose="020B0604020202020204" pitchFamily="34" charset="0"/>
                <a:ea typeface="Times New Roman" panose="02020603050405020304" pitchFamily="18" charset="0"/>
              </a:rPr>
              <a:t>Corruption, Drug Trafficking and Other Serious Crimes (Confiscation of Benefits) Act </a:t>
            </a:r>
            <a:endParaRPr lang="en-AU" sz="2400" b="1" dirty="0"/>
          </a:p>
        </p:txBody>
      </p:sp>
    </p:spTree>
    <p:extLst>
      <p:ext uri="{BB962C8B-B14F-4D97-AF65-F5344CB8AC3E}">
        <p14:creationId xmlns:p14="http://schemas.microsoft.com/office/powerpoint/2010/main" val="428731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2FBCA-D84A-B07E-6388-A332219A9AAE}"/>
              </a:ext>
            </a:extLst>
          </p:cNvPr>
          <p:cNvSpPr>
            <a:spLocks noGrp="1"/>
          </p:cNvSpPr>
          <p:nvPr>
            <p:ph type="title"/>
          </p:nvPr>
        </p:nvSpPr>
        <p:spPr/>
        <p:txBody>
          <a:bodyPr/>
          <a:lstStyle/>
          <a:p>
            <a:pPr algn="ctr"/>
            <a:r>
              <a:rPr lang="en-AU" b="1" dirty="0">
                <a:solidFill>
                  <a:schemeClr val="accent1"/>
                </a:solidFill>
              </a:rPr>
              <a:t>UNITED STATES</a:t>
            </a:r>
          </a:p>
        </p:txBody>
      </p:sp>
      <p:sp>
        <p:nvSpPr>
          <p:cNvPr id="3" name="Content Placeholder 2">
            <a:extLst>
              <a:ext uri="{FF2B5EF4-FFF2-40B4-BE49-F238E27FC236}">
                <a16:creationId xmlns:a16="http://schemas.microsoft.com/office/drawing/2014/main" id="{C3C19D2D-46D3-9DD1-3D3A-FB20F3DC7CB3}"/>
              </a:ext>
            </a:extLst>
          </p:cNvPr>
          <p:cNvSpPr>
            <a:spLocks noGrp="1"/>
          </p:cNvSpPr>
          <p:nvPr>
            <p:ph idx="1"/>
          </p:nvPr>
        </p:nvSpPr>
        <p:spPr/>
        <p:txBody>
          <a:bodyPr>
            <a:normAutofit/>
          </a:bodyPr>
          <a:lstStyle/>
          <a:p>
            <a:pPr marL="0" indent="0">
              <a:buNone/>
            </a:pPr>
            <a:r>
              <a:rPr lang="en-AU" sz="2400" b="1" dirty="0">
                <a:effectLst/>
                <a:latin typeface="Arial" panose="020B0604020202020204" pitchFamily="34" charset="0"/>
                <a:ea typeface="Times New Roman" panose="02020603050405020304" pitchFamily="18" charset="0"/>
              </a:rPr>
              <a:t>Model Rules of Professional Conduct 1983</a:t>
            </a:r>
          </a:p>
          <a:p>
            <a:pPr marL="0" indent="0">
              <a:buNone/>
            </a:pPr>
            <a:endParaRPr lang="en-AU" sz="2400" b="1" dirty="0">
              <a:effectLst/>
              <a:latin typeface="Arial" panose="020B0604020202020204" pitchFamily="34" charset="0"/>
              <a:ea typeface="Times New Roman" panose="02020603050405020304" pitchFamily="18" charset="0"/>
            </a:endParaRPr>
          </a:p>
          <a:p>
            <a:r>
              <a:rPr lang="en-AU" sz="2400" b="1" i="1" dirty="0">
                <a:effectLst/>
                <a:latin typeface="Arial" panose="020B0604020202020204" pitchFamily="34" charset="0"/>
                <a:ea typeface="Times New Roman" panose="02020603050405020304" pitchFamily="18" charset="0"/>
              </a:rPr>
              <a:t>In Re Himmel</a:t>
            </a:r>
            <a:r>
              <a:rPr lang="en-AU" sz="2400" b="1" dirty="0">
                <a:effectLst/>
                <a:latin typeface="Arial" panose="020B0604020202020204" pitchFamily="34" charset="0"/>
                <a:ea typeface="Times New Roman" panose="02020603050405020304" pitchFamily="18" charset="0"/>
              </a:rPr>
              <a:t> 533 N.E.2d 790 (Ill. 1988) </a:t>
            </a:r>
          </a:p>
          <a:p>
            <a:r>
              <a:rPr lang="en-AU" sz="2400" b="1" i="1" dirty="0">
                <a:effectLst/>
                <a:latin typeface="Arial" panose="020B0604020202020204" pitchFamily="34" charset="0"/>
                <a:ea typeface="Times New Roman" panose="02020603050405020304" pitchFamily="18" charset="0"/>
              </a:rPr>
              <a:t>In Re </a:t>
            </a:r>
            <a:r>
              <a:rPr lang="en-AU" sz="2400" b="1" i="1" dirty="0" err="1">
                <a:effectLst/>
                <a:latin typeface="Arial" panose="020B0604020202020204" pitchFamily="34" charset="0"/>
                <a:ea typeface="Times New Roman" panose="02020603050405020304" pitchFamily="18" charset="0"/>
              </a:rPr>
              <a:t>Riehlmann</a:t>
            </a:r>
            <a:r>
              <a:rPr lang="en-AU" sz="2400" b="1" i="1" dirty="0">
                <a:effectLst/>
                <a:latin typeface="Arial" panose="020B0604020202020204" pitchFamily="34" charset="0"/>
                <a:ea typeface="Times New Roman" panose="02020603050405020304" pitchFamily="18" charset="0"/>
              </a:rPr>
              <a:t> </a:t>
            </a:r>
            <a:r>
              <a:rPr lang="en-AU" sz="2400" b="1" dirty="0">
                <a:effectLst/>
                <a:latin typeface="Arial" panose="020B0604020202020204" pitchFamily="34" charset="0"/>
                <a:ea typeface="Times New Roman" panose="02020603050405020304" pitchFamily="18" charset="0"/>
              </a:rPr>
              <a:t>891 So.2d 1239 (2005) </a:t>
            </a:r>
          </a:p>
          <a:p>
            <a:pPr lvl="1">
              <a:buFont typeface="Wingdings" panose="05000000000000000000" pitchFamily="2" charset="2"/>
              <a:buChar char="v"/>
            </a:pPr>
            <a:endParaRPr lang="en-AU" sz="2200" b="1" dirty="0">
              <a:effectLst/>
              <a:latin typeface="Arial" panose="020B0604020202020204" pitchFamily="34" charset="0"/>
              <a:ea typeface="Times New Roman" panose="02020603050405020304" pitchFamily="18" charset="0"/>
            </a:endParaRPr>
          </a:p>
          <a:p>
            <a:endParaRPr lang="en-AU" sz="2400" b="1" dirty="0"/>
          </a:p>
        </p:txBody>
      </p:sp>
    </p:spTree>
    <p:extLst>
      <p:ext uri="{BB962C8B-B14F-4D97-AF65-F5344CB8AC3E}">
        <p14:creationId xmlns:p14="http://schemas.microsoft.com/office/powerpoint/2010/main" val="2875955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C6851-4A70-6971-CA69-94894FBFDC40}"/>
              </a:ext>
            </a:extLst>
          </p:cNvPr>
          <p:cNvSpPr>
            <a:spLocks noGrp="1"/>
          </p:cNvSpPr>
          <p:nvPr>
            <p:ph type="title"/>
          </p:nvPr>
        </p:nvSpPr>
        <p:spPr/>
        <p:txBody>
          <a:bodyPr/>
          <a:lstStyle/>
          <a:p>
            <a:pPr algn="ctr"/>
            <a:r>
              <a:rPr lang="en-AU" sz="4000" b="1" i="1" dirty="0">
                <a:solidFill>
                  <a:schemeClr val="accent1"/>
                </a:solidFill>
                <a:effectLst/>
                <a:latin typeface="Arial" panose="020B0604020202020204" pitchFamily="34" charset="0"/>
                <a:ea typeface="Times New Roman" panose="02020603050405020304" pitchFamily="18" charset="0"/>
              </a:rPr>
              <a:t>In Re </a:t>
            </a:r>
            <a:r>
              <a:rPr lang="en-AU" sz="4000" b="1" i="1" dirty="0" err="1">
                <a:solidFill>
                  <a:schemeClr val="accent1"/>
                </a:solidFill>
                <a:effectLst/>
                <a:latin typeface="Arial" panose="020B0604020202020204" pitchFamily="34" charset="0"/>
                <a:ea typeface="Times New Roman" panose="02020603050405020304" pitchFamily="18" charset="0"/>
              </a:rPr>
              <a:t>Riehlmann</a:t>
            </a:r>
            <a:r>
              <a:rPr lang="en-AU" sz="4000" b="1" i="1" dirty="0">
                <a:solidFill>
                  <a:schemeClr val="accent1"/>
                </a:solidFill>
                <a:effectLst/>
                <a:latin typeface="Arial" panose="020B0604020202020204" pitchFamily="34" charset="0"/>
                <a:ea typeface="Times New Roman" panose="02020603050405020304" pitchFamily="18" charset="0"/>
              </a:rPr>
              <a:t> 2005</a:t>
            </a:r>
            <a:endParaRPr lang="en-AU" dirty="0">
              <a:solidFill>
                <a:schemeClr val="accent1"/>
              </a:solidFill>
            </a:endParaRPr>
          </a:p>
        </p:txBody>
      </p:sp>
      <p:sp>
        <p:nvSpPr>
          <p:cNvPr id="3" name="Text Placeholder 2">
            <a:extLst>
              <a:ext uri="{FF2B5EF4-FFF2-40B4-BE49-F238E27FC236}">
                <a16:creationId xmlns:a16="http://schemas.microsoft.com/office/drawing/2014/main" id="{D4734916-9D24-2B28-7F69-66498E7E15CE}"/>
              </a:ext>
            </a:extLst>
          </p:cNvPr>
          <p:cNvSpPr>
            <a:spLocks noGrp="1"/>
          </p:cNvSpPr>
          <p:nvPr>
            <p:ph type="body" sz="half" idx="2"/>
          </p:nvPr>
        </p:nvSpPr>
        <p:spPr/>
        <p:txBody>
          <a:bodyPr/>
          <a:lstStyle/>
          <a:p>
            <a:pPr marL="285750" indent="-285750">
              <a:buFont typeface="Wingdings" panose="05000000000000000000" pitchFamily="2" charset="2"/>
              <a:buChar char="Ø"/>
            </a:pPr>
            <a:r>
              <a:rPr lang="en-US" dirty="0"/>
              <a:t>a lawyer's duty to report professional misconduct is triggered when, under the circumstances, </a:t>
            </a:r>
            <a:r>
              <a:rPr lang="en-US" b="1" dirty="0"/>
              <a:t>a reasonable lawyer would have "a firm opinion that the conduct in question more likely than not occurred.”</a:t>
            </a:r>
          </a:p>
          <a:p>
            <a:pPr marL="285750" indent="-285750">
              <a:buFont typeface="Wingdings" panose="05000000000000000000" pitchFamily="2" charset="2"/>
              <a:buChar char="Ø"/>
            </a:pPr>
            <a:r>
              <a:rPr lang="en-US" dirty="0"/>
              <a:t>requisite </a:t>
            </a:r>
            <a:r>
              <a:rPr lang="en-US" b="1" dirty="0"/>
              <a:t>knowledge</a:t>
            </a:r>
            <a:r>
              <a:rPr lang="en-US" dirty="0"/>
              <a:t> under Rule 8.3(a) is </a:t>
            </a:r>
            <a:r>
              <a:rPr lang="en-US" b="1" dirty="0"/>
              <a:t>“more than a mere suspicion, but less than absolute or moral certainty.”</a:t>
            </a:r>
          </a:p>
          <a:p>
            <a:pPr marL="285750" indent="-285750">
              <a:buFont typeface="Wingdings" panose="05000000000000000000" pitchFamily="2" charset="2"/>
              <a:buChar char="Ø"/>
            </a:pPr>
            <a:r>
              <a:rPr lang="en-US" dirty="0"/>
              <a:t>the obligation to report is to report </a:t>
            </a:r>
            <a:r>
              <a:rPr lang="en-US" b="1" dirty="0"/>
              <a:t>“promptly”</a:t>
            </a:r>
            <a:r>
              <a:rPr lang="en-US" dirty="0"/>
              <a:t>.</a:t>
            </a:r>
          </a:p>
          <a:p>
            <a:endParaRPr lang="en-AU" dirty="0"/>
          </a:p>
        </p:txBody>
      </p:sp>
    </p:spTree>
    <p:extLst>
      <p:ext uri="{BB962C8B-B14F-4D97-AF65-F5344CB8AC3E}">
        <p14:creationId xmlns:p14="http://schemas.microsoft.com/office/powerpoint/2010/main" val="28116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492</TotalTime>
  <Words>1113</Words>
  <Application>Microsoft Office PowerPoint</Application>
  <PresentationFormat>Widescreen</PresentationFormat>
  <Paragraphs>79</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baq-lato</vt:lpstr>
      <vt:lpstr>Calibri</vt:lpstr>
      <vt:lpstr>Century Gothic</vt:lpstr>
      <vt:lpstr>VIC-Regular</vt:lpstr>
      <vt:lpstr>VIC-SemiBold</vt:lpstr>
      <vt:lpstr>Wingdings</vt:lpstr>
      <vt:lpstr>Wingdings 3</vt:lpstr>
      <vt:lpstr>Ion Boardroom</vt:lpstr>
      <vt:lpstr>Reporting Misconduct</vt:lpstr>
      <vt:lpstr>NOT MY ZOO.  NOT MY MONKEYS.</vt:lpstr>
      <vt:lpstr>Different Jurisdictions</vt:lpstr>
      <vt:lpstr>QUEENSLAND</vt:lpstr>
      <vt:lpstr>Queensland (Contd)</vt:lpstr>
      <vt:lpstr>Queensland (Contd)</vt:lpstr>
      <vt:lpstr>SINGAPORE</vt:lpstr>
      <vt:lpstr>UNITED STATES</vt:lpstr>
      <vt:lpstr>In Re Riehlmann 2005</vt:lpstr>
      <vt:lpstr>In Re Riehlmann 2005</vt:lpstr>
      <vt:lpstr>VICTORIA</vt:lpstr>
      <vt:lpstr>Victoria (Contd)</vt:lpstr>
      <vt:lpstr>Victoria (Contd)</vt:lpstr>
      <vt:lpstr>Victoria (Contd)</vt:lpstr>
      <vt:lpstr>Victoria (Contd)</vt:lpstr>
      <vt:lpstr>ENGLAND</vt:lpstr>
      <vt:lpstr>England (Contd)</vt:lpstr>
      <vt:lpstr>England (Contd)</vt:lpstr>
      <vt:lpstr>England (Contd)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Reporting Misconduct</dc:title>
  <dc:creator>Cate Heyworth-Smith</dc:creator>
  <cp:lastModifiedBy>Cate Heyworth-Smith</cp:lastModifiedBy>
  <cp:revision>5</cp:revision>
  <dcterms:created xsi:type="dcterms:W3CDTF">2023-05-18T04:33:11Z</dcterms:created>
  <dcterms:modified xsi:type="dcterms:W3CDTF">2023-05-18T22:22:37Z</dcterms:modified>
</cp:coreProperties>
</file>