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4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169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25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3809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268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9262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8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1377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3055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977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00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769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797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666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748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091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03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579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19E7-C7ED-4736-87F5-B653C54575C1}" type="datetimeFigureOut">
              <a:rPr lang="en-AU" smtClean="0"/>
              <a:t>17/05/2023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9B321-4BE6-43BE-8C4C-0261D8E95B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697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FFCC-0852-87E6-B9CC-344B0347D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 fontScale="90000"/>
          </a:bodyPr>
          <a:lstStyle/>
          <a:p>
            <a:r>
              <a:rPr lang="en-US" sz="3400" b="1" dirty="0"/>
              <a:t>The intersection between Family Law, Domestic Violence and Child Protection: </a:t>
            </a:r>
            <a:br>
              <a:rPr lang="en-US" sz="3400" b="1" dirty="0"/>
            </a:br>
            <a:br>
              <a:rPr lang="en-US" sz="3400" b="1" dirty="0"/>
            </a:br>
            <a:r>
              <a:rPr lang="en-US" sz="3400" b="1" dirty="0"/>
              <a:t>A comparison of the good, the bad and the ugly**</a:t>
            </a:r>
            <a:br>
              <a:rPr lang="en-US" sz="3400" b="1" dirty="0"/>
            </a:br>
            <a:endParaRPr lang="en-AU" sz="3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AAC97-FB0E-4073-12A5-77980D8C6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By Deanna Musumeci</a:t>
            </a:r>
            <a:endParaRPr lang="en-AU" dirty="0"/>
          </a:p>
        </p:txBody>
      </p:sp>
      <p:pic>
        <p:nvPicPr>
          <p:cNvPr id="5" name="Picture 4" descr="A person in a hat and a cape smoking a cigarette&#10;&#10;Description automatically generated with low confidence">
            <a:extLst>
              <a:ext uri="{FF2B5EF4-FFF2-40B4-BE49-F238E27FC236}">
                <a16:creationId xmlns:a16="http://schemas.microsoft.com/office/drawing/2014/main" id="{64D447E6-1AAF-AB6D-99EB-9C3F40650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1" r="25833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9287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ont steps and columns of a majestic city building">
            <a:extLst>
              <a:ext uri="{FF2B5EF4-FFF2-40B4-BE49-F238E27FC236}">
                <a16:creationId xmlns:a16="http://schemas.microsoft.com/office/drawing/2014/main" id="{7391C364-74A3-78E4-4E60-1D2516DF1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55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A0B8D-8734-8642-6020-384D5EFA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Case Management and Court Processes</a:t>
            </a:r>
          </a:p>
        </p:txBody>
      </p:sp>
    </p:spTree>
    <p:extLst>
      <p:ext uri="{BB962C8B-B14F-4D97-AF65-F5344CB8AC3E}">
        <p14:creationId xmlns:p14="http://schemas.microsoft.com/office/powerpoint/2010/main" val="221207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90001-605A-95A5-C6E1-762D516D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US" dirty="0"/>
              <a:t>Case Planning</a:t>
            </a:r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E7495-F315-C35F-9592-968BBE988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en-US" dirty="0"/>
              <a:t>Developing a comprehensive case management plan.</a:t>
            </a:r>
          </a:p>
          <a:p>
            <a:r>
              <a:rPr lang="en-US" dirty="0"/>
              <a:t>Why it is important to consider the sequence of proceedings, the coordination of evidence, and the timing of hearings. </a:t>
            </a:r>
          </a:p>
          <a:p>
            <a:r>
              <a:rPr lang="en-US" dirty="0"/>
              <a:t>For example – Child Protection proceedings on foot and wanting to commence FCFCOA proceedings for care arrangements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09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3BB80-1443-5103-1F59-C598FF9E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US" sz="2600" dirty="0"/>
              <a:t>Expertise and Collaboration</a:t>
            </a:r>
            <a:endParaRPr lang="en-AU" sz="2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ADE6-A2A5-9C5D-A2F0-C45B8B468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en-US" dirty="0"/>
              <a:t>Engaging with professionals</a:t>
            </a:r>
          </a:p>
          <a:p>
            <a:r>
              <a:rPr lang="en-US" dirty="0"/>
              <a:t>How does this help to present my case effectively in each jurisdiction?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329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E97E8E6D-BE04-348A-07DF-7804A12D2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55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7ABD9-B42B-E909-FC15-34DDBF34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Cultural Sensitivity and Client Support</a:t>
            </a:r>
          </a:p>
        </p:txBody>
      </p:sp>
    </p:spTree>
    <p:extLst>
      <p:ext uri="{BB962C8B-B14F-4D97-AF65-F5344CB8AC3E}">
        <p14:creationId xmlns:p14="http://schemas.microsoft.com/office/powerpoint/2010/main" val="228263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033A0-FBEB-B04F-2D09-C0BEDABA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US" sz="2600" dirty="0"/>
              <a:t>Cultural and social Considerations</a:t>
            </a:r>
            <a:endParaRPr lang="en-AU" sz="2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506E8-3C93-577B-5CC2-8B687B585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en-US" dirty="0"/>
              <a:t>Considering the Cultural and social backgrounds and needs of clients in cross-jurisdictional matters. </a:t>
            </a:r>
          </a:p>
          <a:p>
            <a:r>
              <a:rPr lang="en-US" dirty="0"/>
              <a:t>Why it is important to understand the impact of cultural/social factors on domestic violence, child protection and family law issues?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606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51E82-A0A5-E7D9-B0CA-4A7731DC1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US" dirty="0"/>
              <a:t>Client Support Networks</a:t>
            </a:r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0FE88-C511-BCBB-F4E9-E56FDB796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en-US" dirty="0"/>
              <a:t>Lastly, make sure to facilitate connections with support networks to provide comprehensive assistance and support to your client throughout the processes. </a:t>
            </a:r>
          </a:p>
        </p:txBody>
      </p:sp>
    </p:spTree>
    <p:extLst>
      <p:ext uri="{BB962C8B-B14F-4D97-AF65-F5344CB8AC3E}">
        <p14:creationId xmlns:p14="http://schemas.microsoft.com/office/powerpoint/2010/main" val="2466717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7DEA-F6B4-EBB0-266B-92FB02A3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</a:t>
            </a:r>
            <a:r>
              <a:rPr lang="en-AU" dirty="0" err="1"/>
              <a:t>exampleS</a:t>
            </a:r>
            <a:r>
              <a:rPr lang="en-AU" dirty="0"/>
              <a:t> OF THE INTERPLAY, AT PLAY!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6FA6E-3447-4E39-3E24-3704325B0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Isles v </a:t>
            </a:r>
            <a:r>
              <a:rPr lang="en-AU" dirty="0" err="1"/>
              <a:t>Nelissen</a:t>
            </a:r>
            <a:r>
              <a:rPr lang="en-AU" dirty="0"/>
              <a:t> (first instance decision)</a:t>
            </a:r>
          </a:p>
        </p:txBody>
      </p:sp>
    </p:spTree>
    <p:extLst>
      <p:ext uri="{BB962C8B-B14F-4D97-AF65-F5344CB8AC3E}">
        <p14:creationId xmlns:p14="http://schemas.microsoft.com/office/powerpoint/2010/main" val="2430641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C5EF-8D1C-A46A-05EF-73E2581A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ACT IS THE GOOD, BAD &amp; UGLY?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E6EBE-FDDC-AC14-ED1C-7A75710B1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CHANGES TO LEGISLATION AS A RESULT OF ‘HEAR HER VOICE’</a:t>
            </a:r>
          </a:p>
          <a:p>
            <a:r>
              <a:rPr lang="en-AU" dirty="0"/>
              <a:t>CHANGES TO FAMILY LAW ACT IMMINENT</a:t>
            </a:r>
          </a:p>
          <a:p>
            <a:r>
              <a:rPr lang="en-AU" dirty="0"/>
              <a:t>CHILD PROTECTION ACT 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78097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AABE-8AC1-AD63-B1F2-89848006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>
            <a:normAutofit/>
          </a:bodyPr>
          <a:lstStyle/>
          <a:p>
            <a:r>
              <a:rPr lang="en-AU"/>
              <a:t>Interplay between the legislation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5DD2C5-C45E-C14E-5D75-0FA99FB7E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56" b="92153" l="6298" r="91031">
                        <a14:foregroundMark x1="6298" y1="39437" x2="8588" y2="30785"/>
                        <a14:foregroundMark x1="44847" y1="92153" x2="49427" y2="91751"/>
                        <a14:foregroundMark x1="51527" y1="60563" x2="52672" y2="16499"/>
                        <a14:foregroundMark x1="41031" y1="68813" x2="18702" y2="25956"/>
                        <a14:foregroundMark x1="54962" y1="60966" x2="81870" y2="41851"/>
                        <a14:foregroundMark x1="81870" y1="41851" x2="83969" y2="28571"/>
                        <a14:foregroundMark x1="83969" y1="28571" x2="79008" y2="18109"/>
                        <a14:foregroundMark x1="79008" y1="18109" x2="67557" y2="15493"/>
                        <a14:foregroundMark x1="67557" y1="15493" x2="23664" y2="18511"/>
                        <a14:foregroundMark x1="23664" y1="18511" x2="24618" y2="38431"/>
                        <a14:foregroundMark x1="24618" y1="38431" x2="37405" y2="51911"/>
                        <a14:foregroundMark x1="37405" y1="51911" x2="23664" y2="48692"/>
                        <a14:foregroundMark x1="23664" y1="48692" x2="10115" y2="38632"/>
                        <a14:foregroundMark x1="10115" y1="38632" x2="10878" y2="37827"/>
                        <a14:foregroundMark x1="55534" y1="57948" x2="42176" y2="34205"/>
                        <a14:foregroundMark x1="47328" y1="71831" x2="80725" y2="28773"/>
                        <a14:foregroundMark x1="80725" y1="28773" x2="80725" y2="28571"/>
                        <a14:foregroundMark x1="89885" y1="34809" x2="91031" y2="34608"/>
                        <a14:foregroundMark x1="91031" y1="34608" x2="91031" y2="34608"/>
                        <a14:foregroundMark x1="68702" y1="9457" x2="64885" y2="9457"/>
                        <a14:foregroundMark x1="30725" y1="10463" x2="28244" y2="92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9583" y="1114425"/>
            <a:ext cx="4880633" cy="46291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6C0CB6-8211-093B-F02B-03D182B896C5}"/>
              </a:ext>
            </a:extLst>
          </p:cNvPr>
          <p:cNvSpPr txBox="1"/>
          <p:nvPr/>
        </p:nvSpPr>
        <p:spPr>
          <a:xfrm>
            <a:off x="6193913" y="1852939"/>
            <a:ext cx="1191508" cy="83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6908">
              <a:spcAft>
                <a:spcPts val="600"/>
              </a:spcAft>
            </a:pPr>
            <a:r>
              <a:rPr lang="en-AU" sz="1602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FAMILY LAW ACT 1975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C9C4D-F5AB-B327-61C5-737F49D6E621}"/>
              </a:ext>
            </a:extLst>
          </p:cNvPr>
          <p:cNvSpPr txBox="1"/>
          <p:nvPr/>
        </p:nvSpPr>
        <p:spPr>
          <a:xfrm>
            <a:off x="8507922" y="1688768"/>
            <a:ext cx="1644697" cy="131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6908">
              <a:spcAft>
                <a:spcPts val="600"/>
              </a:spcAft>
            </a:pPr>
            <a:r>
              <a:rPr lang="en-US" sz="1602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DOMESTIC AND FAMILY VIOLENCE PROTECTION ACT 2012</a:t>
            </a:r>
            <a:endParaRPr lang="en-US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7AD495-CEB2-3299-4B7B-AC884B1C518B}"/>
              </a:ext>
            </a:extLst>
          </p:cNvPr>
          <p:cNvSpPr txBox="1"/>
          <p:nvPr/>
        </p:nvSpPr>
        <p:spPr>
          <a:xfrm>
            <a:off x="7494145" y="4091732"/>
            <a:ext cx="1497714" cy="749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6908">
              <a:spcAft>
                <a:spcPts val="600"/>
              </a:spcAft>
            </a:pPr>
            <a:r>
              <a:rPr lang="en-AU" sz="1424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CHILD PROTECTION ACT 1999</a:t>
            </a:r>
            <a:endParaRPr lang="en-AU" sz="160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1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92397-82C4-75B0-28A0-18B6FB83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AU" dirty="0"/>
              <a:t>Family Law Act 1975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1DCF64-1EEF-7E5B-63F5-C1A288AB2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2133600"/>
            <a:ext cx="6291526" cy="3657600"/>
          </a:xfrm>
        </p:spPr>
        <p:txBody>
          <a:bodyPr/>
          <a:lstStyle/>
          <a:p>
            <a:r>
              <a:rPr lang="en-AU" dirty="0"/>
              <a:t>Deals with family law matters – children, property, spousal maintenance</a:t>
            </a:r>
          </a:p>
          <a:p>
            <a:r>
              <a:rPr lang="en-AU" dirty="0"/>
              <a:t>Overarching principles</a:t>
            </a:r>
          </a:p>
          <a:p>
            <a:r>
              <a:rPr lang="en-AU" dirty="0"/>
              <a:t>Objectives – parenting </a:t>
            </a:r>
          </a:p>
          <a:p>
            <a:r>
              <a:rPr lang="en-AU" dirty="0"/>
              <a:t>Central Practice Directions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585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F28B7-B946-0A9A-C72F-DB0E9343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AU" dirty="0"/>
              <a:t>Domestic and Family Violence Protection Act 2012 (Qld)</a:t>
            </a: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D4AA-3A3A-6CDC-04F7-507D4A6C5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724890"/>
            <a:ext cx="6291528" cy="3775942"/>
          </a:xfrm>
        </p:spPr>
        <p:txBody>
          <a:bodyPr anchor="ctr">
            <a:normAutofit/>
          </a:bodyPr>
          <a:lstStyle/>
          <a:p>
            <a:r>
              <a:rPr lang="en-US" dirty="0"/>
              <a:t>The main objects for administering the Domestic and Family Violence Protection Act 2012 (Qld) are to: </a:t>
            </a:r>
          </a:p>
          <a:p>
            <a:pPr lvl="1"/>
            <a:r>
              <a:rPr lang="en-US" b="0" i="0" u="none" strike="noStrike" baseline="0" dirty="0" err="1"/>
              <a:t>Maximise</a:t>
            </a:r>
            <a:r>
              <a:rPr lang="en-US" b="0" i="0" u="none" strike="noStrike" baseline="0" dirty="0"/>
              <a:t> the safety, protection and wellbeing of people (including children) who fear, experience or are exposed to domestic violence; and </a:t>
            </a:r>
          </a:p>
          <a:p>
            <a:pPr lvl="1"/>
            <a:r>
              <a:rPr lang="en-US" b="0" i="0" u="none" strike="noStrike" baseline="0" dirty="0"/>
              <a:t>Prevent or reduce domestic violence and exposure of children to domestic violence; and </a:t>
            </a:r>
          </a:p>
          <a:p>
            <a:pPr lvl="1"/>
            <a:r>
              <a:rPr lang="en-US" b="0" i="0" u="none" strike="noStrike" baseline="0" dirty="0"/>
              <a:t>Ensure that people who commit domestic violence are held accountable for their actions.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707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0FBF1-6654-5CA8-BA10-8E609D0E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AU" dirty="0"/>
              <a:t>Child Protection Act 1999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CDD0C-E94B-E58A-EDA8-D2C54974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en-US" dirty="0"/>
              <a:t>The purpose of this Act is to provide for the protection of children.</a:t>
            </a:r>
          </a:p>
          <a:p>
            <a:r>
              <a:rPr lang="en-US" dirty="0"/>
              <a:t>The main principle for administering this Act is that the safety, wellbeing and best interests of a child, both through childhood and for the rest of the child’s life, are paramount.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426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99995-F5F6-F1DF-94A9-B943EDBA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69" y="4184822"/>
            <a:ext cx="10494062" cy="11346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Jurisdictional Considerations</a:t>
            </a:r>
          </a:p>
        </p:txBody>
      </p:sp>
      <p:pic>
        <p:nvPicPr>
          <p:cNvPr id="1026" name="Picture 2" descr="Jurisdictional Issues - IQ DECISION">
            <a:extLst>
              <a:ext uri="{FF2B5EF4-FFF2-40B4-BE49-F238E27FC236}">
                <a16:creationId xmlns:a16="http://schemas.microsoft.com/office/drawing/2014/main" id="{C9627ED3-3AE8-74E4-3F54-C0293C4F4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211" y="875098"/>
            <a:ext cx="6401578" cy="3091784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5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D3B89-1FF4-B71F-E223-D0DBCE9D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US" sz="2600"/>
              <a:t>Jurisdictional Boundaries</a:t>
            </a:r>
            <a:endParaRPr lang="en-AU" sz="2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00827-3A51-3B88-03AA-1E49C9824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en-US" dirty="0"/>
              <a:t>Competing authority </a:t>
            </a:r>
          </a:p>
          <a:p>
            <a:r>
              <a:rPr lang="en-US" dirty="0"/>
              <a:t>Considerations which are relevant to this determination include parenting arrangements, protection orders and/or child protection intervention</a:t>
            </a:r>
            <a:endParaRPr lang="en-AU" dirty="0"/>
          </a:p>
          <a:p>
            <a:r>
              <a:rPr lang="en-AU" dirty="0"/>
              <a:t>Do I need to understand the separate processes and rules of different courts and tribunals?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1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3FCB2-3908-4D32-2F26-3497E2BB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US" sz="2600"/>
              <a:t>Jurisdictional Conflicts</a:t>
            </a:r>
            <a:endParaRPr lang="en-AU" sz="2600"/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97458-FF09-1E3B-B2D4-89632531D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en-US" dirty="0"/>
              <a:t>The need to identify potential conflicts or inconsistencies between the legal frameworks of different jurisdictions. </a:t>
            </a:r>
          </a:p>
          <a:p>
            <a:r>
              <a:rPr lang="en-US" dirty="0"/>
              <a:t>How will these conflicts impact the outcome of the matter or the enforcement of orders? </a:t>
            </a:r>
          </a:p>
        </p:txBody>
      </p:sp>
    </p:spTree>
    <p:extLst>
      <p:ext uri="{BB962C8B-B14F-4D97-AF65-F5344CB8AC3E}">
        <p14:creationId xmlns:p14="http://schemas.microsoft.com/office/powerpoint/2010/main" val="13103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49835-40D7-872D-3AE0-4510102C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US" sz="2400"/>
              <a:t>Consent and Confidentiality</a:t>
            </a:r>
            <a:endParaRPr lang="en-AU" sz="2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2BFDB-50FD-0B70-83E3-F7AD8236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en-US" dirty="0"/>
              <a:t>How do the rules and limitations regarding the sharing of confidentiality apply to cross-jurisdiction matters? </a:t>
            </a:r>
          </a:p>
          <a:p>
            <a:r>
              <a:rPr lang="en-US" dirty="0"/>
              <a:t>The need to consider the sequence of proceedings, the coordination of evidence, and the timing od hearings. </a:t>
            </a:r>
          </a:p>
          <a:p>
            <a:r>
              <a:rPr lang="en-US" dirty="0"/>
              <a:t>What does the client want??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647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1470</TotalTime>
  <Words>522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Calibri</vt:lpstr>
      <vt:lpstr>Rockwell</vt:lpstr>
      <vt:lpstr>Times New Roman</vt:lpstr>
      <vt:lpstr>Damask</vt:lpstr>
      <vt:lpstr>The intersection between Family Law, Domestic Violence and Child Protection:   A comparison of the good, the bad and the ugly** </vt:lpstr>
      <vt:lpstr>Interplay between the legislation</vt:lpstr>
      <vt:lpstr>Family Law Act 1975</vt:lpstr>
      <vt:lpstr>Domestic and Family Violence Protection Act 2012 (Qld)</vt:lpstr>
      <vt:lpstr>Child Protection Act 1999</vt:lpstr>
      <vt:lpstr>Jurisdictional Considerations</vt:lpstr>
      <vt:lpstr>Jurisdictional Boundaries</vt:lpstr>
      <vt:lpstr>Jurisdictional Conflicts</vt:lpstr>
      <vt:lpstr>Consent and Confidentiality</vt:lpstr>
      <vt:lpstr>Case Management and Court Processes</vt:lpstr>
      <vt:lpstr>Case Planning</vt:lpstr>
      <vt:lpstr>Expertise and Collaboration</vt:lpstr>
      <vt:lpstr>Cultural Sensitivity and Client Support</vt:lpstr>
      <vt:lpstr>Cultural and social Considerations</vt:lpstr>
      <vt:lpstr>Client Support Networks</vt:lpstr>
      <vt:lpstr>Case exampleS OF THE INTERPLAY, AT PLAY!</vt:lpstr>
      <vt:lpstr>WHICH ACT IS THE GOOD, BAD &amp; UGLY?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intersection between Family Law, Domestic Violence and Child Protection: A comparison of the good, the bad and the ugly</dc:title>
  <dc:creator>Deanna Musumeci</dc:creator>
  <cp:lastModifiedBy>Deanna Musumeci</cp:lastModifiedBy>
  <cp:revision>4</cp:revision>
  <dcterms:created xsi:type="dcterms:W3CDTF">2023-05-15T00:49:54Z</dcterms:created>
  <dcterms:modified xsi:type="dcterms:W3CDTF">2023-05-17T06:01:52Z</dcterms:modified>
</cp:coreProperties>
</file>