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ms-powerpoint.presentation.macroEnabled.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sldIdLst>
    <p:sldId id="256" r:id="rId2"/>
    <p:sldId id="263" r:id="rId3"/>
    <p:sldId id="260" r:id="rId4"/>
    <p:sldId id="264" r:id="rId5"/>
    <p:sldId id="271" r:id="rId6"/>
    <p:sldId id="273" r:id="rId7"/>
    <p:sldId id="272" r:id="rId8"/>
    <p:sldId id="261" r:id="rId9"/>
    <p:sldId id="257" r:id="rId10"/>
    <p:sldId id="259" r:id="rId11"/>
    <p:sldId id="274" r:id="rId12"/>
    <p:sldId id="266" r:id="rId13"/>
    <p:sldId id="267" r:id="rId14"/>
    <p:sldId id="269" r:id="rId15"/>
    <p:sldId id="258" r:id="rId1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8" autoAdjust="0"/>
    <p:restoredTop sz="94660"/>
  </p:normalViewPr>
  <p:slideViewPr>
    <p:cSldViewPr snapToGrid="0">
      <p:cViewPr varScale="1">
        <p:scale>
          <a:sx n="72" d="100"/>
          <a:sy n="72" d="100"/>
        </p:scale>
        <p:origin x="66" y="5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AU"/>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5C1252A1-9F9C-46AD-BA98-A3FF3A19DBA4}" type="datetimeFigureOut">
              <a:rPr lang="en-AU" smtClean="0"/>
              <a:t>16/05/2023</a:t>
            </a:fld>
            <a:endParaRPr lang="en-AU"/>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AU"/>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AU"/>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D1D4A06-8F41-4B62-BCF2-5B9EF7F58595}" type="slidenum">
              <a:rPr lang="en-AU" smtClean="0"/>
              <a:t>‹#›</a:t>
            </a:fld>
            <a:endParaRPr lang="en-AU"/>
          </a:p>
        </p:txBody>
      </p:sp>
    </p:spTree>
    <p:extLst>
      <p:ext uri="{BB962C8B-B14F-4D97-AF65-F5344CB8AC3E}">
        <p14:creationId xmlns:p14="http://schemas.microsoft.com/office/powerpoint/2010/main" val="1271365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0BE0F-F881-72C7-0FFA-69137DC4D2E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11EFC16B-6A30-F931-994D-ECC77D15D7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DECF32DF-9380-FC98-7D3C-2F9C22CCDB59}"/>
              </a:ext>
            </a:extLst>
          </p:cNvPr>
          <p:cNvSpPr>
            <a:spLocks noGrp="1"/>
          </p:cNvSpPr>
          <p:nvPr>
            <p:ph type="dt" sz="half" idx="10"/>
          </p:nvPr>
        </p:nvSpPr>
        <p:spPr/>
        <p:txBody>
          <a:bodyPr/>
          <a:lstStyle/>
          <a:p>
            <a:fld id="{B777CC9D-6134-4DE4-BFF0-6DA22856DB26}" type="datetime1">
              <a:rPr lang="en-AU" smtClean="0"/>
              <a:t>18/05/2023</a:t>
            </a:fld>
            <a:endParaRPr lang="en-AU"/>
          </a:p>
        </p:txBody>
      </p:sp>
      <p:sp>
        <p:nvSpPr>
          <p:cNvPr id="5" name="Footer Placeholder 4">
            <a:extLst>
              <a:ext uri="{FF2B5EF4-FFF2-40B4-BE49-F238E27FC236}">
                <a16:creationId xmlns:a16="http://schemas.microsoft.com/office/drawing/2014/main" id="{F07DE05E-B5BA-42D8-6163-CA04804BEF4E}"/>
              </a:ext>
            </a:extLst>
          </p:cNvPr>
          <p:cNvSpPr>
            <a:spLocks noGrp="1"/>
          </p:cNvSpPr>
          <p:nvPr>
            <p:ph type="ftr" sz="quarter" idx="11"/>
          </p:nvPr>
        </p:nvSpPr>
        <p:spPr/>
        <p:txBody>
          <a:bodyPr/>
          <a:lstStyle/>
          <a:p>
            <a:r>
              <a:rPr lang="en-AU"/>
              <a:t>THE WILL &amp; ALL</a:t>
            </a:r>
          </a:p>
        </p:txBody>
      </p:sp>
      <p:sp>
        <p:nvSpPr>
          <p:cNvPr id="6" name="Slide Number Placeholder 5">
            <a:extLst>
              <a:ext uri="{FF2B5EF4-FFF2-40B4-BE49-F238E27FC236}">
                <a16:creationId xmlns:a16="http://schemas.microsoft.com/office/drawing/2014/main" id="{F398A1BF-7505-1EEE-5787-9B9243C2BE56}"/>
              </a:ext>
            </a:extLst>
          </p:cNvPr>
          <p:cNvSpPr>
            <a:spLocks noGrp="1"/>
          </p:cNvSpPr>
          <p:nvPr>
            <p:ph type="sldNum" sz="quarter" idx="12"/>
          </p:nvPr>
        </p:nvSpPr>
        <p:spPr/>
        <p:txBody>
          <a:bodyPr/>
          <a:lstStyle/>
          <a:p>
            <a:fld id="{23F5B844-FAE3-4F51-AB82-455C122A4031}" type="slidenum">
              <a:rPr lang="en-AU" smtClean="0"/>
              <a:t>‹#›</a:t>
            </a:fld>
            <a:endParaRPr lang="en-AU"/>
          </a:p>
        </p:txBody>
      </p:sp>
    </p:spTree>
    <p:extLst>
      <p:ext uri="{BB962C8B-B14F-4D97-AF65-F5344CB8AC3E}">
        <p14:creationId xmlns:p14="http://schemas.microsoft.com/office/powerpoint/2010/main" val="2311431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117D3-D778-3183-1706-0B3CB4A5EB10}"/>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AC94D266-265C-0259-DC4B-81F452CF56C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9998650F-2ADE-7E53-2E3F-83D0EFC1BFF0}"/>
              </a:ext>
            </a:extLst>
          </p:cNvPr>
          <p:cNvSpPr>
            <a:spLocks noGrp="1"/>
          </p:cNvSpPr>
          <p:nvPr>
            <p:ph type="dt" sz="half" idx="10"/>
          </p:nvPr>
        </p:nvSpPr>
        <p:spPr/>
        <p:txBody>
          <a:bodyPr/>
          <a:lstStyle/>
          <a:p>
            <a:fld id="{274C5B76-51FB-42EA-9C0B-63554039A057}" type="datetime1">
              <a:rPr lang="en-AU" smtClean="0"/>
              <a:t>18/05/2023</a:t>
            </a:fld>
            <a:endParaRPr lang="en-AU"/>
          </a:p>
        </p:txBody>
      </p:sp>
      <p:sp>
        <p:nvSpPr>
          <p:cNvPr id="5" name="Footer Placeholder 4">
            <a:extLst>
              <a:ext uri="{FF2B5EF4-FFF2-40B4-BE49-F238E27FC236}">
                <a16:creationId xmlns:a16="http://schemas.microsoft.com/office/drawing/2014/main" id="{1EE6DC97-167F-69BF-AA89-34D706392FCC}"/>
              </a:ext>
            </a:extLst>
          </p:cNvPr>
          <p:cNvSpPr>
            <a:spLocks noGrp="1"/>
          </p:cNvSpPr>
          <p:nvPr>
            <p:ph type="ftr" sz="quarter" idx="11"/>
          </p:nvPr>
        </p:nvSpPr>
        <p:spPr/>
        <p:txBody>
          <a:bodyPr/>
          <a:lstStyle/>
          <a:p>
            <a:r>
              <a:rPr lang="en-AU"/>
              <a:t>THE WILL &amp; ALL</a:t>
            </a:r>
          </a:p>
        </p:txBody>
      </p:sp>
      <p:sp>
        <p:nvSpPr>
          <p:cNvPr id="6" name="Slide Number Placeholder 5">
            <a:extLst>
              <a:ext uri="{FF2B5EF4-FFF2-40B4-BE49-F238E27FC236}">
                <a16:creationId xmlns:a16="http://schemas.microsoft.com/office/drawing/2014/main" id="{94FE05D5-B70D-446B-8FC9-5F5708CB7905}"/>
              </a:ext>
            </a:extLst>
          </p:cNvPr>
          <p:cNvSpPr>
            <a:spLocks noGrp="1"/>
          </p:cNvSpPr>
          <p:nvPr>
            <p:ph type="sldNum" sz="quarter" idx="12"/>
          </p:nvPr>
        </p:nvSpPr>
        <p:spPr/>
        <p:txBody>
          <a:bodyPr/>
          <a:lstStyle/>
          <a:p>
            <a:fld id="{23F5B844-FAE3-4F51-AB82-455C122A4031}" type="slidenum">
              <a:rPr lang="en-AU" smtClean="0"/>
              <a:t>‹#›</a:t>
            </a:fld>
            <a:endParaRPr lang="en-AU"/>
          </a:p>
        </p:txBody>
      </p:sp>
    </p:spTree>
    <p:extLst>
      <p:ext uri="{BB962C8B-B14F-4D97-AF65-F5344CB8AC3E}">
        <p14:creationId xmlns:p14="http://schemas.microsoft.com/office/powerpoint/2010/main" val="1126284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D2BFCD-20B0-837D-7F70-7E569452370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1AD8B917-B9AF-672F-5AEF-45355AC19BF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4C5D95C3-A39A-F7BD-BBD2-36EAE0C25BD1}"/>
              </a:ext>
            </a:extLst>
          </p:cNvPr>
          <p:cNvSpPr>
            <a:spLocks noGrp="1"/>
          </p:cNvSpPr>
          <p:nvPr>
            <p:ph type="dt" sz="half" idx="10"/>
          </p:nvPr>
        </p:nvSpPr>
        <p:spPr/>
        <p:txBody>
          <a:bodyPr/>
          <a:lstStyle/>
          <a:p>
            <a:fld id="{8B4868E3-D717-4275-BE4C-E03F29961D31}" type="datetime1">
              <a:rPr lang="en-AU" smtClean="0"/>
              <a:t>18/05/2023</a:t>
            </a:fld>
            <a:endParaRPr lang="en-AU"/>
          </a:p>
        </p:txBody>
      </p:sp>
      <p:sp>
        <p:nvSpPr>
          <p:cNvPr id="5" name="Footer Placeholder 4">
            <a:extLst>
              <a:ext uri="{FF2B5EF4-FFF2-40B4-BE49-F238E27FC236}">
                <a16:creationId xmlns:a16="http://schemas.microsoft.com/office/drawing/2014/main" id="{C4AF9FDC-8912-B58C-BD73-D0BCAF46718E}"/>
              </a:ext>
            </a:extLst>
          </p:cNvPr>
          <p:cNvSpPr>
            <a:spLocks noGrp="1"/>
          </p:cNvSpPr>
          <p:nvPr>
            <p:ph type="ftr" sz="quarter" idx="11"/>
          </p:nvPr>
        </p:nvSpPr>
        <p:spPr/>
        <p:txBody>
          <a:bodyPr/>
          <a:lstStyle/>
          <a:p>
            <a:r>
              <a:rPr lang="en-AU"/>
              <a:t>THE WILL &amp; ALL</a:t>
            </a:r>
          </a:p>
        </p:txBody>
      </p:sp>
      <p:sp>
        <p:nvSpPr>
          <p:cNvPr id="6" name="Slide Number Placeholder 5">
            <a:extLst>
              <a:ext uri="{FF2B5EF4-FFF2-40B4-BE49-F238E27FC236}">
                <a16:creationId xmlns:a16="http://schemas.microsoft.com/office/drawing/2014/main" id="{739EA4D1-06ED-D84B-D8AA-23F17BB2807C}"/>
              </a:ext>
            </a:extLst>
          </p:cNvPr>
          <p:cNvSpPr>
            <a:spLocks noGrp="1"/>
          </p:cNvSpPr>
          <p:nvPr>
            <p:ph type="sldNum" sz="quarter" idx="12"/>
          </p:nvPr>
        </p:nvSpPr>
        <p:spPr/>
        <p:txBody>
          <a:bodyPr/>
          <a:lstStyle/>
          <a:p>
            <a:fld id="{23F5B844-FAE3-4F51-AB82-455C122A4031}" type="slidenum">
              <a:rPr lang="en-AU" smtClean="0"/>
              <a:t>‹#›</a:t>
            </a:fld>
            <a:endParaRPr lang="en-AU"/>
          </a:p>
        </p:txBody>
      </p:sp>
    </p:spTree>
    <p:extLst>
      <p:ext uri="{BB962C8B-B14F-4D97-AF65-F5344CB8AC3E}">
        <p14:creationId xmlns:p14="http://schemas.microsoft.com/office/powerpoint/2010/main" val="1657408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B0583-74F4-E49A-7D98-5CF29B53A29D}"/>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B6DD30C9-143B-89DB-BF4F-0EAE3FB80E3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FF8915C1-FF3E-53DA-B836-F56DFD3C8FBE}"/>
              </a:ext>
            </a:extLst>
          </p:cNvPr>
          <p:cNvSpPr>
            <a:spLocks noGrp="1"/>
          </p:cNvSpPr>
          <p:nvPr>
            <p:ph type="dt" sz="half" idx="10"/>
          </p:nvPr>
        </p:nvSpPr>
        <p:spPr/>
        <p:txBody>
          <a:bodyPr/>
          <a:lstStyle/>
          <a:p>
            <a:fld id="{06C233B6-F3CA-4166-8DC0-60BAEF5BA8F0}" type="datetime1">
              <a:rPr lang="en-AU" smtClean="0"/>
              <a:t>18/05/2023</a:t>
            </a:fld>
            <a:endParaRPr lang="en-AU"/>
          </a:p>
        </p:txBody>
      </p:sp>
      <p:sp>
        <p:nvSpPr>
          <p:cNvPr id="5" name="Footer Placeholder 4">
            <a:extLst>
              <a:ext uri="{FF2B5EF4-FFF2-40B4-BE49-F238E27FC236}">
                <a16:creationId xmlns:a16="http://schemas.microsoft.com/office/drawing/2014/main" id="{457EEE18-6D6B-A49D-A412-AA2D4D55563A}"/>
              </a:ext>
            </a:extLst>
          </p:cNvPr>
          <p:cNvSpPr>
            <a:spLocks noGrp="1"/>
          </p:cNvSpPr>
          <p:nvPr>
            <p:ph type="ftr" sz="quarter" idx="11"/>
          </p:nvPr>
        </p:nvSpPr>
        <p:spPr/>
        <p:txBody>
          <a:bodyPr/>
          <a:lstStyle/>
          <a:p>
            <a:r>
              <a:rPr lang="en-AU"/>
              <a:t>THE WILL &amp; ALL</a:t>
            </a:r>
          </a:p>
        </p:txBody>
      </p:sp>
      <p:sp>
        <p:nvSpPr>
          <p:cNvPr id="6" name="Slide Number Placeholder 5">
            <a:extLst>
              <a:ext uri="{FF2B5EF4-FFF2-40B4-BE49-F238E27FC236}">
                <a16:creationId xmlns:a16="http://schemas.microsoft.com/office/drawing/2014/main" id="{30841338-184B-7FCA-B69A-A8BFAE14B18C}"/>
              </a:ext>
            </a:extLst>
          </p:cNvPr>
          <p:cNvSpPr>
            <a:spLocks noGrp="1"/>
          </p:cNvSpPr>
          <p:nvPr>
            <p:ph type="sldNum" sz="quarter" idx="12"/>
          </p:nvPr>
        </p:nvSpPr>
        <p:spPr/>
        <p:txBody>
          <a:bodyPr/>
          <a:lstStyle/>
          <a:p>
            <a:fld id="{23F5B844-FAE3-4F51-AB82-455C122A4031}" type="slidenum">
              <a:rPr lang="en-AU" smtClean="0"/>
              <a:t>‹#›</a:t>
            </a:fld>
            <a:endParaRPr lang="en-AU"/>
          </a:p>
        </p:txBody>
      </p:sp>
    </p:spTree>
    <p:extLst>
      <p:ext uri="{BB962C8B-B14F-4D97-AF65-F5344CB8AC3E}">
        <p14:creationId xmlns:p14="http://schemas.microsoft.com/office/powerpoint/2010/main" val="1767362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6A8C5-CB50-71D8-4768-C23CD19C846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CEF6CFCC-6CC4-FE4B-7B5A-713B15D4919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5986AFD-BD33-DA66-CC65-A4D3751C964D}"/>
              </a:ext>
            </a:extLst>
          </p:cNvPr>
          <p:cNvSpPr>
            <a:spLocks noGrp="1"/>
          </p:cNvSpPr>
          <p:nvPr>
            <p:ph type="dt" sz="half" idx="10"/>
          </p:nvPr>
        </p:nvSpPr>
        <p:spPr/>
        <p:txBody>
          <a:bodyPr/>
          <a:lstStyle/>
          <a:p>
            <a:fld id="{2C28A4EC-7DD3-4CBD-B8FC-0C47E947EC82}" type="datetime1">
              <a:rPr lang="en-AU" smtClean="0"/>
              <a:t>18/05/2023</a:t>
            </a:fld>
            <a:endParaRPr lang="en-AU"/>
          </a:p>
        </p:txBody>
      </p:sp>
      <p:sp>
        <p:nvSpPr>
          <p:cNvPr id="5" name="Footer Placeholder 4">
            <a:extLst>
              <a:ext uri="{FF2B5EF4-FFF2-40B4-BE49-F238E27FC236}">
                <a16:creationId xmlns:a16="http://schemas.microsoft.com/office/drawing/2014/main" id="{D50E5A5C-BF21-D368-16E5-42C05CFA4A5D}"/>
              </a:ext>
            </a:extLst>
          </p:cNvPr>
          <p:cNvSpPr>
            <a:spLocks noGrp="1"/>
          </p:cNvSpPr>
          <p:nvPr>
            <p:ph type="ftr" sz="quarter" idx="11"/>
          </p:nvPr>
        </p:nvSpPr>
        <p:spPr/>
        <p:txBody>
          <a:bodyPr/>
          <a:lstStyle/>
          <a:p>
            <a:r>
              <a:rPr lang="en-AU"/>
              <a:t>THE WILL &amp; ALL</a:t>
            </a:r>
          </a:p>
        </p:txBody>
      </p:sp>
      <p:sp>
        <p:nvSpPr>
          <p:cNvPr id="6" name="Slide Number Placeholder 5">
            <a:extLst>
              <a:ext uri="{FF2B5EF4-FFF2-40B4-BE49-F238E27FC236}">
                <a16:creationId xmlns:a16="http://schemas.microsoft.com/office/drawing/2014/main" id="{24EDC636-142B-D2A9-F582-F16ADF9DD389}"/>
              </a:ext>
            </a:extLst>
          </p:cNvPr>
          <p:cNvSpPr>
            <a:spLocks noGrp="1"/>
          </p:cNvSpPr>
          <p:nvPr>
            <p:ph type="sldNum" sz="quarter" idx="12"/>
          </p:nvPr>
        </p:nvSpPr>
        <p:spPr/>
        <p:txBody>
          <a:bodyPr/>
          <a:lstStyle/>
          <a:p>
            <a:fld id="{23F5B844-FAE3-4F51-AB82-455C122A4031}" type="slidenum">
              <a:rPr lang="en-AU" smtClean="0"/>
              <a:t>‹#›</a:t>
            </a:fld>
            <a:endParaRPr lang="en-AU"/>
          </a:p>
        </p:txBody>
      </p:sp>
    </p:spTree>
    <p:extLst>
      <p:ext uri="{BB962C8B-B14F-4D97-AF65-F5344CB8AC3E}">
        <p14:creationId xmlns:p14="http://schemas.microsoft.com/office/powerpoint/2010/main" val="2740882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AC0E4-D91B-E9D8-2F11-7AFEDDD445F2}"/>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2508059E-9DAE-65EC-8D2C-92B47314118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A1CD8DFF-EC76-63BA-52A4-9DD44842338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6F2378B9-19CA-FE82-FEA3-2F52DEA55A62}"/>
              </a:ext>
            </a:extLst>
          </p:cNvPr>
          <p:cNvSpPr>
            <a:spLocks noGrp="1"/>
          </p:cNvSpPr>
          <p:nvPr>
            <p:ph type="dt" sz="half" idx="10"/>
          </p:nvPr>
        </p:nvSpPr>
        <p:spPr/>
        <p:txBody>
          <a:bodyPr/>
          <a:lstStyle/>
          <a:p>
            <a:fld id="{19998915-62AA-45D1-BC66-5BE0CA0876B6}" type="datetime1">
              <a:rPr lang="en-AU" smtClean="0"/>
              <a:t>18/05/2023</a:t>
            </a:fld>
            <a:endParaRPr lang="en-AU"/>
          </a:p>
        </p:txBody>
      </p:sp>
      <p:sp>
        <p:nvSpPr>
          <p:cNvPr id="6" name="Footer Placeholder 5">
            <a:extLst>
              <a:ext uri="{FF2B5EF4-FFF2-40B4-BE49-F238E27FC236}">
                <a16:creationId xmlns:a16="http://schemas.microsoft.com/office/drawing/2014/main" id="{B0485F08-7D50-AB74-1C9C-D174704D79B1}"/>
              </a:ext>
            </a:extLst>
          </p:cNvPr>
          <p:cNvSpPr>
            <a:spLocks noGrp="1"/>
          </p:cNvSpPr>
          <p:nvPr>
            <p:ph type="ftr" sz="quarter" idx="11"/>
          </p:nvPr>
        </p:nvSpPr>
        <p:spPr/>
        <p:txBody>
          <a:bodyPr/>
          <a:lstStyle/>
          <a:p>
            <a:r>
              <a:rPr lang="en-AU"/>
              <a:t>THE WILL &amp; ALL</a:t>
            </a:r>
          </a:p>
        </p:txBody>
      </p:sp>
      <p:sp>
        <p:nvSpPr>
          <p:cNvPr id="7" name="Slide Number Placeholder 6">
            <a:extLst>
              <a:ext uri="{FF2B5EF4-FFF2-40B4-BE49-F238E27FC236}">
                <a16:creationId xmlns:a16="http://schemas.microsoft.com/office/drawing/2014/main" id="{A0C48185-B457-221B-6F92-BA9BCB707A91}"/>
              </a:ext>
            </a:extLst>
          </p:cNvPr>
          <p:cNvSpPr>
            <a:spLocks noGrp="1"/>
          </p:cNvSpPr>
          <p:nvPr>
            <p:ph type="sldNum" sz="quarter" idx="12"/>
          </p:nvPr>
        </p:nvSpPr>
        <p:spPr/>
        <p:txBody>
          <a:bodyPr/>
          <a:lstStyle/>
          <a:p>
            <a:fld id="{23F5B844-FAE3-4F51-AB82-455C122A4031}" type="slidenum">
              <a:rPr lang="en-AU" smtClean="0"/>
              <a:t>‹#›</a:t>
            </a:fld>
            <a:endParaRPr lang="en-AU"/>
          </a:p>
        </p:txBody>
      </p:sp>
    </p:spTree>
    <p:extLst>
      <p:ext uri="{BB962C8B-B14F-4D97-AF65-F5344CB8AC3E}">
        <p14:creationId xmlns:p14="http://schemas.microsoft.com/office/powerpoint/2010/main" val="3135076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7A6A9-5C20-787D-B862-9671EA77E4E5}"/>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40F954FF-66FF-FD11-6A49-8B28C8C2F9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832CBA8-D0F0-6C93-EB94-1EA0278F5DA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FB5789BF-66F3-05A8-6BA1-44D404D9923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E51DEA7-7520-153F-8127-1EF4772F839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B5D0565F-979A-19EF-7891-75ACDBC5CBA3}"/>
              </a:ext>
            </a:extLst>
          </p:cNvPr>
          <p:cNvSpPr>
            <a:spLocks noGrp="1"/>
          </p:cNvSpPr>
          <p:nvPr>
            <p:ph type="dt" sz="half" idx="10"/>
          </p:nvPr>
        </p:nvSpPr>
        <p:spPr/>
        <p:txBody>
          <a:bodyPr/>
          <a:lstStyle/>
          <a:p>
            <a:fld id="{84673C71-B251-42AF-8639-807FC6644841}" type="datetime1">
              <a:rPr lang="en-AU" smtClean="0"/>
              <a:t>18/05/2023</a:t>
            </a:fld>
            <a:endParaRPr lang="en-AU"/>
          </a:p>
        </p:txBody>
      </p:sp>
      <p:sp>
        <p:nvSpPr>
          <p:cNvPr id="8" name="Footer Placeholder 7">
            <a:extLst>
              <a:ext uri="{FF2B5EF4-FFF2-40B4-BE49-F238E27FC236}">
                <a16:creationId xmlns:a16="http://schemas.microsoft.com/office/drawing/2014/main" id="{E021BFAA-4BB0-EBD9-E6F4-264F506070AA}"/>
              </a:ext>
            </a:extLst>
          </p:cNvPr>
          <p:cNvSpPr>
            <a:spLocks noGrp="1"/>
          </p:cNvSpPr>
          <p:nvPr>
            <p:ph type="ftr" sz="quarter" idx="11"/>
          </p:nvPr>
        </p:nvSpPr>
        <p:spPr/>
        <p:txBody>
          <a:bodyPr/>
          <a:lstStyle/>
          <a:p>
            <a:r>
              <a:rPr lang="en-AU"/>
              <a:t>THE WILL &amp; ALL</a:t>
            </a:r>
          </a:p>
        </p:txBody>
      </p:sp>
      <p:sp>
        <p:nvSpPr>
          <p:cNvPr id="9" name="Slide Number Placeholder 8">
            <a:extLst>
              <a:ext uri="{FF2B5EF4-FFF2-40B4-BE49-F238E27FC236}">
                <a16:creationId xmlns:a16="http://schemas.microsoft.com/office/drawing/2014/main" id="{3B3B5CFE-B869-DE85-93C1-815E76C5DEB3}"/>
              </a:ext>
            </a:extLst>
          </p:cNvPr>
          <p:cNvSpPr>
            <a:spLocks noGrp="1"/>
          </p:cNvSpPr>
          <p:nvPr>
            <p:ph type="sldNum" sz="quarter" idx="12"/>
          </p:nvPr>
        </p:nvSpPr>
        <p:spPr/>
        <p:txBody>
          <a:bodyPr/>
          <a:lstStyle/>
          <a:p>
            <a:fld id="{23F5B844-FAE3-4F51-AB82-455C122A4031}" type="slidenum">
              <a:rPr lang="en-AU" smtClean="0"/>
              <a:t>‹#›</a:t>
            </a:fld>
            <a:endParaRPr lang="en-AU"/>
          </a:p>
        </p:txBody>
      </p:sp>
    </p:spTree>
    <p:extLst>
      <p:ext uri="{BB962C8B-B14F-4D97-AF65-F5344CB8AC3E}">
        <p14:creationId xmlns:p14="http://schemas.microsoft.com/office/powerpoint/2010/main" val="1095939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38556-9CEA-1CB0-1E60-6ED1650C63A2}"/>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EB6BB7DA-E4A4-9D48-4BBA-3F8CF22AD998}"/>
              </a:ext>
            </a:extLst>
          </p:cNvPr>
          <p:cNvSpPr>
            <a:spLocks noGrp="1"/>
          </p:cNvSpPr>
          <p:nvPr>
            <p:ph type="dt" sz="half" idx="10"/>
          </p:nvPr>
        </p:nvSpPr>
        <p:spPr/>
        <p:txBody>
          <a:bodyPr/>
          <a:lstStyle/>
          <a:p>
            <a:fld id="{E02D594E-1251-421A-AA7D-289C71793A14}" type="datetime1">
              <a:rPr lang="en-AU" smtClean="0"/>
              <a:t>18/05/2023</a:t>
            </a:fld>
            <a:endParaRPr lang="en-AU"/>
          </a:p>
        </p:txBody>
      </p:sp>
      <p:sp>
        <p:nvSpPr>
          <p:cNvPr id="4" name="Footer Placeholder 3">
            <a:extLst>
              <a:ext uri="{FF2B5EF4-FFF2-40B4-BE49-F238E27FC236}">
                <a16:creationId xmlns:a16="http://schemas.microsoft.com/office/drawing/2014/main" id="{7E4B1627-57EE-E191-EFE3-FCC7CFCBC25C}"/>
              </a:ext>
            </a:extLst>
          </p:cNvPr>
          <p:cNvSpPr>
            <a:spLocks noGrp="1"/>
          </p:cNvSpPr>
          <p:nvPr>
            <p:ph type="ftr" sz="quarter" idx="11"/>
          </p:nvPr>
        </p:nvSpPr>
        <p:spPr/>
        <p:txBody>
          <a:bodyPr/>
          <a:lstStyle/>
          <a:p>
            <a:r>
              <a:rPr lang="en-AU"/>
              <a:t>THE WILL &amp; ALL</a:t>
            </a:r>
          </a:p>
        </p:txBody>
      </p:sp>
      <p:sp>
        <p:nvSpPr>
          <p:cNvPr id="5" name="Slide Number Placeholder 4">
            <a:extLst>
              <a:ext uri="{FF2B5EF4-FFF2-40B4-BE49-F238E27FC236}">
                <a16:creationId xmlns:a16="http://schemas.microsoft.com/office/drawing/2014/main" id="{9A16A2F4-66B3-74B5-AC74-43DD0CDA0948}"/>
              </a:ext>
            </a:extLst>
          </p:cNvPr>
          <p:cNvSpPr>
            <a:spLocks noGrp="1"/>
          </p:cNvSpPr>
          <p:nvPr>
            <p:ph type="sldNum" sz="quarter" idx="12"/>
          </p:nvPr>
        </p:nvSpPr>
        <p:spPr/>
        <p:txBody>
          <a:bodyPr/>
          <a:lstStyle/>
          <a:p>
            <a:fld id="{23F5B844-FAE3-4F51-AB82-455C122A4031}" type="slidenum">
              <a:rPr lang="en-AU" smtClean="0"/>
              <a:t>‹#›</a:t>
            </a:fld>
            <a:endParaRPr lang="en-AU"/>
          </a:p>
        </p:txBody>
      </p:sp>
    </p:spTree>
    <p:extLst>
      <p:ext uri="{BB962C8B-B14F-4D97-AF65-F5344CB8AC3E}">
        <p14:creationId xmlns:p14="http://schemas.microsoft.com/office/powerpoint/2010/main" val="531389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C345FD-3E37-4421-C2E6-2B9213644A87}"/>
              </a:ext>
            </a:extLst>
          </p:cNvPr>
          <p:cNvSpPr>
            <a:spLocks noGrp="1"/>
          </p:cNvSpPr>
          <p:nvPr>
            <p:ph type="dt" sz="half" idx="10"/>
          </p:nvPr>
        </p:nvSpPr>
        <p:spPr/>
        <p:txBody>
          <a:bodyPr/>
          <a:lstStyle/>
          <a:p>
            <a:fld id="{6C3D5438-986D-4B68-A750-558A1FBB6BD8}" type="datetime1">
              <a:rPr lang="en-AU" smtClean="0"/>
              <a:t>18/05/2023</a:t>
            </a:fld>
            <a:endParaRPr lang="en-AU"/>
          </a:p>
        </p:txBody>
      </p:sp>
      <p:sp>
        <p:nvSpPr>
          <p:cNvPr id="3" name="Footer Placeholder 2">
            <a:extLst>
              <a:ext uri="{FF2B5EF4-FFF2-40B4-BE49-F238E27FC236}">
                <a16:creationId xmlns:a16="http://schemas.microsoft.com/office/drawing/2014/main" id="{DD8E6448-0053-45AD-8430-BCAF16863A8C}"/>
              </a:ext>
            </a:extLst>
          </p:cNvPr>
          <p:cNvSpPr>
            <a:spLocks noGrp="1"/>
          </p:cNvSpPr>
          <p:nvPr>
            <p:ph type="ftr" sz="quarter" idx="11"/>
          </p:nvPr>
        </p:nvSpPr>
        <p:spPr/>
        <p:txBody>
          <a:bodyPr/>
          <a:lstStyle/>
          <a:p>
            <a:r>
              <a:rPr lang="en-AU"/>
              <a:t>THE WILL &amp; ALL</a:t>
            </a:r>
          </a:p>
        </p:txBody>
      </p:sp>
      <p:sp>
        <p:nvSpPr>
          <p:cNvPr id="4" name="Slide Number Placeholder 3">
            <a:extLst>
              <a:ext uri="{FF2B5EF4-FFF2-40B4-BE49-F238E27FC236}">
                <a16:creationId xmlns:a16="http://schemas.microsoft.com/office/drawing/2014/main" id="{40021A38-A811-0858-53B8-0B3495BDD6CC}"/>
              </a:ext>
            </a:extLst>
          </p:cNvPr>
          <p:cNvSpPr>
            <a:spLocks noGrp="1"/>
          </p:cNvSpPr>
          <p:nvPr>
            <p:ph type="sldNum" sz="quarter" idx="12"/>
          </p:nvPr>
        </p:nvSpPr>
        <p:spPr/>
        <p:txBody>
          <a:bodyPr/>
          <a:lstStyle/>
          <a:p>
            <a:fld id="{23F5B844-FAE3-4F51-AB82-455C122A4031}" type="slidenum">
              <a:rPr lang="en-AU" smtClean="0"/>
              <a:t>‹#›</a:t>
            </a:fld>
            <a:endParaRPr lang="en-AU"/>
          </a:p>
        </p:txBody>
      </p:sp>
    </p:spTree>
    <p:extLst>
      <p:ext uri="{BB962C8B-B14F-4D97-AF65-F5344CB8AC3E}">
        <p14:creationId xmlns:p14="http://schemas.microsoft.com/office/powerpoint/2010/main" val="1891905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63A2A-F440-F038-BA2F-702095C410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C3B8CFF5-3CD6-E108-A406-893C27F890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A04CA4B3-45D5-F621-792A-ECDA0AD678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4361F0-4F2E-D353-1BBB-FBB4FBAC8655}"/>
              </a:ext>
            </a:extLst>
          </p:cNvPr>
          <p:cNvSpPr>
            <a:spLocks noGrp="1"/>
          </p:cNvSpPr>
          <p:nvPr>
            <p:ph type="dt" sz="half" idx="10"/>
          </p:nvPr>
        </p:nvSpPr>
        <p:spPr/>
        <p:txBody>
          <a:bodyPr/>
          <a:lstStyle/>
          <a:p>
            <a:fld id="{649D86AE-10BF-4830-8C47-4DD348F7F495}" type="datetime1">
              <a:rPr lang="en-AU" smtClean="0"/>
              <a:t>18/05/2023</a:t>
            </a:fld>
            <a:endParaRPr lang="en-AU"/>
          </a:p>
        </p:txBody>
      </p:sp>
      <p:sp>
        <p:nvSpPr>
          <p:cNvPr id="6" name="Footer Placeholder 5">
            <a:extLst>
              <a:ext uri="{FF2B5EF4-FFF2-40B4-BE49-F238E27FC236}">
                <a16:creationId xmlns:a16="http://schemas.microsoft.com/office/drawing/2014/main" id="{6E1BEAD5-DCF4-B7FF-8B11-E6309C3869E0}"/>
              </a:ext>
            </a:extLst>
          </p:cNvPr>
          <p:cNvSpPr>
            <a:spLocks noGrp="1"/>
          </p:cNvSpPr>
          <p:nvPr>
            <p:ph type="ftr" sz="quarter" idx="11"/>
          </p:nvPr>
        </p:nvSpPr>
        <p:spPr/>
        <p:txBody>
          <a:bodyPr/>
          <a:lstStyle/>
          <a:p>
            <a:r>
              <a:rPr lang="en-AU"/>
              <a:t>THE WILL &amp; ALL</a:t>
            </a:r>
          </a:p>
        </p:txBody>
      </p:sp>
      <p:sp>
        <p:nvSpPr>
          <p:cNvPr id="7" name="Slide Number Placeholder 6">
            <a:extLst>
              <a:ext uri="{FF2B5EF4-FFF2-40B4-BE49-F238E27FC236}">
                <a16:creationId xmlns:a16="http://schemas.microsoft.com/office/drawing/2014/main" id="{1DCEEAC0-DB13-5AFB-BE32-A64B8525610B}"/>
              </a:ext>
            </a:extLst>
          </p:cNvPr>
          <p:cNvSpPr>
            <a:spLocks noGrp="1"/>
          </p:cNvSpPr>
          <p:nvPr>
            <p:ph type="sldNum" sz="quarter" idx="12"/>
          </p:nvPr>
        </p:nvSpPr>
        <p:spPr/>
        <p:txBody>
          <a:bodyPr/>
          <a:lstStyle/>
          <a:p>
            <a:fld id="{23F5B844-FAE3-4F51-AB82-455C122A4031}" type="slidenum">
              <a:rPr lang="en-AU" smtClean="0"/>
              <a:t>‹#›</a:t>
            </a:fld>
            <a:endParaRPr lang="en-AU"/>
          </a:p>
        </p:txBody>
      </p:sp>
    </p:spTree>
    <p:extLst>
      <p:ext uri="{BB962C8B-B14F-4D97-AF65-F5344CB8AC3E}">
        <p14:creationId xmlns:p14="http://schemas.microsoft.com/office/powerpoint/2010/main" val="3302068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36E76-D7A3-CA39-AA8E-78C188B7D9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D4F63B62-449C-D480-94C5-3B4CBABBCD4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EDECAABC-01C7-3CA7-2240-3748259B88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414C4C-F296-02C5-2297-9CDB7B654424}"/>
              </a:ext>
            </a:extLst>
          </p:cNvPr>
          <p:cNvSpPr>
            <a:spLocks noGrp="1"/>
          </p:cNvSpPr>
          <p:nvPr>
            <p:ph type="dt" sz="half" idx="10"/>
          </p:nvPr>
        </p:nvSpPr>
        <p:spPr/>
        <p:txBody>
          <a:bodyPr/>
          <a:lstStyle/>
          <a:p>
            <a:fld id="{AC5FFDBB-DC6B-42AA-99F5-7E66DBFA84C4}" type="datetime1">
              <a:rPr lang="en-AU" smtClean="0"/>
              <a:t>18/05/2023</a:t>
            </a:fld>
            <a:endParaRPr lang="en-AU"/>
          </a:p>
        </p:txBody>
      </p:sp>
      <p:sp>
        <p:nvSpPr>
          <p:cNvPr id="6" name="Footer Placeholder 5">
            <a:extLst>
              <a:ext uri="{FF2B5EF4-FFF2-40B4-BE49-F238E27FC236}">
                <a16:creationId xmlns:a16="http://schemas.microsoft.com/office/drawing/2014/main" id="{0165602E-87A5-02ED-0ED6-B3A40268398A}"/>
              </a:ext>
            </a:extLst>
          </p:cNvPr>
          <p:cNvSpPr>
            <a:spLocks noGrp="1"/>
          </p:cNvSpPr>
          <p:nvPr>
            <p:ph type="ftr" sz="quarter" idx="11"/>
          </p:nvPr>
        </p:nvSpPr>
        <p:spPr/>
        <p:txBody>
          <a:bodyPr/>
          <a:lstStyle/>
          <a:p>
            <a:r>
              <a:rPr lang="en-AU"/>
              <a:t>THE WILL &amp; ALL</a:t>
            </a:r>
          </a:p>
        </p:txBody>
      </p:sp>
      <p:sp>
        <p:nvSpPr>
          <p:cNvPr id="7" name="Slide Number Placeholder 6">
            <a:extLst>
              <a:ext uri="{FF2B5EF4-FFF2-40B4-BE49-F238E27FC236}">
                <a16:creationId xmlns:a16="http://schemas.microsoft.com/office/drawing/2014/main" id="{5625036A-3D32-F75D-A5C1-FE71B3FFE57A}"/>
              </a:ext>
            </a:extLst>
          </p:cNvPr>
          <p:cNvSpPr>
            <a:spLocks noGrp="1"/>
          </p:cNvSpPr>
          <p:nvPr>
            <p:ph type="sldNum" sz="quarter" idx="12"/>
          </p:nvPr>
        </p:nvSpPr>
        <p:spPr/>
        <p:txBody>
          <a:bodyPr/>
          <a:lstStyle/>
          <a:p>
            <a:fld id="{23F5B844-FAE3-4F51-AB82-455C122A4031}" type="slidenum">
              <a:rPr lang="en-AU" smtClean="0"/>
              <a:t>‹#›</a:t>
            </a:fld>
            <a:endParaRPr lang="en-AU"/>
          </a:p>
        </p:txBody>
      </p:sp>
    </p:spTree>
    <p:extLst>
      <p:ext uri="{BB962C8B-B14F-4D97-AF65-F5344CB8AC3E}">
        <p14:creationId xmlns:p14="http://schemas.microsoft.com/office/powerpoint/2010/main" val="3250501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D2ADAC4-4FE6-FDB5-9FF7-FCE391EC53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1CEE4FA2-7C27-097D-4D48-1A47CF4684A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AC2CA112-5CD2-44C0-8B5E-8D3C4B61E1B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A20B71-CA38-49FC-A140-B307D77514D5}" type="datetime1">
              <a:rPr lang="en-AU" smtClean="0"/>
              <a:t>18/05/2023</a:t>
            </a:fld>
            <a:endParaRPr lang="en-AU"/>
          </a:p>
        </p:txBody>
      </p:sp>
      <p:sp>
        <p:nvSpPr>
          <p:cNvPr id="5" name="Footer Placeholder 4">
            <a:extLst>
              <a:ext uri="{FF2B5EF4-FFF2-40B4-BE49-F238E27FC236}">
                <a16:creationId xmlns:a16="http://schemas.microsoft.com/office/drawing/2014/main" id="{15B7330D-557A-A309-9E11-AADD37B436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AU"/>
              <a:t>THE WILL &amp; ALL</a:t>
            </a:r>
          </a:p>
        </p:txBody>
      </p:sp>
      <p:sp>
        <p:nvSpPr>
          <p:cNvPr id="6" name="Slide Number Placeholder 5">
            <a:extLst>
              <a:ext uri="{FF2B5EF4-FFF2-40B4-BE49-F238E27FC236}">
                <a16:creationId xmlns:a16="http://schemas.microsoft.com/office/drawing/2014/main" id="{5437511D-8D0E-6E53-3545-AC5821C2F26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F5B844-FAE3-4F51-AB82-455C122A4031}" type="slidenum">
              <a:rPr lang="en-AU" smtClean="0"/>
              <a:t>‹#›</a:t>
            </a:fld>
            <a:endParaRPr lang="en-AU"/>
          </a:p>
        </p:txBody>
      </p:sp>
    </p:spTree>
    <p:extLst>
      <p:ext uri="{BB962C8B-B14F-4D97-AF65-F5344CB8AC3E}">
        <p14:creationId xmlns:p14="http://schemas.microsoft.com/office/powerpoint/2010/main" val="862298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7D59F-90A7-C0E0-43E3-454AE4B60256}"/>
              </a:ext>
            </a:extLst>
          </p:cNvPr>
          <p:cNvSpPr>
            <a:spLocks noGrp="1"/>
          </p:cNvSpPr>
          <p:nvPr>
            <p:ph type="ctrTitle"/>
          </p:nvPr>
        </p:nvSpPr>
        <p:spPr>
          <a:xfrm>
            <a:off x="521292" y="478564"/>
            <a:ext cx="11049713" cy="5776957"/>
          </a:xfrm>
        </p:spPr>
        <p:txBody>
          <a:bodyPr>
            <a:noAutofit/>
          </a:bodyPr>
          <a:lstStyle/>
          <a:p>
            <a:br>
              <a:rPr lang="en-AU" sz="4800" dirty="0">
                <a:latin typeface="Times New Roman" panose="02020603050405020304" pitchFamily="18" charset="0"/>
                <a:cs typeface="Times New Roman" panose="02020603050405020304" pitchFamily="18" charset="0"/>
              </a:rPr>
            </a:br>
            <a:br>
              <a:rPr lang="en-AU" sz="4800" dirty="0">
                <a:latin typeface="Times New Roman" panose="02020603050405020304" pitchFamily="18" charset="0"/>
                <a:cs typeface="Times New Roman" panose="02020603050405020304" pitchFamily="18" charset="0"/>
              </a:rPr>
            </a:br>
            <a:br>
              <a:rPr lang="en-AU" sz="4800" dirty="0">
                <a:latin typeface="Times New Roman" panose="02020603050405020304" pitchFamily="18" charset="0"/>
                <a:cs typeface="Times New Roman" panose="02020603050405020304" pitchFamily="18" charset="0"/>
              </a:rPr>
            </a:br>
            <a:br>
              <a:rPr lang="en-AU" sz="4800" dirty="0">
                <a:latin typeface="Times New Roman" panose="02020603050405020304" pitchFamily="18" charset="0"/>
                <a:cs typeface="Times New Roman" panose="02020603050405020304" pitchFamily="18" charset="0"/>
              </a:rPr>
            </a:br>
            <a:r>
              <a:rPr lang="en-AU" sz="5400" dirty="0">
                <a:latin typeface="Times New Roman" panose="02020603050405020304" pitchFamily="18" charset="0"/>
                <a:cs typeface="Times New Roman" panose="02020603050405020304" pitchFamily="18" charset="0"/>
              </a:rPr>
              <a:t>The Joy of Trusts - a delicate question</a:t>
            </a:r>
            <a:br>
              <a:rPr lang="en-AU" sz="4800" dirty="0">
                <a:latin typeface="Times New Roman" panose="02020603050405020304" pitchFamily="18" charset="0"/>
                <a:cs typeface="Times New Roman" panose="02020603050405020304" pitchFamily="18" charset="0"/>
              </a:rPr>
            </a:br>
            <a:br>
              <a:rPr lang="en-AU" sz="4800" dirty="0">
                <a:latin typeface="Times New Roman" panose="02020603050405020304" pitchFamily="18" charset="0"/>
                <a:cs typeface="Times New Roman" panose="02020603050405020304" pitchFamily="18" charset="0"/>
              </a:rPr>
            </a:br>
            <a:r>
              <a:rPr lang="en-AU" sz="3600" dirty="0">
                <a:latin typeface="Times New Roman" panose="02020603050405020304" pitchFamily="18" charset="0"/>
                <a:cs typeface="Times New Roman" panose="02020603050405020304" pitchFamily="18" charset="0"/>
              </a:rPr>
              <a:t>Executor and trustee removal applications</a:t>
            </a:r>
            <a:br>
              <a:rPr lang="en-AU" sz="3600" dirty="0">
                <a:latin typeface="Times New Roman" panose="02020603050405020304" pitchFamily="18" charset="0"/>
                <a:cs typeface="Times New Roman" panose="02020603050405020304" pitchFamily="18" charset="0"/>
              </a:rPr>
            </a:br>
            <a:br>
              <a:rPr lang="en-AU" sz="3600" dirty="0">
                <a:latin typeface="Times New Roman" panose="02020603050405020304" pitchFamily="18" charset="0"/>
                <a:cs typeface="Times New Roman" panose="02020603050405020304" pitchFamily="18" charset="0"/>
              </a:rPr>
            </a:br>
            <a:r>
              <a:rPr lang="en-AU" sz="2800" dirty="0">
                <a:latin typeface="Times New Roman" panose="02020603050405020304" pitchFamily="18" charset="0"/>
                <a:cs typeface="Times New Roman" panose="02020603050405020304" pitchFamily="18" charset="0"/>
              </a:rPr>
              <a:t>Some observations and practical tips</a:t>
            </a:r>
            <a:br>
              <a:rPr lang="en-AU" sz="4000" dirty="0">
                <a:latin typeface="Times New Roman" panose="02020603050405020304" pitchFamily="18" charset="0"/>
                <a:cs typeface="Times New Roman" panose="02020603050405020304" pitchFamily="18" charset="0"/>
              </a:rPr>
            </a:br>
            <a:endParaRPr lang="en-AU" sz="4800" dirty="0"/>
          </a:p>
        </p:txBody>
      </p:sp>
    </p:spTree>
    <p:extLst>
      <p:ext uri="{BB962C8B-B14F-4D97-AF65-F5344CB8AC3E}">
        <p14:creationId xmlns:p14="http://schemas.microsoft.com/office/powerpoint/2010/main" val="36511680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269DD99-87D9-0A9B-9ED6-B5CA13A94E5D}"/>
              </a:ext>
            </a:extLst>
          </p:cNvPr>
          <p:cNvSpPr>
            <a:spLocks noGrp="1"/>
          </p:cNvSpPr>
          <p:nvPr>
            <p:ph idx="1"/>
          </p:nvPr>
        </p:nvSpPr>
        <p:spPr>
          <a:xfrm>
            <a:off x="811850" y="743485"/>
            <a:ext cx="10314774" cy="5477854"/>
          </a:xfrm>
        </p:spPr>
        <p:txBody>
          <a:bodyPr>
            <a:normAutofit/>
          </a:bodyPr>
          <a:lstStyle/>
          <a:p>
            <a:pPr marL="0" indent="0" algn="just">
              <a:buNone/>
            </a:pPr>
            <a:endParaRPr lang="en-AU" sz="3200" dirty="0">
              <a:latin typeface="Times New Roman" panose="02020603050405020304" pitchFamily="18" charset="0"/>
              <a:cs typeface="Times New Roman" panose="02020603050405020304" pitchFamily="18" charset="0"/>
            </a:endParaRPr>
          </a:p>
          <a:p>
            <a:pPr marL="0" indent="0" algn="just">
              <a:buNone/>
            </a:pPr>
            <a:endParaRPr lang="en-AU" sz="3200" dirty="0">
              <a:latin typeface="Times New Roman" panose="02020603050405020304" pitchFamily="18" charset="0"/>
              <a:cs typeface="Times New Roman" panose="02020603050405020304" pitchFamily="18" charset="0"/>
            </a:endParaRPr>
          </a:p>
          <a:p>
            <a:pPr marL="0" indent="0" algn="just">
              <a:buNone/>
            </a:pPr>
            <a:r>
              <a:rPr lang="en-AU" sz="3200" dirty="0">
                <a:latin typeface="Times New Roman" panose="02020603050405020304" pitchFamily="18" charset="0"/>
                <a:cs typeface="Times New Roman" panose="02020603050405020304" pitchFamily="18" charset="0"/>
              </a:rPr>
              <a:t>“In deciding to remove a trustee the court forms a judgment based upon considerations, possibly large in number and varied in character, which combine to show that </a:t>
            </a:r>
            <a:r>
              <a:rPr lang="en-AU" sz="3200" u="sng" dirty="0">
                <a:latin typeface="Times New Roman" panose="02020603050405020304" pitchFamily="18" charset="0"/>
                <a:cs typeface="Times New Roman" panose="02020603050405020304" pitchFamily="18" charset="0"/>
              </a:rPr>
              <a:t>the welfare of the beneficiaries</a:t>
            </a:r>
            <a:r>
              <a:rPr lang="en-AU" sz="3200" dirty="0">
                <a:latin typeface="Times New Roman" panose="02020603050405020304" pitchFamily="18" charset="0"/>
                <a:cs typeface="Times New Roman" panose="02020603050405020304" pitchFamily="18" charset="0"/>
              </a:rPr>
              <a:t> is opposed to his continuing  occupation of the office. Such a judgment must be largely discretionary.  </a:t>
            </a:r>
          </a:p>
          <a:p>
            <a:pPr marL="0" indent="0" algn="just">
              <a:buNone/>
            </a:pPr>
            <a:r>
              <a:rPr lang="en-AU" sz="3200" dirty="0">
                <a:latin typeface="Times New Roman" panose="02020603050405020304" pitchFamily="18" charset="0"/>
                <a:cs typeface="Times New Roman" panose="02020603050405020304" pitchFamily="18" charset="0"/>
              </a:rPr>
              <a:t>A trustee is not to be removed unless circumstances exist which afford ground upon which the jurisdiction may be exercised.”</a:t>
            </a:r>
          </a:p>
        </p:txBody>
      </p:sp>
    </p:spTree>
    <p:extLst>
      <p:ext uri="{BB962C8B-B14F-4D97-AF65-F5344CB8AC3E}">
        <p14:creationId xmlns:p14="http://schemas.microsoft.com/office/powerpoint/2010/main" val="32153190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9A4251F-6C75-8FA6-4AE0-75C907D2A738}"/>
              </a:ext>
            </a:extLst>
          </p:cNvPr>
          <p:cNvSpPr txBox="1"/>
          <p:nvPr/>
        </p:nvSpPr>
        <p:spPr>
          <a:xfrm>
            <a:off x="304800" y="415441"/>
            <a:ext cx="10926418" cy="5596532"/>
          </a:xfrm>
          <a:prstGeom prst="rect">
            <a:avLst/>
          </a:prstGeom>
          <a:noFill/>
        </p:spPr>
        <p:txBody>
          <a:bodyPr wrap="square">
            <a:spAutoFit/>
          </a:bodyPr>
          <a:lstStyle/>
          <a:p>
            <a:pPr marL="457200" algn="just">
              <a:lnSpc>
                <a:spcPct val="107000"/>
              </a:lnSpc>
              <a:spcBef>
                <a:spcPts val="300"/>
              </a:spcBef>
              <a:spcAft>
                <a:spcPts val="300"/>
              </a:spcAft>
            </a:pPr>
            <a:endParaRPr lang="en-AU" sz="3200" i="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algn="just">
              <a:lnSpc>
                <a:spcPct val="107000"/>
              </a:lnSpc>
              <a:spcBef>
                <a:spcPts val="300"/>
              </a:spcBef>
              <a:spcAft>
                <a:spcPts val="300"/>
              </a:spcAft>
            </a:pPr>
            <a:r>
              <a:rPr lang="en-AU" sz="3200" dirty="0">
                <a:latin typeface="Times New Roman" panose="02020603050405020304" pitchFamily="18" charset="0"/>
                <a:ea typeface="Times New Roman" panose="02020603050405020304" pitchFamily="18" charset="0"/>
                <a:cs typeface="Times New Roman" panose="02020603050405020304" pitchFamily="18" charset="0"/>
              </a:rPr>
              <a:t>“I</a:t>
            </a:r>
            <a:r>
              <a:rPr lang="en-AU" sz="3200" dirty="0">
                <a:effectLst/>
                <a:latin typeface="Times New Roman" panose="02020603050405020304" pitchFamily="18" charset="0"/>
                <a:ea typeface="Times New Roman" panose="02020603050405020304" pitchFamily="18" charset="0"/>
                <a:cs typeface="Times New Roman" panose="02020603050405020304" pitchFamily="18" charset="0"/>
              </a:rPr>
              <a:t>t follows that a trustee’s past conduct may be so concerning as to give good reason to intervene but, in considering whether the court should intervene, the issue is whether the future welfare of the beneficiaries is opposed to the trustee continuing”</a:t>
            </a:r>
          </a:p>
          <a:p>
            <a:pPr marL="457200" algn="just">
              <a:lnSpc>
                <a:spcPct val="107000"/>
              </a:lnSpc>
              <a:spcBef>
                <a:spcPts val="300"/>
              </a:spcBef>
              <a:spcAft>
                <a:spcPts val="300"/>
              </a:spcAft>
            </a:pPr>
            <a:r>
              <a:rPr lang="en-AU" sz="3200" dirty="0">
                <a:latin typeface="Times New Roman" panose="02020603050405020304" pitchFamily="18" charset="0"/>
                <a:ea typeface="Times New Roman" panose="02020603050405020304" pitchFamily="18" charset="0"/>
                <a:cs typeface="Times New Roman" panose="02020603050405020304" pitchFamily="18" charset="0"/>
              </a:rPr>
              <a:t>“</a:t>
            </a:r>
            <a:r>
              <a:rPr lang="en-AU" sz="3200" dirty="0">
                <a:effectLst/>
                <a:latin typeface="Times New Roman" panose="02020603050405020304" pitchFamily="18" charset="0"/>
                <a:ea typeface="Times New Roman" panose="02020603050405020304" pitchFamily="18" charset="0"/>
                <a:cs typeface="Times New Roman" panose="02020603050405020304" pitchFamily="18" charset="0"/>
              </a:rPr>
              <a:t>the welfare of the children as a consideration in administering the trusts does not fall to be assessed in a vacuum” </a:t>
            </a:r>
          </a:p>
          <a:p>
            <a:pPr marL="457200" algn="just">
              <a:lnSpc>
                <a:spcPct val="107000"/>
              </a:lnSpc>
              <a:spcBef>
                <a:spcPts val="300"/>
              </a:spcBef>
              <a:spcAft>
                <a:spcPts val="300"/>
              </a:spcAft>
            </a:pPr>
            <a:endParaRPr lang="en-AU" sz="32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3200" i="1" dirty="0">
                <a:effectLst/>
                <a:latin typeface="Times New Roman" panose="02020603050405020304" pitchFamily="18" charset="0"/>
                <a:ea typeface="Times New Roman" panose="02020603050405020304" pitchFamily="18" charset="0"/>
                <a:cs typeface="Times New Roman" panose="02020603050405020304" pitchFamily="18" charset="0"/>
              </a:rPr>
              <a:t>JPD V DMS as Trustee</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[2022] QSC [28]</a:t>
            </a:r>
            <a:endParaRPr lang="en-AU" sz="3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2109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9196B25-96F7-C52B-86C4-599660FD02D2}"/>
              </a:ext>
            </a:extLst>
          </p:cNvPr>
          <p:cNvSpPr>
            <a:spLocks noGrp="1"/>
          </p:cNvSpPr>
          <p:nvPr>
            <p:ph type="subTitle" idx="1"/>
          </p:nvPr>
        </p:nvSpPr>
        <p:spPr>
          <a:xfrm>
            <a:off x="1156531" y="1081028"/>
            <a:ext cx="9619716" cy="4824115"/>
          </a:xfrm>
        </p:spPr>
        <p:txBody>
          <a:bodyPr>
            <a:noAutofit/>
          </a:bodyPr>
          <a:lstStyle/>
          <a:p>
            <a:pPr algn="just"/>
            <a:endParaRPr lang="en-AU" sz="3200" dirty="0">
              <a:latin typeface="Times New Roman" panose="02020603050405020304" pitchFamily="18" charset="0"/>
              <a:cs typeface="Times New Roman" panose="02020603050405020304" pitchFamily="18" charset="0"/>
            </a:endParaRPr>
          </a:p>
          <a:p>
            <a:pPr algn="just"/>
            <a:r>
              <a:rPr lang="en-AU" sz="3200" dirty="0">
                <a:latin typeface="Times New Roman" panose="02020603050405020304" pitchFamily="18" charset="0"/>
                <a:cs typeface="Times New Roman" panose="02020603050405020304" pitchFamily="18" charset="0"/>
              </a:rPr>
              <a:t>“… it will be necessary to enquire further to see who was to blame for any dissention since otherwise the cestui </a:t>
            </a:r>
            <a:r>
              <a:rPr lang="en-AU" sz="3200" dirty="0" err="1">
                <a:latin typeface="Times New Roman" panose="02020603050405020304" pitchFamily="18" charset="0"/>
                <a:cs typeface="Times New Roman" panose="02020603050405020304" pitchFamily="18" charset="0"/>
              </a:rPr>
              <a:t>che</a:t>
            </a:r>
            <a:r>
              <a:rPr lang="en-AU" sz="3200" dirty="0">
                <a:latin typeface="Times New Roman" panose="02020603050405020304" pitchFamily="18" charset="0"/>
                <a:cs typeface="Times New Roman" panose="02020603050405020304" pitchFamily="18" charset="0"/>
              </a:rPr>
              <a:t> trust will be placed in the falsely powerful position of being able to raise a dispute with their trustee and then apply for their removal”</a:t>
            </a:r>
          </a:p>
          <a:p>
            <a:pPr algn="just"/>
            <a:endParaRPr lang="en-AU" sz="3200" dirty="0">
              <a:latin typeface="Times New Roman" panose="02020603050405020304" pitchFamily="18" charset="0"/>
              <a:cs typeface="Times New Roman" panose="02020603050405020304" pitchFamily="18" charset="0"/>
            </a:endParaRPr>
          </a:p>
          <a:p>
            <a:pPr algn="just"/>
            <a:endParaRPr lang="en-AU" sz="3200" dirty="0">
              <a:latin typeface="Times New Roman" panose="02020603050405020304" pitchFamily="18" charset="0"/>
              <a:cs typeface="Times New Roman" panose="02020603050405020304" pitchFamily="18" charset="0"/>
            </a:endParaRPr>
          </a:p>
          <a:p>
            <a:pPr algn="just"/>
            <a:r>
              <a:rPr lang="en-AU" sz="3200" i="1" dirty="0">
                <a:latin typeface="Times New Roman" panose="02020603050405020304" pitchFamily="18" charset="0"/>
                <a:cs typeface="Times New Roman" panose="02020603050405020304" pitchFamily="18" charset="0"/>
              </a:rPr>
              <a:t>JPD v DMS as Trustee </a:t>
            </a:r>
            <a:r>
              <a:rPr lang="en-AU" sz="3200" dirty="0">
                <a:latin typeface="Times New Roman" panose="02020603050405020304" pitchFamily="18" charset="0"/>
                <a:cs typeface="Times New Roman" panose="02020603050405020304" pitchFamily="18" charset="0"/>
              </a:rPr>
              <a:t>[2022] QSC 181</a:t>
            </a:r>
            <a:endParaRPr lang="en-AU" sz="32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31475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D663E47-7FF1-F036-3BCF-83784672B595}"/>
              </a:ext>
            </a:extLst>
          </p:cNvPr>
          <p:cNvSpPr>
            <a:spLocks noGrp="1"/>
          </p:cNvSpPr>
          <p:nvPr>
            <p:ph type="subTitle" idx="1"/>
          </p:nvPr>
        </p:nvSpPr>
        <p:spPr>
          <a:xfrm>
            <a:off x="907772" y="1212574"/>
            <a:ext cx="10542105" cy="4691269"/>
          </a:xfrm>
        </p:spPr>
        <p:txBody>
          <a:bodyPr>
            <a:normAutofit lnSpcReduction="10000"/>
          </a:bodyPr>
          <a:lstStyle/>
          <a:p>
            <a:pPr algn="just"/>
            <a:r>
              <a:rPr lang="en-AU" dirty="0">
                <a:latin typeface="Times New Roman" panose="02020603050405020304" pitchFamily="18" charset="0"/>
                <a:cs typeface="Times New Roman" panose="02020603050405020304" pitchFamily="18" charset="0"/>
              </a:rPr>
              <a:t>“</a:t>
            </a:r>
            <a:r>
              <a:rPr lang="en-AU" sz="3200" dirty="0">
                <a:latin typeface="Times New Roman" panose="02020603050405020304" pitchFamily="18" charset="0"/>
                <a:cs typeface="Times New Roman" panose="02020603050405020304" pitchFamily="18" charset="0"/>
              </a:rPr>
              <a:t>A trustee is an accounting party. It is a fundamental obligation of a trustee to keep and render to the beneficiaries a full and candid record of their stewardship, including all appropriate financial accounts … </a:t>
            </a:r>
          </a:p>
          <a:p>
            <a:pPr algn="just"/>
            <a:r>
              <a:rPr lang="en-AU" sz="3200" dirty="0">
                <a:latin typeface="Times New Roman" panose="02020603050405020304" pitchFamily="18" charset="0"/>
                <a:cs typeface="Times New Roman" panose="02020603050405020304" pitchFamily="18" charset="0"/>
              </a:rPr>
              <a:t>That duty to account encompasses a duty to keep records, a duty to report to the beneficiaries and/or the court, and a duty to pay amounts the trustee is obliged to pay to the beneficiaries.”</a:t>
            </a:r>
          </a:p>
          <a:p>
            <a:pPr algn="just"/>
            <a:endParaRPr lang="en-AU" sz="3200" dirty="0">
              <a:latin typeface="Times New Roman" panose="02020603050405020304" pitchFamily="18" charset="0"/>
              <a:cs typeface="Times New Roman" panose="02020603050405020304" pitchFamily="18" charset="0"/>
            </a:endParaRPr>
          </a:p>
          <a:p>
            <a:pPr algn="just"/>
            <a:r>
              <a:rPr lang="en-AU" sz="3200" i="1" dirty="0">
                <a:latin typeface="Times New Roman" panose="02020603050405020304" pitchFamily="18" charset="0"/>
                <a:cs typeface="Times New Roman" panose="02020603050405020304" pitchFamily="18" charset="0"/>
              </a:rPr>
              <a:t>Byrnes v  </a:t>
            </a:r>
            <a:r>
              <a:rPr lang="en-AU" sz="3200" i="1" dirty="0" err="1">
                <a:latin typeface="Times New Roman" panose="02020603050405020304" pitchFamily="18" charset="0"/>
                <a:cs typeface="Times New Roman" panose="02020603050405020304" pitchFamily="18" charset="0"/>
              </a:rPr>
              <a:t>Kendle</a:t>
            </a:r>
            <a:r>
              <a:rPr lang="en-AU" sz="3200" i="1" dirty="0">
                <a:latin typeface="Times New Roman" panose="02020603050405020304" pitchFamily="18" charset="0"/>
                <a:cs typeface="Times New Roman" panose="02020603050405020304" pitchFamily="18" charset="0"/>
              </a:rPr>
              <a:t> (2011) 243 CLR 253 [42]</a:t>
            </a:r>
          </a:p>
        </p:txBody>
      </p:sp>
    </p:spTree>
    <p:extLst>
      <p:ext uri="{BB962C8B-B14F-4D97-AF65-F5344CB8AC3E}">
        <p14:creationId xmlns:p14="http://schemas.microsoft.com/office/powerpoint/2010/main" val="12034777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806C7-6FFA-A227-4F8C-10B434EF86EE}"/>
              </a:ext>
            </a:extLst>
          </p:cNvPr>
          <p:cNvSpPr>
            <a:spLocks noGrp="1"/>
          </p:cNvSpPr>
          <p:nvPr>
            <p:ph type="ctrTitle"/>
          </p:nvPr>
        </p:nvSpPr>
        <p:spPr>
          <a:xfrm>
            <a:off x="749030" y="476655"/>
            <a:ext cx="10719881" cy="5992239"/>
          </a:xfrm>
        </p:spPr>
        <p:txBody>
          <a:bodyPr>
            <a:normAutofit/>
          </a:bodyPr>
          <a:lstStyle/>
          <a:p>
            <a:pPr algn="l"/>
            <a:r>
              <a:rPr lang="en-AU" sz="3200" dirty="0">
                <a:latin typeface="Times New Roman" panose="02020603050405020304" pitchFamily="18" charset="0"/>
                <a:cs typeface="Times New Roman" panose="02020603050405020304" pitchFamily="18" charset="0"/>
              </a:rPr>
              <a:t>… where the court’s assistance in enforcing the trustee’s obligation to account is invoked, the court should be concerned with only two questions, they being:                                         </a:t>
            </a:r>
            <a:br>
              <a:rPr lang="en-AU" sz="3200" dirty="0">
                <a:latin typeface="Times New Roman" panose="02020603050405020304" pitchFamily="18" charset="0"/>
                <a:cs typeface="Times New Roman" panose="02020603050405020304" pitchFamily="18" charset="0"/>
              </a:rPr>
            </a:br>
            <a:br>
              <a:rPr lang="en-AU" sz="3200" dirty="0">
                <a:latin typeface="Times New Roman" panose="02020603050405020304" pitchFamily="18" charset="0"/>
                <a:cs typeface="Times New Roman" panose="02020603050405020304" pitchFamily="18" charset="0"/>
              </a:rPr>
            </a:br>
            <a:r>
              <a:rPr lang="en-AU" sz="3200" dirty="0">
                <a:latin typeface="Times New Roman" panose="02020603050405020304" pitchFamily="18" charset="0"/>
                <a:cs typeface="Times New Roman" panose="02020603050405020304" pitchFamily="18" charset="0"/>
              </a:rPr>
              <a:t>first: whether the plaintiffs are, or the plaintiff is one of the </a:t>
            </a:r>
            <a:r>
              <a:rPr lang="en-AU" sz="3200" dirty="0" err="1">
                <a:latin typeface="Times New Roman" panose="02020603050405020304" pitchFamily="18" charset="0"/>
                <a:cs typeface="Times New Roman" panose="02020603050405020304" pitchFamily="18" charset="0"/>
              </a:rPr>
              <a:t>cestius</a:t>
            </a:r>
            <a:r>
              <a:rPr lang="en-AU" sz="3200" dirty="0">
                <a:latin typeface="Times New Roman" panose="02020603050405020304" pitchFamily="18" charset="0"/>
                <a:cs typeface="Times New Roman" panose="02020603050405020304" pitchFamily="18" charset="0"/>
              </a:rPr>
              <a:t> </a:t>
            </a:r>
            <a:r>
              <a:rPr lang="en-AU" sz="3200" dirty="0" err="1">
                <a:latin typeface="Times New Roman" panose="02020603050405020304" pitchFamily="18" charset="0"/>
                <a:cs typeface="Times New Roman" panose="02020603050405020304" pitchFamily="18" charset="0"/>
              </a:rPr>
              <a:t>che</a:t>
            </a:r>
            <a:r>
              <a:rPr lang="en-AU" sz="3200" dirty="0">
                <a:latin typeface="Times New Roman" panose="02020603050405020304" pitchFamily="18" charset="0"/>
                <a:cs typeface="Times New Roman" panose="02020603050405020304" pitchFamily="18" charset="0"/>
              </a:rPr>
              <a:t> trust; and</a:t>
            </a:r>
            <a:br>
              <a:rPr lang="en-AU" sz="3200" dirty="0">
                <a:latin typeface="Times New Roman" panose="02020603050405020304" pitchFamily="18" charset="0"/>
                <a:cs typeface="Times New Roman" panose="02020603050405020304" pitchFamily="18" charset="0"/>
              </a:rPr>
            </a:br>
            <a:br>
              <a:rPr lang="en-AU" sz="3200" dirty="0">
                <a:latin typeface="Times New Roman" panose="02020603050405020304" pitchFamily="18" charset="0"/>
                <a:cs typeface="Times New Roman" panose="02020603050405020304" pitchFamily="18" charset="0"/>
              </a:rPr>
            </a:br>
            <a:r>
              <a:rPr lang="en-AU" sz="3200" dirty="0">
                <a:latin typeface="Times New Roman" panose="02020603050405020304" pitchFamily="18" charset="0"/>
                <a:cs typeface="Times New Roman" panose="02020603050405020304" pitchFamily="18" charset="0"/>
              </a:rPr>
              <a:t>second: whether the defendant trustee has failed to observe his obligation to account.”</a:t>
            </a:r>
            <a:br>
              <a:rPr lang="en-AU" sz="3600" dirty="0">
                <a:latin typeface="Times New Roman" panose="02020603050405020304" pitchFamily="18" charset="0"/>
                <a:cs typeface="Times New Roman" panose="02020603050405020304" pitchFamily="18" charset="0"/>
              </a:rPr>
            </a:br>
            <a:br>
              <a:rPr lang="en-AU" sz="3200" dirty="0">
                <a:latin typeface="Times New Roman" panose="02020603050405020304" pitchFamily="18" charset="0"/>
                <a:cs typeface="Times New Roman" panose="02020603050405020304" pitchFamily="18" charset="0"/>
              </a:rPr>
            </a:br>
            <a:r>
              <a:rPr lang="en-AU" sz="3200" i="1" dirty="0" err="1">
                <a:latin typeface="Times New Roman" panose="02020603050405020304" pitchFamily="18" charset="0"/>
                <a:cs typeface="Times New Roman" panose="02020603050405020304" pitchFamily="18" charset="0"/>
              </a:rPr>
              <a:t>Spellson</a:t>
            </a:r>
            <a:r>
              <a:rPr lang="en-AU" sz="3200" i="1" dirty="0">
                <a:latin typeface="Times New Roman" panose="02020603050405020304" pitchFamily="18" charset="0"/>
                <a:cs typeface="Times New Roman" panose="02020603050405020304" pitchFamily="18" charset="0"/>
              </a:rPr>
              <a:t> v George </a:t>
            </a:r>
            <a:r>
              <a:rPr lang="en-AU" sz="3200" dirty="0">
                <a:latin typeface="Times New Roman" panose="02020603050405020304" pitchFamily="18" charset="0"/>
                <a:cs typeface="Times New Roman" panose="02020603050405020304" pitchFamily="18" charset="0"/>
              </a:rPr>
              <a:t>(1987) 11 NSWLR 300 [315-316]</a:t>
            </a:r>
            <a:endParaRPr lang="en-AU" sz="3200" dirty="0"/>
          </a:p>
        </p:txBody>
      </p:sp>
    </p:spTree>
    <p:extLst>
      <p:ext uri="{BB962C8B-B14F-4D97-AF65-F5344CB8AC3E}">
        <p14:creationId xmlns:p14="http://schemas.microsoft.com/office/powerpoint/2010/main" val="36502849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DC78F30-AE68-7A60-54B6-32DB76491E3C}"/>
              </a:ext>
            </a:extLst>
          </p:cNvPr>
          <p:cNvSpPr>
            <a:spLocks noGrp="1"/>
          </p:cNvSpPr>
          <p:nvPr>
            <p:ph type="ftr" sz="quarter" idx="11"/>
          </p:nvPr>
        </p:nvSpPr>
        <p:spPr>
          <a:xfrm>
            <a:off x="628261" y="3909391"/>
            <a:ext cx="10935478" cy="2133600"/>
          </a:xfrm>
        </p:spPr>
        <p:txBody>
          <a:bodyPr/>
          <a:lstStyle/>
          <a:p>
            <a:r>
              <a:rPr lang="en-AU" sz="1400" dirty="0">
                <a:latin typeface="Times New Roman" panose="02020603050405020304" pitchFamily="18" charset="0"/>
                <a:cs typeface="Times New Roman" panose="02020603050405020304" pitchFamily="18" charset="0"/>
              </a:rPr>
              <a:t>JENEVE FRIZZO</a:t>
            </a:r>
          </a:p>
          <a:p>
            <a:r>
              <a:rPr lang="en-AU" sz="1400" dirty="0">
                <a:latin typeface="Times New Roman" panose="02020603050405020304" pitchFamily="18" charset="0"/>
                <a:cs typeface="Times New Roman" panose="02020603050405020304" pitchFamily="18" charset="0"/>
              </a:rPr>
              <a:t>THE WILL &amp; ALL</a:t>
            </a:r>
            <a:endParaRPr lang="en-A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6471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62445E0-E5B0-64C3-AC9E-C66F6C7FAF94}"/>
              </a:ext>
            </a:extLst>
          </p:cNvPr>
          <p:cNvSpPr>
            <a:spLocks noGrp="1"/>
          </p:cNvSpPr>
          <p:nvPr>
            <p:ph type="subTitle" idx="1"/>
          </p:nvPr>
        </p:nvSpPr>
        <p:spPr>
          <a:xfrm>
            <a:off x="709301" y="709301"/>
            <a:ext cx="10938617" cy="5247117"/>
          </a:xfrm>
        </p:spPr>
        <p:txBody>
          <a:bodyPr>
            <a:noAutofit/>
          </a:bodyPr>
          <a:lstStyle/>
          <a:p>
            <a:pPr algn="just"/>
            <a:r>
              <a:rPr lang="en-AU" sz="3200" dirty="0">
                <a:latin typeface="Times New Roman" panose="02020603050405020304" pitchFamily="18" charset="0"/>
                <a:cs typeface="Times New Roman" panose="02020603050405020304" pitchFamily="18" charset="0"/>
              </a:rPr>
              <a:t>“An executor, like a trustee, is in a fiduciary position with the beneficiary and the essential elements of a trust are all present in executorship.</a:t>
            </a:r>
          </a:p>
          <a:p>
            <a:pPr algn="just"/>
            <a:r>
              <a:rPr lang="en-AU" sz="3200" dirty="0">
                <a:latin typeface="Times New Roman" panose="02020603050405020304" pitchFamily="18" charset="0"/>
                <a:cs typeface="Times New Roman" panose="02020603050405020304" pitchFamily="18" charset="0"/>
              </a:rPr>
              <a:t>However, although there are great similarities between the two offices, it is not possible to identify the position of an executor with that of a trustee. Their respective powers and duties differ in important respects.</a:t>
            </a:r>
          </a:p>
          <a:p>
            <a:pPr algn="just"/>
            <a:r>
              <a:rPr lang="en-AU" sz="3200" dirty="0">
                <a:latin typeface="Times New Roman" panose="02020603050405020304" pitchFamily="18" charset="0"/>
                <a:cs typeface="Times New Roman" panose="02020603050405020304" pitchFamily="18" charset="0"/>
              </a:rPr>
              <a:t>The principal duties of an executor are to get in the assets of the deceased, to pay the legacies given by the will, and to distribute the assets.”</a:t>
            </a:r>
          </a:p>
          <a:p>
            <a:pPr algn="just"/>
            <a:r>
              <a:rPr lang="en-AU" sz="2000" dirty="0">
                <a:effectLst/>
                <a:latin typeface="Times New Roman" panose="02020603050405020304" pitchFamily="18" charset="0"/>
                <a:ea typeface="Times New Roman" panose="02020603050405020304" pitchFamily="18" charset="0"/>
                <a:cs typeface="Times New Roman" panose="02020603050405020304" pitchFamily="18" charset="0"/>
              </a:rPr>
              <a:t>Meagher and </a:t>
            </a:r>
            <a:r>
              <a:rPr lang="en-AU" sz="2000" dirty="0" err="1">
                <a:effectLst/>
                <a:latin typeface="Times New Roman" panose="02020603050405020304" pitchFamily="18" charset="0"/>
                <a:ea typeface="Times New Roman" panose="02020603050405020304" pitchFamily="18" charset="0"/>
                <a:cs typeface="Times New Roman" panose="02020603050405020304" pitchFamily="18" charset="0"/>
              </a:rPr>
              <a:t>Gummow</a:t>
            </a:r>
            <a:r>
              <a:rPr lang="en-AU"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AU" sz="2000" i="1" dirty="0">
                <a:effectLst/>
                <a:latin typeface="Times New Roman" panose="02020603050405020304" pitchFamily="18" charset="0"/>
                <a:ea typeface="Times New Roman" panose="02020603050405020304" pitchFamily="18" charset="0"/>
                <a:cs typeface="Times New Roman" panose="02020603050405020304" pitchFamily="18" charset="0"/>
              </a:rPr>
              <a:t>Jacobs’ Law of Trusts in Australia</a:t>
            </a:r>
            <a:r>
              <a:rPr lang="en-AU" sz="2000" dirty="0">
                <a:effectLst/>
                <a:latin typeface="Times New Roman" panose="02020603050405020304" pitchFamily="18" charset="0"/>
                <a:ea typeface="Times New Roman" panose="02020603050405020304" pitchFamily="18" charset="0"/>
                <a:cs typeface="Times New Roman" panose="02020603050405020304" pitchFamily="18" charset="0"/>
              </a:rPr>
              <a:t>, (6th ed., 1997), at para. 241</a:t>
            </a:r>
          </a:p>
          <a:p>
            <a:pPr algn="just"/>
            <a:endParaRPr lang="en-A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3688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4849C45-896C-AD35-B05C-8E31119BE6A6}"/>
              </a:ext>
            </a:extLst>
          </p:cNvPr>
          <p:cNvSpPr txBox="1"/>
          <p:nvPr/>
        </p:nvSpPr>
        <p:spPr>
          <a:xfrm>
            <a:off x="692208" y="724039"/>
            <a:ext cx="11092442" cy="5078313"/>
          </a:xfrm>
          <a:prstGeom prst="rect">
            <a:avLst/>
          </a:prstGeom>
          <a:noFill/>
        </p:spPr>
        <p:txBody>
          <a:bodyPr wrap="square">
            <a:spAutoFit/>
          </a:bodyPr>
          <a:lstStyle/>
          <a:p>
            <a:pPr algn="just"/>
            <a:r>
              <a:rPr lang="en-AU" sz="3600" dirty="0">
                <a:effectLst/>
                <a:latin typeface="Times New Roman" panose="02020603050405020304" pitchFamily="18" charset="0"/>
                <a:ea typeface="Times New Roman" panose="02020603050405020304" pitchFamily="18" charset="0"/>
                <a:cs typeface="Times New Roman" panose="02020603050405020304" pitchFamily="18" charset="0"/>
              </a:rPr>
              <a:t>Jurisdiction: </a:t>
            </a:r>
          </a:p>
          <a:p>
            <a:pPr algn="just"/>
            <a:endParaRPr lang="en-AU" sz="3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AU" sz="3600" dirty="0">
                <a:effectLst/>
                <a:latin typeface="Times New Roman" panose="02020603050405020304" pitchFamily="18" charset="0"/>
                <a:ea typeface="Times New Roman" panose="02020603050405020304" pitchFamily="18" charset="0"/>
                <a:cs typeface="Times New Roman" panose="02020603050405020304" pitchFamily="18" charset="0"/>
              </a:rPr>
              <a:t>"to hear and determine all testamentary matters and to hear and determine all matters relating to the estate of any deceased person; and has jurisdiction to make all such declarations and to make and enforce all such orders as may be necessary or convenient in every respect”</a:t>
            </a:r>
          </a:p>
          <a:p>
            <a:pPr algn="just"/>
            <a:endParaRPr lang="en-AU" sz="36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AU" sz="3600" dirty="0">
                <a:latin typeface="Times New Roman" panose="02020603050405020304" pitchFamily="18" charset="0"/>
                <a:cs typeface="Times New Roman" panose="02020603050405020304" pitchFamily="18" charset="0"/>
              </a:rPr>
              <a:t>s6 </a:t>
            </a:r>
            <a:r>
              <a:rPr lang="en-AU" sz="3600" i="1" dirty="0">
                <a:latin typeface="Times New Roman" panose="02020603050405020304" pitchFamily="18" charset="0"/>
                <a:cs typeface="Times New Roman" panose="02020603050405020304" pitchFamily="18" charset="0"/>
              </a:rPr>
              <a:t>Succession Act 1981</a:t>
            </a:r>
            <a:endParaRPr lang="en-A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6668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1B74C8-2C57-35AD-60B9-7D9D4C2A8718}"/>
              </a:ext>
            </a:extLst>
          </p:cNvPr>
          <p:cNvSpPr>
            <a:spLocks noGrp="1"/>
          </p:cNvSpPr>
          <p:nvPr>
            <p:ph type="ctrTitle"/>
          </p:nvPr>
        </p:nvSpPr>
        <p:spPr>
          <a:xfrm>
            <a:off x="658025" y="640935"/>
            <a:ext cx="10870251" cy="5588949"/>
          </a:xfrm>
        </p:spPr>
        <p:txBody>
          <a:bodyPr>
            <a:noAutofit/>
          </a:bodyPr>
          <a:lstStyle/>
          <a:p>
            <a:pPr algn="l"/>
            <a:br>
              <a:rPr lang="en-AU" sz="3200" dirty="0">
                <a:latin typeface="Times New Roman" panose="02020603050405020304" pitchFamily="18" charset="0"/>
                <a:cs typeface="Times New Roman" panose="02020603050405020304" pitchFamily="18" charset="0"/>
              </a:rPr>
            </a:br>
            <a:br>
              <a:rPr lang="en-AU" sz="3200" dirty="0">
                <a:latin typeface="Times New Roman" panose="02020603050405020304" pitchFamily="18" charset="0"/>
                <a:cs typeface="Times New Roman" panose="02020603050405020304" pitchFamily="18" charset="0"/>
              </a:rPr>
            </a:br>
            <a:r>
              <a:rPr lang="en-AU" sz="3200" dirty="0">
                <a:latin typeface="Times New Roman" panose="02020603050405020304" pitchFamily="18" charset="0"/>
                <a:cs typeface="Times New Roman" panose="02020603050405020304" pitchFamily="18" charset="0"/>
              </a:rPr>
              <a:t>“In deciding to remove a trustee the court forms a judgment based upon considerations, possibly large in number and varied character, which combine to show that the welfare of the beneficiaries is opposed to his continuing occupant of the office.</a:t>
            </a:r>
            <a:br>
              <a:rPr lang="en-AU" sz="3200" dirty="0">
                <a:latin typeface="Times New Roman" panose="02020603050405020304" pitchFamily="18" charset="0"/>
                <a:cs typeface="Times New Roman" panose="02020603050405020304" pitchFamily="18" charset="0"/>
              </a:rPr>
            </a:br>
            <a:br>
              <a:rPr lang="en-AU" sz="3200" dirty="0">
                <a:latin typeface="Times New Roman" panose="02020603050405020304" pitchFamily="18" charset="0"/>
                <a:cs typeface="Times New Roman" panose="02020603050405020304" pitchFamily="18" charset="0"/>
              </a:rPr>
            </a:br>
            <a:r>
              <a:rPr lang="en-AU" sz="3200" dirty="0">
                <a:latin typeface="Times New Roman" panose="02020603050405020304" pitchFamily="18" charset="0"/>
                <a:cs typeface="Times New Roman" panose="02020603050405020304" pitchFamily="18" charset="0"/>
              </a:rPr>
              <a:t>Such a judgment must be largely discretionary.   </a:t>
            </a:r>
            <a:br>
              <a:rPr lang="en-AU" sz="3200" dirty="0">
                <a:latin typeface="Times New Roman" panose="02020603050405020304" pitchFamily="18" charset="0"/>
                <a:cs typeface="Times New Roman" panose="02020603050405020304" pitchFamily="18" charset="0"/>
              </a:rPr>
            </a:br>
            <a:r>
              <a:rPr lang="en-AU" sz="3200" dirty="0">
                <a:latin typeface="Times New Roman" panose="02020603050405020304" pitchFamily="18" charset="0"/>
                <a:cs typeface="Times New Roman" panose="02020603050405020304" pitchFamily="18" charset="0"/>
              </a:rPr>
              <a:t> </a:t>
            </a:r>
            <a:br>
              <a:rPr lang="en-AU" sz="3200" dirty="0">
                <a:latin typeface="Times New Roman" panose="02020603050405020304" pitchFamily="18" charset="0"/>
                <a:cs typeface="Times New Roman" panose="02020603050405020304" pitchFamily="18" charset="0"/>
              </a:rPr>
            </a:br>
            <a:r>
              <a:rPr lang="en-AU" sz="3200" dirty="0">
                <a:latin typeface="Times New Roman" panose="02020603050405020304" pitchFamily="18" charset="0"/>
                <a:cs typeface="Times New Roman" panose="02020603050405020304" pitchFamily="18" charset="0"/>
              </a:rPr>
              <a:t>But in a case where enough appears to authorise the Court to act, </a:t>
            </a:r>
            <a:br>
              <a:rPr lang="en-AU" sz="3200" dirty="0">
                <a:latin typeface="Times New Roman" panose="02020603050405020304" pitchFamily="18" charset="0"/>
                <a:cs typeface="Times New Roman" panose="02020603050405020304" pitchFamily="18" charset="0"/>
              </a:rPr>
            </a:br>
            <a:r>
              <a:rPr lang="en-AU" sz="3200" dirty="0">
                <a:latin typeface="Times New Roman" panose="02020603050405020304" pitchFamily="18" charset="0"/>
                <a:cs typeface="Times New Roman" panose="02020603050405020304" pitchFamily="18" charset="0"/>
              </a:rPr>
              <a:t>the delicate question upon whether it should act and proceed to remove a trustee is one upon which the decision of a primary judge is entitled to especial weight.”</a:t>
            </a:r>
            <a:br>
              <a:rPr lang="en-AU" sz="3200" dirty="0">
                <a:latin typeface="Times New Roman" panose="02020603050405020304" pitchFamily="18" charset="0"/>
                <a:cs typeface="Times New Roman" panose="02020603050405020304" pitchFamily="18" charset="0"/>
              </a:rPr>
            </a:br>
            <a:br>
              <a:rPr lang="en-AU" sz="3200" dirty="0">
                <a:latin typeface="Times New Roman" panose="02020603050405020304" pitchFamily="18" charset="0"/>
                <a:cs typeface="Times New Roman" panose="02020603050405020304" pitchFamily="18" charset="0"/>
              </a:rPr>
            </a:br>
            <a:r>
              <a:rPr lang="en-AU" sz="3200" i="1" dirty="0">
                <a:latin typeface="Times New Roman" panose="02020603050405020304" pitchFamily="18" charset="0"/>
                <a:cs typeface="Times New Roman" panose="02020603050405020304" pitchFamily="18" charset="0"/>
              </a:rPr>
              <a:t>Miller v Cameron </a:t>
            </a:r>
            <a:r>
              <a:rPr lang="en-AU" sz="3200" dirty="0">
                <a:latin typeface="Times New Roman" panose="02020603050405020304" pitchFamily="18" charset="0"/>
                <a:cs typeface="Times New Roman" panose="02020603050405020304" pitchFamily="18" charset="0"/>
              </a:rPr>
              <a:t>(1936) CLR 572</a:t>
            </a:r>
            <a:endParaRPr lang="en-AU" sz="32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8967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B7560-E881-23AD-7115-A305709F85FB}"/>
              </a:ext>
            </a:extLst>
          </p:cNvPr>
          <p:cNvSpPr>
            <a:spLocks noGrp="1"/>
          </p:cNvSpPr>
          <p:nvPr>
            <p:ph type="title"/>
          </p:nvPr>
        </p:nvSpPr>
        <p:spPr>
          <a:xfrm>
            <a:off x="1593274" y="5204400"/>
            <a:ext cx="9760526" cy="780763"/>
          </a:xfrm>
        </p:spPr>
        <p:txBody>
          <a:bodyPr>
            <a:normAutofit fontScale="90000"/>
          </a:bodyPr>
          <a:lstStyle/>
          <a:p>
            <a:b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br>
            <a:b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AU" sz="2800" i="1" dirty="0">
              <a:latin typeface="Times New Roman" panose="02020603050405020304" pitchFamily="18" charset="0"/>
              <a:cs typeface="Times New Roman" panose="02020603050405020304" pitchFamily="18" charset="0"/>
            </a:endParaRPr>
          </a:p>
        </p:txBody>
      </p:sp>
      <p:pic>
        <p:nvPicPr>
          <p:cNvPr id="8" name="Content Placeholder 7">
            <a:extLst>
              <a:ext uri="{FF2B5EF4-FFF2-40B4-BE49-F238E27FC236}">
                <a16:creationId xmlns:a16="http://schemas.microsoft.com/office/drawing/2014/main" id="{69912A8E-FC2F-C2C0-EF58-FDF6FF26F84B}"/>
              </a:ext>
            </a:extLst>
          </p:cNvPr>
          <p:cNvPicPr>
            <a:picLocks noGrp="1" noChangeAspect="1"/>
          </p:cNvPicPr>
          <p:nvPr>
            <p:ph idx="1"/>
          </p:nvPr>
        </p:nvPicPr>
        <p:blipFill>
          <a:blip r:embed="rId2"/>
          <a:stretch>
            <a:fillRect/>
          </a:stretch>
        </p:blipFill>
        <p:spPr>
          <a:xfrm>
            <a:off x="1789043" y="230506"/>
            <a:ext cx="9705084" cy="5083616"/>
          </a:xfrm>
        </p:spPr>
      </p:pic>
    </p:spTree>
    <p:extLst>
      <p:ext uri="{BB962C8B-B14F-4D97-AF65-F5344CB8AC3E}">
        <p14:creationId xmlns:p14="http://schemas.microsoft.com/office/powerpoint/2010/main" val="3236612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5CB3CB1-EAE4-8B58-553B-4A7938251DCF}"/>
              </a:ext>
            </a:extLst>
          </p:cNvPr>
          <p:cNvSpPr txBox="1"/>
          <p:nvPr/>
        </p:nvSpPr>
        <p:spPr>
          <a:xfrm>
            <a:off x="503583" y="-331506"/>
            <a:ext cx="10734261" cy="6687856"/>
          </a:xfrm>
          <a:prstGeom prst="rect">
            <a:avLst/>
          </a:prstGeom>
          <a:noFill/>
        </p:spPr>
        <p:txBody>
          <a:bodyPr wrap="square">
            <a:spAutoFit/>
          </a:bodyPr>
          <a:lstStyle/>
          <a:p>
            <a:pPr marL="457200" algn="just">
              <a:lnSpc>
                <a:spcPct val="107000"/>
              </a:lnSpc>
              <a:spcBef>
                <a:spcPts val="300"/>
              </a:spcBef>
              <a:spcAft>
                <a:spcPts val="300"/>
              </a:spcAft>
            </a:pPr>
            <a:endParaRPr lang="en-AU" sz="3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algn="just">
              <a:lnSpc>
                <a:spcPct val="107000"/>
              </a:lnSpc>
              <a:spcBef>
                <a:spcPts val="300"/>
              </a:spcBef>
              <a:spcAft>
                <a:spcPts val="300"/>
              </a:spcAft>
            </a:pPr>
            <a:r>
              <a:rPr lang="en-AU" sz="3200" dirty="0">
                <a:effectLst/>
                <a:latin typeface="Times New Roman" panose="02020603050405020304" pitchFamily="18" charset="0"/>
                <a:ea typeface="Times New Roman" panose="02020603050405020304" pitchFamily="18" charset="0"/>
                <a:cs typeface="Times New Roman" panose="02020603050405020304" pitchFamily="18" charset="0"/>
              </a:rPr>
              <a:t>“In case of positive misconduct, Courts of Equity have no difficulty in interposing to remove trustees who have abused their trust; it is not indeed every mistake or neglect of duty, or inaccuracy of conduct of trustees which will induce Courts of Equity to adopt such a course. But the acts or omissions must be such as to endanger the trust property or shew a want of honesty, or want of proper capacity to execute the duties, or want of reasonable fidelity”</a:t>
            </a:r>
          </a:p>
          <a:p>
            <a:pPr marL="457200" algn="just">
              <a:lnSpc>
                <a:spcPct val="107000"/>
              </a:lnSpc>
              <a:spcBef>
                <a:spcPts val="300"/>
              </a:spcBef>
              <a:spcAft>
                <a:spcPts val="300"/>
              </a:spcAft>
            </a:pPr>
            <a:endParaRPr lang="en-A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algn="just">
              <a:lnSpc>
                <a:spcPct val="107000"/>
              </a:lnSpc>
              <a:spcBef>
                <a:spcPts val="300"/>
              </a:spcBef>
              <a:spcAft>
                <a:spcPts val="300"/>
              </a:spcAft>
            </a:pPr>
            <a:r>
              <a:rPr lang="en-US" sz="3200" i="1" dirty="0" err="1">
                <a:effectLst/>
                <a:latin typeface="Times New Roman" panose="02020603050405020304" pitchFamily="18" charset="0"/>
                <a:ea typeface="Times New Roman" panose="02020603050405020304" pitchFamily="18" charset="0"/>
                <a:cs typeface="Times New Roman" panose="02020603050405020304" pitchFamily="18" charset="0"/>
              </a:rPr>
              <a:t>Letterstedt</a:t>
            </a:r>
            <a:r>
              <a:rPr lang="en-US" sz="3200" i="1" dirty="0">
                <a:effectLst/>
                <a:latin typeface="Times New Roman" panose="02020603050405020304" pitchFamily="18" charset="0"/>
                <a:ea typeface="Times New Roman" panose="02020603050405020304" pitchFamily="18" charset="0"/>
                <a:cs typeface="Times New Roman" panose="02020603050405020304" pitchFamily="18" charset="0"/>
              </a:rPr>
              <a:t> v </a:t>
            </a:r>
            <a:r>
              <a:rPr lang="en-US" sz="3200" i="1" dirty="0" err="1">
                <a:effectLst/>
                <a:latin typeface="Times New Roman" panose="02020603050405020304" pitchFamily="18" charset="0"/>
                <a:ea typeface="Times New Roman" panose="02020603050405020304" pitchFamily="18" charset="0"/>
                <a:cs typeface="Times New Roman" panose="02020603050405020304" pitchFamily="18" charset="0"/>
              </a:rPr>
              <a:t>Broers</a:t>
            </a:r>
            <a:r>
              <a:rPr lang="en-US" sz="3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(1884) 9 App Cas 371</a:t>
            </a:r>
            <a:endParaRPr lang="en-AU" sz="3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algn="just">
              <a:lnSpc>
                <a:spcPct val="107000"/>
              </a:lnSpc>
              <a:spcBef>
                <a:spcPts val="300"/>
              </a:spcBef>
              <a:spcAft>
                <a:spcPts val="300"/>
              </a:spcAft>
            </a:pPr>
            <a:endParaRPr lang="en-AU" sz="3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5783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469FD-D97B-DCD1-FEBF-272F62EA5FF9}"/>
              </a:ext>
            </a:extLst>
          </p:cNvPr>
          <p:cNvSpPr>
            <a:spLocks noGrp="1"/>
          </p:cNvSpPr>
          <p:nvPr>
            <p:ph type="ctrTitle"/>
          </p:nvPr>
        </p:nvSpPr>
        <p:spPr>
          <a:xfrm>
            <a:off x="205409" y="510209"/>
            <a:ext cx="11781181" cy="6347791"/>
          </a:xfrm>
        </p:spPr>
        <p:txBody>
          <a:bodyPr>
            <a:normAutofit fontScale="90000"/>
          </a:bodyPr>
          <a:lstStyle/>
          <a:p>
            <a:pPr algn="l"/>
            <a:br>
              <a:rPr lang="en-AU" sz="3600" dirty="0">
                <a:latin typeface="Times New Roman" panose="02020603050405020304" pitchFamily="18" charset="0"/>
                <a:cs typeface="Times New Roman" panose="02020603050405020304" pitchFamily="18" charset="0"/>
              </a:rPr>
            </a:br>
            <a:br>
              <a:rPr lang="en-AU" sz="3600" dirty="0">
                <a:latin typeface="Times New Roman" panose="02020603050405020304" pitchFamily="18" charset="0"/>
                <a:cs typeface="Times New Roman" panose="02020603050405020304" pitchFamily="18" charset="0"/>
              </a:rPr>
            </a:br>
            <a:br>
              <a:rPr lang="en-AU" sz="3600" dirty="0">
                <a:latin typeface="Times New Roman" panose="02020603050405020304" pitchFamily="18" charset="0"/>
                <a:cs typeface="Times New Roman" panose="02020603050405020304" pitchFamily="18" charset="0"/>
              </a:rPr>
            </a:br>
            <a:br>
              <a:rPr lang="en-AU" sz="3600" dirty="0">
                <a:latin typeface="Times New Roman" panose="02020603050405020304" pitchFamily="18" charset="0"/>
                <a:cs typeface="Times New Roman" panose="02020603050405020304" pitchFamily="18" charset="0"/>
              </a:rPr>
            </a:br>
            <a:r>
              <a:rPr lang="en-AU" sz="3600" dirty="0">
                <a:latin typeface="Times New Roman" panose="02020603050405020304" pitchFamily="18" charset="0"/>
                <a:cs typeface="Times New Roman" panose="02020603050405020304" pitchFamily="18" charset="0"/>
              </a:rPr>
              <a:t>“In exercising so </a:t>
            </a:r>
            <a:r>
              <a:rPr lang="en-AU" sz="3600" u="sng" dirty="0">
                <a:latin typeface="Times New Roman" panose="02020603050405020304" pitchFamily="18" charset="0"/>
                <a:cs typeface="Times New Roman" panose="02020603050405020304" pitchFamily="18" charset="0"/>
              </a:rPr>
              <a:t>delicate</a:t>
            </a:r>
            <a:r>
              <a:rPr lang="en-AU" sz="3600" dirty="0">
                <a:latin typeface="Times New Roman" panose="02020603050405020304" pitchFamily="18" charset="0"/>
                <a:cs typeface="Times New Roman" panose="02020603050405020304" pitchFamily="18" charset="0"/>
              </a:rPr>
              <a:t> a jurisdiction as that of removing trustees, their Lordships do not venture to lay down any general rule beyond the very broad principle … enunciated, that their main guide must be the welfare of the beneficiaries.”</a:t>
            </a:r>
            <a:br>
              <a:rPr lang="en-AU" sz="3600" dirty="0">
                <a:latin typeface="Times New Roman" panose="02020603050405020304" pitchFamily="18" charset="0"/>
                <a:cs typeface="Times New Roman" panose="02020603050405020304" pitchFamily="18" charset="0"/>
              </a:rPr>
            </a:br>
            <a:br>
              <a:rPr lang="en-AU" sz="3600" dirty="0">
                <a:latin typeface="Times New Roman" panose="02020603050405020304" pitchFamily="18" charset="0"/>
                <a:cs typeface="Times New Roman" panose="02020603050405020304" pitchFamily="18" charset="0"/>
              </a:rPr>
            </a:br>
            <a:r>
              <a:rPr lang="en-AU" sz="3600" dirty="0">
                <a:latin typeface="Times New Roman" panose="02020603050405020304" pitchFamily="18" charset="0"/>
                <a:cs typeface="Times New Roman" panose="02020603050405020304" pitchFamily="18" charset="0"/>
              </a:rPr>
              <a:t>It is quite true that friction  or hostility between trustees and the immediate possessor of the trust estate is not of itself a reason for the removal of the trustees. But where the hostility is grounded on the mode in which the trust has been administered, where it has been caused wholly or partially by substantial overcharges against the trust estate, it is certainly not to be disregarded.”</a:t>
            </a:r>
            <a:br>
              <a:rPr lang="en-AU" sz="3600" dirty="0">
                <a:latin typeface="Times New Roman" panose="02020603050405020304" pitchFamily="18" charset="0"/>
                <a:cs typeface="Times New Roman" panose="02020603050405020304" pitchFamily="18" charset="0"/>
              </a:rPr>
            </a:br>
            <a:endParaRPr lang="en-A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541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4D107EA-6704-BCCF-9276-C6B07F72A1D1}"/>
              </a:ext>
            </a:extLst>
          </p:cNvPr>
          <p:cNvSpPr txBox="1"/>
          <p:nvPr/>
        </p:nvSpPr>
        <p:spPr>
          <a:xfrm>
            <a:off x="761188" y="1123154"/>
            <a:ext cx="10998457" cy="4611691"/>
          </a:xfrm>
          <a:prstGeom prst="rect">
            <a:avLst/>
          </a:prstGeom>
          <a:noFill/>
        </p:spPr>
        <p:txBody>
          <a:bodyPr wrap="square">
            <a:spAutoFit/>
          </a:bodyPr>
          <a:lstStyle/>
          <a:p>
            <a:pPr algn="just"/>
            <a:r>
              <a:rPr lang="en-US" sz="3200" dirty="0"/>
              <a:t>“</a:t>
            </a:r>
            <a:r>
              <a:rPr lang="en-US" sz="3200" dirty="0">
                <a:latin typeface="Times New Roman" panose="02020603050405020304" pitchFamily="18" charset="0"/>
                <a:cs typeface="Times New Roman" panose="02020603050405020304" pitchFamily="18" charset="0"/>
              </a:rPr>
              <a:t>A Court will not lightly interfere with a testator’s appointment of executors and trustees. Its ultimate concern must be with the due administration of the estate in the interests of creditors and beneficiaries … careful consideration needs to be given to actual and potential conflicts of duty and interest, as well as to the extra expense that might be expected from bringing in an independent third party to administer the estate.”</a:t>
            </a:r>
          </a:p>
          <a:p>
            <a:pPr algn="just"/>
            <a:endParaRPr lang="en-US" sz="3200" dirty="0"/>
          </a:p>
          <a:p>
            <a:pPr algn="just"/>
            <a:r>
              <a:rPr lang="en-AU" sz="3200" i="1" baseline="30000" dirty="0">
                <a:effectLst/>
                <a:latin typeface="Times New Roman" panose="02020603050405020304" pitchFamily="18" charset="0"/>
                <a:ea typeface="Times New Roman" panose="02020603050405020304" pitchFamily="18" charset="0"/>
                <a:cs typeface="Times New Roman" panose="02020603050405020304" pitchFamily="18" charset="0"/>
              </a:rPr>
              <a:t>Williams v Williams</a:t>
            </a:r>
            <a:r>
              <a:rPr lang="en-AU" sz="3200" baseline="30000" dirty="0">
                <a:effectLst/>
                <a:latin typeface="Times New Roman" panose="02020603050405020304" pitchFamily="18" charset="0"/>
                <a:ea typeface="Times New Roman" panose="02020603050405020304" pitchFamily="18" charset="0"/>
                <a:cs typeface="Times New Roman" panose="02020603050405020304" pitchFamily="18" charset="0"/>
              </a:rPr>
              <a:t> [2005] 1 Qd R 105</a:t>
            </a:r>
            <a:r>
              <a:rPr lang="en-US" sz="3200" baseline="30000" dirty="0">
                <a:effectLst/>
                <a:latin typeface="Times New Roman" panose="02020603050405020304" pitchFamily="18" charset="0"/>
                <a:ea typeface="Times New Roman" panose="02020603050405020304" pitchFamily="18" charset="0"/>
                <a:cs typeface="Times New Roman" panose="02020603050405020304" pitchFamily="18" charset="0"/>
              </a:rPr>
              <a:t> [45]</a:t>
            </a:r>
            <a:endParaRPr lang="en-A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81081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graphical user interface&#10;&#10;Description automatically generated">
            <a:extLst>
              <a:ext uri="{FF2B5EF4-FFF2-40B4-BE49-F238E27FC236}">
                <a16:creationId xmlns:a16="http://schemas.microsoft.com/office/drawing/2014/main" id="{6E723445-BB68-B3DD-4B7C-C21AFDD25D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59429" y="682058"/>
            <a:ext cx="8608422" cy="5716530"/>
          </a:xfrm>
          <a:prstGeom prst="rect">
            <a:avLst/>
          </a:prstGeom>
        </p:spPr>
      </p:pic>
      <p:sp>
        <p:nvSpPr>
          <p:cNvPr id="2" name="Footer Placeholder 1">
            <a:extLst>
              <a:ext uri="{FF2B5EF4-FFF2-40B4-BE49-F238E27FC236}">
                <a16:creationId xmlns:a16="http://schemas.microsoft.com/office/drawing/2014/main" id="{601A558E-1FF6-F47D-E6FC-3DE8C4254E2D}"/>
              </a:ext>
            </a:extLst>
          </p:cNvPr>
          <p:cNvSpPr>
            <a:spLocks noGrp="1"/>
          </p:cNvSpPr>
          <p:nvPr>
            <p:ph type="ftr" sz="quarter" idx="11"/>
          </p:nvPr>
        </p:nvSpPr>
        <p:spPr/>
        <p:txBody>
          <a:bodyPr/>
          <a:lstStyle/>
          <a:p>
            <a:endParaRPr lang="en-AU" dirty="0"/>
          </a:p>
        </p:txBody>
      </p:sp>
    </p:spTree>
    <p:extLst>
      <p:ext uri="{BB962C8B-B14F-4D97-AF65-F5344CB8AC3E}">
        <p14:creationId xmlns:p14="http://schemas.microsoft.com/office/powerpoint/2010/main" val="32215711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4289</TotalTime>
  <Words>1020</Words>
  <Application>Microsoft Office PowerPoint</Application>
  <PresentationFormat>Widescreen</PresentationFormat>
  <Paragraphs>41</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Times New Roman</vt:lpstr>
      <vt:lpstr>Office Theme</vt:lpstr>
      <vt:lpstr>    The Joy of Trusts - a delicate question  Executor and trustee removal applications  Some observations and practical tips </vt:lpstr>
      <vt:lpstr>PowerPoint Presentation</vt:lpstr>
      <vt:lpstr>PowerPoint Presentation</vt:lpstr>
      <vt:lpstr>  “In deciding to remove a trustee the court forms a judgment based upon considerations, possibly large in number and varied character, which combine to show that the welfare of the beneficiaries is opposed to his continuing occupant of the office.  Such a judgment must be largely discretionary.      But in a case where enough appears to authorise the Court to act,  the delicate question upon whether it should act and proceed to remove a trustee is one upon which the decision of a primary judge is entitled to especial weight.”  Miller v Cameron (1936) CLR 572</vt:lpstr>
      <vt:lpstr>  </vt:lpstr>
      <vt:lpstr>PowerPoint Presentation</vt:lpstr>
      <vt:lpstr>    “In exercising so delicate a jurisdiction as that of removing trustees, their Lordships do not venture to lay down any general rule beyond the very broad principle … enunciated, that their main guide must be the welfare of the beneficiaries.”  It is quite true that friction  or hostility between trustees and the immediate possessor of the trust estate is not of itself a reason for the removal of the trustees. But where the hostility is grounded on the mode in which the trust has been administered, where it has been caused wholly or partially by substantial overcharges against the trust estate, it is certainly not to be disregarded.” </vt:lpstr>
      <vt:lpstr>PowerPoint Presentation</vt:lpstr>
      <vt:lpstr>PowerPoint Presentation</vt:lpstr>
      <vt:lpstr>PowerPoint Presentation</vt:lpstr>
      <vt:lpstr>PowerPoint Presentation</vt:lpstr>
      <vt:lpstr>PowerPoint Presentation</vt:lpstr>
      <vt:lpstr>PowerPoint Presentation</vt:lpstr>
      <vt:lpstr>… where the court’s assistance in enforcing the trustee’s obligation to account is invoked, the court should be concerned with only two questions, they being:                                           first: whether the plaintiffs are, or the plaintiff is one of the cestius che trust; and  second: whether the defendant trustee has failed to observe his obligation to account.”  Spellson v George (1987) 11 NSWLR 300 [315-316]</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Joy of Trusts</dc:title>
  <dc:creator>Jeneve Frizzo</dc:creator>
  <cp:lastModifiedBy>Jeneve Frizzo</cp:lastModifiedBy>
  <cp:revision>28</cp:revision>
  <cp:lastPrinted>2023-05-18T06:33:46Z</cp:lastPrinted>
  <dcterms:created xsi:type="dcterms:W3CDTF">2023-04-29T02:18:34Z</dcterms:created>
  <dcterms:modified xsi:type="dcterms:W3CDTF">2023-05-18T06:36:25Z</dcterms:modified>
</cp:coreProperties>
</file>