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732" r:id="rId2"/>
  </p:sldMasterIdLst>
  <p:sldIdLst>
    <p:sldId id="256" r:id="rId3"/>
    <p:sldId id="293" r:id="rId4"/>
    <p:sldId id="257" r:id="rId5"/>
    <p:sldId id="258" r:id="rId6"/>
    <p:sldId id="284" r:id="rId7"/>
    <p:sldId id="275" r:id="rId8"/>
    <p:sldId id="261" r:id="rId9"/>
    <p:sldId id="262" r:id="rId10"/>
    <p:sldId id="286" r:id="rId11"/>
    <p:sldId id="277" r:id="rId12"/>
    <p:sldId id="263" r:id="rId13"/>
    <p:sldId id="264" r:id="rId14"/>
    <p:sldId id="287" r:id="rId15"/>
    <p:sldId id="278" r:id="rId16"/>
    <p:sldId id="265" r:id="rId17"/>
    <p:sldId id="266" r:id="rId18"/>
    <p:sldId id="288" r:id="rId19"/>
    <p:sldId id="279" r:id="rId20"/>
    <p:sldId id="267" r:id="rId21"/>
    <p:sldId id="268" r:id="rId22"/>
    <p:sldId id="289" r:id="rId23"/>
    <p:sldId id="280" r:id="rId24"/>
    <p:sldId id="269" r:id="rId25"/>
    <p:sldId id="270" r:id="rId26"/>
    <p:sldId id="290" r:id="rId27"/>
    <p:sldId id="281" r:id="rId28"/>
    <p:sldId id="29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510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1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8533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4152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7813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980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228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9775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1369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408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417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1856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013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4114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97622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3271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95616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70719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8068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05977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994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207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991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532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30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95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205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841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7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BFC247-8651-4276-A6A5-8CF21476BC42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E063D2-9751-4CC8-A753-3FB9F19ECA5C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43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en-AU" altLang="en-US" sz="4000" b="1" dirty="0" smtClean="0"/>
              <a:t>Property Settlements in Family Law</a:t>
            </a:r>
            <a:endParaRPr lang="en-AU" alt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altLang="en-US" b="1" dirty="0">
                <a:solidFill>
                  <a:srgbClr val="E8E8E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Presented by Judge Bowrey OAM</a:t>
            </a:r>
          </a:p>
          <a:p>
            <a:r>
              <a:rPr lang="en-AU" altLang="en-US" dirty="0">
                <a:solidFill>
                  <a:schemeClr val="bg1"/>
                </a:solidFill>
              </a:rPr>
              <a:t>Material provided by the Family Law Section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512" y="2924875"/>
            <a:ext cx="1362265" cy="99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8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91" y="199554"/>
            <a:ext cx="11460162" cy="1450757"/>
          </a:xfrm>
        </p:spPr>
        <p:txBody>
          <a:bodyPr>
            <a:normAutofit/>
          </a:bodyPr>
          <a:lstStyle/>
          <a:p>
            <a:r>
              <a:rPr lang="it-IT" b="1" i="1" dirty="0"/>
              <a:t>Corelli &amp; Beroni (No. 2) </a:t>
            </a:r>
            <a:r>
              <a:rPr lang="it-IT" b="1" dirty="0"/>
              <a:t>[2022] FedCFamC1F 197 </a:t>
            </a:r>
            <a:endParaRPr lang="en-AU" sz="4500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997075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sz="1450" b="1" i="1" dirty="0" smtClean="0"/>
              <a:t>Rigby </a:t>
            </a:r>
            <a:r>
              <a:rPr lang="en-AU" sz="1450" b="1" i="1" dirty="0"/>
              <a:t>&amp; Kingston </a:t>
            </a:r>
            <a:r>
              <a:rPr lang="en-AU" sz="1450" b="1" dirty="0"/>
              <a:t>[2017] </a:t>
            </a:r>
            <a:r>
              <a:rPr lang="en-AU" sz="1450" b="1" dirty="0" err="1"/>
              <a:t>FamCA</a:t>
            </a:r>
            <a:r>
              <a:rPr lang="en-AU" sz="1450" b="1" dirty="0"/>
              <a:t> </a:t>
            </a:r>
            <a:r>
              <a:rPr lang="en-AU" sz="1450" b="1" dirty="0" smtClean="0"/>
              <a:t>877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AU" sz="1450" b="1" dirty="0" smtClean="0">
                <a:solidFill>
                  <a:prstClr val="black"/>
                </a:solidFill>
              </a:rPr>
              <a:t>Husband </a:t>
            </a:r>
            <a:r>
              <a:rPr lang="en-US" sz="1450" b="1" dirty="0">
                <a:solidFill>
                  <a:prstClr val="black"/>
                </a:solidFill>
              </a:rPr>
              <a:t>would have been forced to represent himself at trial if a litigation funding order was not </a:t>
            </a:r>
            <a:r>
              <a:rPr lang="en-US" sz="1450" b="1" dirty="0" smtClean="0">
                <a:solidFill>
                  <a:prstClr val="black"/>
                </a:solidFill>
              </a:rPr>
              <a:t>made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US" sz="1450" b="1" dirty="0" smtClean="0">
                <a:solidFill>
                  <a:prstClr val="black"/>
                </a:solidFill>
              </a:rPr>
              <a:t>Order made for interim costs</a:t>
            </a:r>
            <a:endParaRPr lang="en-AU" sz="1450" b="1" dirty="0">
              <a:solidFill>
                <a:prstClr val="black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621905" y="2096466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Consider parties’ financial positions and appropriateness of making interim order for costs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265613" y="3611272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Costs </a:t>
            </a:r>
            <a:r>
              <a:rPr lang="en-AU" b="1" dirty="0" smtClean="0">
                <a:solidFill>
                  <a:prstClr val="black"/>
                </a:solidFill>
              </a:rPr>
              <a:t>not granted on interim basis, to </a:t>
            </a:r>
            <a:r>
              <a:rPr lang="en-AU" b="1" dirty="0" smtClean="0">
                <a:solidFill>
                  <a:prstClr val="black"/>
                </a:solidFill>
              </a:rPr>
              <a:t>be determined at final hearing </a:t>
            </a:r>
            <a:endParaRPr lang="en-A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0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i="1" dirty="0"/>
              <a:t>Preston &amp; Preston </a:t>
            </a:r>
            <a:r>
              <a:rPr lang="it-IT" b="1" dirty="0"/>
              <a:t>[2022] FedCFamC1A 157 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Equality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347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060174"/>
            <a:ext cx="10058400" cy="677186"/>
          </a:xfrm>
        </p:spPr>
        <p:txBody>
          <a:bodyPr>
            <a:normAutofit/>
          </a:bodyPr>
          <a:lstStyle/>
          <a:p>
            <a:r>
              <a:rPr lang="it-IT" sz="4500" b="1" i="1" dirty="0"/>
              <a:t>Preston &amp; Preston </a:t>
            </a:r>
            <a:r>
              <a:rPr lang="it-IT" sz="4500" b="1" dirty="0"/>
              <a:t>[2022] FedCFamC1A 157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721662"/>
            <a:ext cx="4912822" cy="4139430"/>
          </a:xfrm>
        </p:spPr>
        <p:txBody>
          <a:bodyPr>
            <a:noAutofit/>
          </a:bodyPr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sz="1500" b="1" dirty="0" smtClean="0"/>
              <a:t>FACTS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sz="1500" dirty="0" smtClean="0"/>
              <a:t>Commenced relationship in 2003 or 2004, married 2006 and separated in 2018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sz="1500" dirty="0" smtClean="0"/>
              <a:t>Four children of the marriage – lived with Wife and spent time with Husband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sz="1500" dirty="0" smtClean="0"/>
              <a:t>Wife intended to continue to be primary carer of children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sz="1500" dirty="0" smtClean="0"/>
              <a:t>Wife’s future income like to be less than Husband’s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sz="1500" dirty="0" smtClean="0"/>
              <a:t>Husband utilising rent from investment properties, military pension and from casual work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AU" sz="1500" b="1" dirty="0"/>
              <a:t>ISSUES AT </a:t>
            </a:r>
            <a:r>
              <a:rPr lang="en-AU" sz="1500" b="1" dirty="0" smtClean="0"/>
              <a:t>FIRST INSTANCE</a:t>
            </a:r>
            <a:endParaRPr lang="en-AU" sz="15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AU" sz="1500" dirty="0" smtClean="0"/>
              <a:t>How the court would treat the Husband’s military pension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1500" dirty="0" smtClean="0"/>
              <a:t>The Judge </a:t>
            </a:r>
            <a:r>
              <a:rPr lang="en-US" sz="1500" dirty="0"/>
              <a:t>counted </a:t>
            </a:r>
            <a:r>
              <a:rPr lang="en-US" sz="1500" dirty="0" smtClean="0"/>
              <a:t>the military pension </a:t>
            </a:r>
            <a:r>
              <a:rPr lang="en-US" sz="1500" dirty="0"/>
              <a:t>as an asset at its </a:t>
            </a:r>
            <a:r>
              <a:rPr lang="en-US" sz="1500" dirty="0" err="1"/>
              <a:t>capitalised</a:t>
            </a:r>
            <a:r>
              <a:rPr lang="en-US" sz="1500" dirty="0"/>
              <a:t> value</a:t>
            </a:r>
            <a:r>
              <a:rPr lang="en-AU" sz="15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1500" dirty="0" smtClean="0"/>
              <a:t>The Judge considered appropriate adjustment – s. 75 (2)</a:t>
            </a:r>
          </a:p>
          <a:p>
            <a:pPr marL="0" indent="0" algn="ctr">
              <a:buNone/>
            </a:pPr>
            <a:r>
              <a:rPr lang="en-AU" sz="1500" b="1" dirty="0" smtClean="0"/>
              <a:t>APPEAL</a:t>
            </a:r>
          </a:p>
          <a:p>
            <a:pPr marL="0" indent="0">
              <a:buNone/>
            </a:pPr>
            <a:r>
              <a:rPr lang="en-AU" sz="1500" u="sng" dirty="0" smtClean="0"/>
              <a:t>GROUNDS</a:t>
            </a:r>
            <a:r>
              <a:rPr lang="en-AU" sz="1500" dirty="0" smtClean="0"/>
              <a:t>:</a:t>
            </a:r>
          </a:p>
          <a:p>
            <a:pPr marL="0" indent="0">
              <a:buNone/>
            </a:pPr>
            <a:r>
              <a:rPr lang="en-AU" sz="1500" dirty="0" smtClean="0"/>
              <a:t>	1. Error in treating pension as capitalised asset</a:t>
            </a:r>
          </a:p>
          <a:p>
            <a:pPr marL="0" indent="0">
              <a:buNone/>
            </a:pPr>
            <a:r>
              <a:rPr lang="en-AU" sz="1500" dirty="0"/>
              <a:t>	</a:t>
            </a:r>
            <a:r>
              <a:rPr lang="en-AU" sz="1500" dirty="0" smtClean="0"/>
              <a:t>2. Assessment of parties’ contributions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1500" dirty="0" smtClean="0"/>
              <a:t>Full Court concluded that the primary judge’s method meant that the pension was counted twice and </a:t>
            </a:r>
            <a:r>
              <a:rPr lang="en-US" sz="1500" dirty="0" smtClean="0"/>
              <a:t>further that </a:t>
            </a:r>
            <a:r>
              <a:rPr lang="en-US" sz="1500" dirty="0"/>
              <a:t>the implication of the judgment is that the starting point for the primary judge was one of </a:t>
            </a:r>
            <a:r>
              <a:rPr lang="en-US" sz="1500" dirty="0" smtClean="0"/>
              <a:t>equality</a:t>
            </a:r>
            <a:endParaRPr lang="en-AU" sz="1500" dirty="0" smtClean="0"/>
          </a:p>
          <a:p>
            <a:pPr>
              <a:buFont typeface="Arial" panose="020B0604020202020204" pitchFamily="34" charset="0"/>
              <a:buChar char="•"/>
            </a:pPr>
            <a:endParaRPr lang="en-AU" sz="1500" dirty="0"/>
          </a:p>
          <a:p>
            <a:pPr algn="ctr"/>
            <a:endParaRPr lang="en-AU" sz="1500" dirty="0"/>
          </a:p>
        </p:txBody>
      </p:sp>
    </p:spTree>
    <p:extLst>
      <p:ext uri="{BB962C8B-B14F-4D97-AF65-F5344CB8AC3E}">
        <p14:creationId xmlns:p14="http://schemas.microsoft.com/office/powerpoint/2010/main" val="27920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060174"/>
            <a:ext cx="10058400" cy="677186"/>
          </a:xfrm>
        </p:spPr>
        <p:txBody>
          <a:bodyPr>
            <a:normAutofit/>
          </a:bodyPr>
          <a:lstStyle/>
          <a:p>
            <a:r>
              <a:rPr lang="it-IT" sz="4500" b="1" i="1" dirty="0"/>
              <a:t>Preston &amp; Preston </a:t>
            </a:r>
            <a:r>
              <a:rPr lang="it-IT" sz="4500" b="1" dirty="0"/>
              <a:t>[2022] FedCFamC1A 157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180320" cy="4023359"/>
          </a:xfrm>
        </p:spPr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Husband’s appeal was </a:t>
            </a:r>
            <a:r>
              <a:rPr lang="en-AU" b="1" u="sng" dirty="0" smtClean="0"/>
              <a:t>allowed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Full Court re-exercised discretion and made orders for division of property to be equal 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Husband’s military pension excluded as an asset to identify the property pool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9865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82878"/>
            <a:ext cx="11460162" cy="1450757"/>
          </a:xfrm>
        </p:spPr>
        <p:txBody>
          <a:bodyPr>
            <a:normAutofit/>
          </a:bodyPr>
          <a:lstStyle/>
          <a:p>
            <a:r>
              <a:rPr lang="it-IT" b="1" i="1" dirty="0"/>
              <a:t>Preston &amp; Preston </a:t>
            </a:r>
            <a:r>
              <a:rPr lang="it-IT" b="1" dirty="0"/>
              <a:t>[2022] FedCFamC1A 157 </a:t>
            </a:r>
            <a:endParaRPr lang="en-AU" sz="4500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997075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Expert opinion evidence – capitalised value of military </a:t>
            </a:r>
            <a:r>
              <a:rPr lang="en-AU" b="1" dirty="0" smtClean="0">
                <a:solidFill>
                  <a:prstClr val="black"/>
                </a:solidFill>
              </a:rPr>
              <a:t>pension. Consider whether capitalised value is potentially artificial </a:t>
            </a:r>
            <a:r>
              <a:rPr lang="en-AU" b="1" dirty="0" smtClean="0">
                <a:solidFill>
                  <a:prstClr val="black"/>
                </a:solidFill>
              </a:rPr>
              <a:t>or </a:t>
            </a:r>
            <a:r>
              <a:rPr lang="en-AU" b="1" dirty="0" smtClean="0">
                <a:solidFill>
                  <a:prstClr val="black"/>
                </a:solidFill>
              </a:rPr>
              <a:t>unrealistic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621905" y="2078182"/>
            <a:ext cx="3583651" cy="232968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prstClr val="black"/>
                </a:solidFill>
              </a:rPr>
              <a:t>Consider </a:t>
            </a:r>
            <a:r>
              <a:rPr lang="en-US" b="1" dirty="0">
                <a:solidFill>
                  <a:prstClr val="black"/>
                </a:solidFill>
              </a:rPr>
              <a:t>the entirety of the parties’ financial and non-financial contributions according to the unique facts </a:t>
            </a:r>
            <a:r>
              <a:rPr lang="en-US" b="1" dirty="0" smtClean="0">
                <a:solidFill>
                  <a:prstClr val="black"/>
                </a:solidFill>
              </a:rPr>
              <a:t>/ </a:t>
            </a:r>
            <a:r>
              <a:rPr lang="en-US" b="1" dirty="0">
                <a:solidFill>
                  <a:prstClr val="black"/>
                </a:solidFill>
              </a:rPr>
              <a:t>circumstances of the case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265613" y="3611272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schemeClr val="bg1"/>
                </a:solidFill>
              </a:rPr>
              <a:t>CONSIDER:</a:t>
            </a:r>
            <a:r>
              <a:rPr lang="en-AU" b="1" dirty="0" smtClean="0">
                <a:solidFill>
                  <a:prstClr val="black"/>
                </a:solidFill>
              </a:rPr>
              <a:t> Is either party seeking a superannuation splitting order?</a:t>
            </a:r>
            <a:endParaRPr lang="en-A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87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Mayhew &amp; </a:t>
            </a:r>
            <a:r>
              <a:rPr lang="en-US" sz="3200" b="1" i="1" dirty="0" err="1"/>
              <a:t>Fairweather</a:t>
            </a:r>
            <a:r>
              <a:rPr lang="en-US" sz="3200" b="1" i="1" dirty="0"/>
              <a:t> </a:t>
            </a:r>
            <a:r>
              <a:rPr lang="en-US" sz="3200" b="1" dirty="0"/>
              <a:t>[2022] FedCFamC1A 53 </a:t>
            </a:r>
            <a:endParaRPr lang="en-AU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Inadequate Disclosure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883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341" y="1099930"/>
            <a:ext cx="10657398" cy="637430"/>
          </a:xfrm>
        </p:spPr>
        <p:txBody>
          <a:bodyPr>
            <a:noAutofit/>
          </a:bodyPr>
          <a:lstStyle/>
          <a:p>
            <a:r>
              <a:rPr lang="en-US" sz="4500" b="1" i="1" dirty="0"/>
              <a:t>Mayhew &amp; </a:t>
            </a:r>
            <a:r>
              <a:rPr lang="en-US" sz="4500" b="1" i="1" dirty="0" err="1"/>
              <a:t>Fairweather</a:t>
            </a:r>
            <a:r>
              <a:rPr lang="en-US" sz="4500" b="1" i="1" dirty="0"/>
              <a:t> </a:t>
            </a:r>
            <a:r>
              <a:rPr lang="en-US" sz="4500" b="1" dirty="0"/>
              <a:t>[2022] FedCFamC1A 53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FACTS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Cohabitation 1990, married 1992, separated 2014 or 2016, divorced 2017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One child of the marriage (23 y/o)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Husband 63 y/o and Wife 71 y/o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Husband received inheritance in 2007 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Wife received inheritance in 2012 and 2013 (farm in NZ</a:t>
            </a:r>
            <a:r>
              <a:rPr lang="en-AU" dirty="0" smtClean="0"/>
              <a:t>)</a:t>
            </a:r>
            <a:endParaRPr lang="en-AU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217919" y="1912237"/>
            <a:ext cx="5320145" cy="4023360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ISSUES AT </a:t>
            </a:r>
            <a:r>
              <a:rPr lang="en-AU" b="1" dirty="0" smtClean="0"/>
              <a:t>FIRST INSTANCE</a:t>
            </a:r>
            <a:endParaRPr lang="en-AU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AU" sz="1900" dirty="0" smtClean="0"/>
              <a:t>Parties agreed on values of assets but not contributions and any adjustments pursuant to s. 75 (2)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1900" dirty="0" smtClean="0"/>
              <a:t>Husband’s disclosure deficient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1900" dirty="0" smtClean="0"/>
              <a:t>60% to Wife and 40% to Husband</a:t>
            </a:r>
          </a:p>
          <a:p>
            <a:pPr marL="0" indent="0" algn="ctr">
              <a:buNone/>
            </a:pPr>
            <a:r>
              <a:rPr lang="en-AU" sz="1900" b="1" dirty="0" smtClean="0"/>
              <a:t>APPEAL</a:t>
            </a:r>
          </a:p>
          <a:p>
            <a:pPr marL="0" indent="0">
              <a:buNone/>
            </a:pPr>
            <a:r>
              <a:rPr lang="en-AU" sz="1900" u="sng" dirty="0" smtClean="0"/>
              <a:t>GROUNDS</a:t>
            </a:r>
            <a:r>
              <a:rPr lang="en-AU" sz="1900" dirty="0" smtClean="0"/>
              <a:t>:</a:t>
            </a:r>
          </a:p>
          <a:p>
            <a:pPr marL="0" indent="0">
              <a:buNone/>
            </a:pPr>
            <a:r>
              <a:rPr lang="en-AU" sz="1900" dirty="0" smtClean="0"/>
              <a:t>	1. How “defective disclosure” was dealt with</a:t>
            </a:r>
          </a:p>
          <a:p>
            <a:pPr marL="0" indent="0">
              <a:buNone/>
            </a:pPr>
            <a:r>
              <a:rPr lang="en-AU" sz="1900" dirty="0" smtClean="0"/>
              <a:t>	2. Double counting of pension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14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341" y="1099930"/>
            <a:ext cx="10657398" cy="637430"/>
          </a:xfrm>
        </p:spPr>
        <p:txBody>
          <a:bodyPr>
            <a:noAutofit/>
          </a:bodyPr>
          <a:lstStyle/>
          <a:p>
            <a:r>
              <a:rPr lang="en-US" sz="4500" b="1" i="1" dirty="0"/>
              <a:t>Mayhew &amp; </a:t>
            </a:r>
            <a:r>
              <a:rPr lang="en-US" sz="4500" b="1" i="1" dirty="0" err="1"/>
              <a:t>Fairweather</a:t>
            </a:r>
            <a:r>
              <a:rPr lang="en-US" sz="4500" b="1" i="1" dirty="0"/>
              <a:t> </a:t>
            </a:r>
            <a:r>
              <a:rPr lang="en-US" sz="4500" b="1" dirty="0"/>
              <a:t>[2022] FedCFamC1A 53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10074303" cy="4023359"/>
          </a:xfrm>
        </p:spPr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Husband’s appeal was </a:t>
            </a:r>
            <a:r>
              <a:rPr lang="en-AU" b="1" dirty="0"/>
              <a:t>allowed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/>
              <a:t>Matter remitted for rehearing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27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82878"/>
            <a:ext cx="11460162" cy="1450757"/>
          </a:xfrm>
        </p:spPr>
        <p:txBody>
          <a:bodyPr>
            <a:normAutofit/>
          </a:bodyPr>
          <a:lstStyle/>
          <a:p>
            <a:r>
              <a:rPr lang="en-US" b="1" i="1" dirty="0"/>
              <a:t>Mayhew &amp; </a:t>
            </a:r>
            <a:r>
              <a:rPr lang="en-US" b="1" i="1" dirty="0" err="1"/>
              <a:t>Fairweather</a:t>
            </a:r>
            <a:r>
              <a:rPr lang="en-US" b="1" i="1" dirty="0"/>
              <a:t> </a:t>
            </a:r>
            <a:r>
              <a:rPr lang="en-US" b="1" dirty="0"/>
              <a:t>[2022] FedCFamC1A 53 </a:t>
            </a:r>
            <a:endParaRPr lang="en-AU" sz="4500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833635"/>
            <a:ext cx="3865100" cy="24748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Disclosure </a:t>
            </a:r>
            <a:r>
              <a:rPr lang="en-AU" b="1" dirty="0" smtClean="0">
                <a:solidFill>
                  <a:prstClr val="black"/>
                </a:solidFill>
              </a:rPr>
              <a:t>obligations are of primary importance. A party cannot usually complain if court favours other party who has disclosed and/or there is doubt regarding disclosure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658071" y="2162967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prstClr val="black"/>
                </a:solidFill>
              </a:rPr>
              <a:t>Adding </a:t>
            </a:r>
            <a:r>
              <a:rPr lang="en-US" b="1" dirty="0">
                <a:solidFill>
                  <a:prstClr val="black"/>
                </a:solidFill>
              </a:rPr>
              <a:t>back a sum to the pool reflective of an estimate of the value of the undisclosed property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596938" y="4064924"/>
            <a:ext cx="3416530" cy="18577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Inadequate disclosure consideration - ss.75 (2) (o)</a:t>
            </a:r>
            <a:endParaRPr lang="en-A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75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b="1" i="1" dirty="0" err="1"/>
              <a:t>Grunseth</a:t>
            </a:r>
            <a:r>
              <a:rPr lang="en-US" sz="3400" b="1" i="1" dirty="0"/>
              <a:t> &amp; </a:t>
            </a:r>
            <a:r>
              <a:rPr lang="en-US" sz="3400" b="1" i="1" dirty="0" err="1"/>
              <a:t>Wighton</a:t>
            </a:r>
            <a:r>
              <a:rPr lang="en-US" sz="3400" b="1" i="1" dirty="0"/>
              <a:t> </a:t>
            </a:r>
            <a:r>
              <a:rPr lang="en-US" sz="3400" b="1" dirty="0"/>
              <a:t>[2022] FedCFamC1A 132 </a:t>
            </a:r>
            <a:endParaRPr lang="en-AU" sz="3400" dirty="0"/>
          </a:p>
        </p:txBody>
      </p:sp>
    </p:spTree>
    <p:extLst>
      <p:ext uri="{BB962C8B-B14F-4D97-AF65-F5344CB8AC3E}">
        <p14:creationId xmlns:p14="http://schemas.microsoft.com/office/powerpoint/2010/main" val="95896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Callout 2"/>
          <p:cNvSpPr/>
          <p:nvPr/>
        </p:nvSpPr>
        <p:spPr>
          <a:xfrm>
            <a:off x="360777" y="2116345"/>
            <a:ext cx="4319287" cy="231140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AU" b="1" dirty="0" smtClean="0">
                <a:solidFill>
                  <a:prstClr val="black"/>
                </a:solidFill>
              </a:rPr>
              <a:t>Self-managed superannuation funds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3685002" y="3918640"/>
            <a:ext cx="4503034" cy="231140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AU" b="1" dirty="0" smtClean="0">
                <a:solidFill>
                  <a:prstClr val="black"/>
                </a:solidFill>
              </a:rPr>
              <a:t>Rule 6.06 (Duty of Disclosure – Financial Proceedings) of the </a:t>
            </a:r>
            <a:r>
              <a:rPr lang="en-AU" b="1" i="1" dirty="0" smtClean="0">
                <a:solidFill>
                  <a:prstClr val="black"/>
                </a:solidFill>
              </a:rPr>
              <a:t>Federal Circuit and Family Court of Australia (Family Law) Rules 2021</a:t>
            </a:r>
            <a:endParaRPr lang="en-AU" b="1" i="1" dirty="0">
              <a:solidFill>
                <a:prstClr val="black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7218777" y="2228988"/>
            <a:ext cx="4709987" cy="231140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Big Money Cases</a:t>
            </a:r>
          </a:p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“Special Contributions”</a:t>
            </a:r>
          </a:p>
          <a:p>
            <a:pPr algn="ctr">
              <a:defRPr/>
            </a:pPr>
            <a:r>
              <a:rPr lang="en-AU" i="1" dirty="0" smtClean="0"/>
              <a:t>- Ferraro &amp; Ferraro</a:t>
            </a:r>
            <a:r>
              <a:rPr lang="en-AU" dirty="0" smtClean="0"/>
              <a:t> (1993) FLC 92-335</a:t>
            </a:r>
          </a:p>
          <a:p>
            <a:pPr marL="285750" indent="-285750" algn="ctr">
              <a:buFontTx/>
              <a:buChar char="-"/>
              <a:defRPr/>
            </a:pPr>
            <a:r>
              <a:rPr lang="en-AU" i="1" dirty="0" smtClean="0"/>
              <a:t>Hoffman &amp; Hoffman</a:t>
            </a:r>
            <a:r>
              <a:rPr lang="en-AU" dirty="0" smtClean="0"/>
              <a:t> </a:t>
            </a:r>
            <a:r>
              <a:rPr lang="en-AU" dirty="0"/>
              <a:t>[2014] </a:t>
            </a:r>
            <a:r>
              <a:rPr lang="en-AU" dirty="0" err="1"/>
              <a:t>FamCAFC</a:t>
            </a:r>
            <a:r>
              <a:rPr lang="en-AU" dirty="0"/>
              <a:t> </a:t>
            </a:r>
            <a:r>
              <a:rPr lang="en-AU" dirty="0" smtClean="0"/>
              <a:t>92</a:t>
            </a:r>
          </a:p>
          <a:p>
            <a:pPr algn="ctr">
              <a:defRPr/>
            </a:pPr>
            <a:r>
              <a:rPr lang="en-AU" dirty="0" smtClean="0"/>
              <a:t>- </a:t>
            </a:r>
            <a:r>
              <a:rPr lang="en-AU" i="1" dirty="0"/>
              <a:t>Fields &amp; Smith </a:t>
            </a:r>
            <a:r>
              <a:rPr lang="en-AU" dirty="0"/>
              <a:t>[2015] </a:t>
            </a:r>
            <a:r>
              <a:rPr lang="en-AU" dirty="0" err="1"/>
              <a:t>FamCAFC</a:t>
            </a:r>
            <a:r>
              <a:rPr lang="en-AU" dirty="0"/>
              <a:t> 57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21216" y="539336"/>
            <a:ext cx="8824456" cy="1373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altLang="en-US" sz="4000" b="1" smtClean="0"/>
              <a:t>Property Settlements in Family Law</a:t>
            </a:r>
            <a:endParaRPr lang="en-AU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611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368" y="1126435"/>
            <a:ext cx="10379103" cy="610925"/>
          </a:xfrm>
        </p:spPr>
        <p:txBody>
          <a:bodyPr>
            <a:noAutofit/>
          </a:bodyPr>
          <a:lstStyle/>
          <a:p>
            <a:r>
              <a:rPr lang="en-US" sz="4500" b="1" i="1" dirty="0" err="1"/>
              <a:t>Grunseth</a:t>
            </a:r>
            <a:r>
              <a:rPr lang="en-US" sz="4500" b="1" i="1" dirty="0"/>
              <a:t> &amp; </a:t>
            </a:r>
            <a:r>
              <a:rPr lang="en-US" sz="4500" b="1" i="1" dirty="0" err="1"/>
              <a:t>Wighton</a:t>
            </a:r>
            <a:r>
              <a:rPr lang="en-US" sz="4500" b="1" i="1" dirty="0"/>
              <a:t> </a:t>
            </a:r>
            <a:r>
              <a:rPr lang="en-US" sz="4500" b="1" dirty="0"/>
              <a:t>[2022] FedCFamC1A 132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269" y="1845734"/>
            <a:ext cx="4937760" cy="4023359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AU" sz="1600" b="1" dirty="0" smtClean="0"/>
              <a:t>FACTS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Parties met 2004 and commenced de-facto relationship in 2013 and purchased a property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Separated in October 2016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Tenants in common – 70% Wife / 30% Husband)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Husband received inheritance </a:t>
            </a:r>
            <a:r>
              <a:rPr lang="en-AU" sz="1600" dirty="0" smtClean="0"/>
              <a:t>and he claims </a:t>
            </a:r>
            <a:r>
              <a:rPr lang="en-AU" sz="1600" dirty="0" smtClean="0"/>
              <a:t>pays to Wife to become half owner of property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Wife said payment from Husband was not for equal share and that no percentage increase was agreed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1600" dirty="0" smtClean="0"/>
              <a:t>No adjustment made on registered ownership </a:t>
            </a:r>
            <a:endParaRPr lang="en-AU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19" y="1737360"/>
            <a:ext cx="5910350" cy="422317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AU" sz="1200" b="1" dirty="0" smtClean="0"/>
              <a:t>ISSUES AT FIRST INSTANCE</a:t>
            </a:r>
            <a:endParaRPr lang="en-AU" sz="1200" b="1" dirty="0"/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1200" dirty="0" smtClean="0"/>
              <a:t>Assessing appropriate </a:t>
            </a:r>
            <a:r>
              <a:rPr lang="en-US" sz="1200" dirty="0"/>
              <a:t>division of the parties’ property in light of the parties relatively short </a:t>
            </a:r>
            <a:r>
              <a:rPr lang="en-US" sz="1200" dirty="0" smtClean="0"/>
              <a:t>relationship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 smtClean="0"/>
              <a:t>Treatment of the parties’ dog Roxy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 smtClean="0"/>
              <a:t>Wife was registered owner of Roxy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 smtClean="0"/>
              <a:t>Primary Judge found that Roxy was joint de-facto property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smtClean="0"/>
              <a:t>APPEAL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 dirty="0" smtClean="0"/>
              <a:t>GROUNDS</a:t>
            </a:r>
            <a:r>
              <a:rPr lang="en-US" sz="1200" dirty="0" smtClean="0"/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 smtClean="0"/>
              <a:t>	1</a:t>
            </a:r>
            <a:r>
              <a:rPr lang="en-US" sz="1200" dirty="0"/>
              <a:t>. </a:t>
            </a:r>
            <a:r>
              <a:rPr lang="en-US" sz="1200" dirty="0" smtClean="0"/>
              <a:t>Division onerous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 smtClean="0"/>
              <a:t>	2. Delay in </a:t>
            </a:r>
            <a:r>
              <a:rPr lang="en-US" sz="1200" dirty="0"/>
              <a:t>the delivery of reasons for </a:t>
            </a:r>
            <a:r>
              <a:rPr lang="en-US" sz="1200" dirty="0" smtClean="0"/>
              <a:t>judgment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 smtClean="0"/>
              <a:t>	3. Failed </a:t>
            </a:r>
            <a:r>
              <a:rPr lang="en-US" sz="1200" dirty="0"/>
              <a:t>to make findings of family </a:t>
            </a:r>
            <a:r>
              <a:rPr lang="en-US" sz="1200" dirty="0" smtClean="0"/>
              <a:t>violence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/>
              <a:t>	</a:t>
            </a:r>
            <a:r>
              <a:rPr lang="en-US" sz="1200" dirty="0" smtClean="0"/>
              <a:t>4. Failed </a:t>
            </a:r>
            <a:r>
              <a:rPr lang="en-US" sz="1200" dirty="0"/>
              <a:t>to take into account expert </a:t>
            </a:r>
            <a:r>
              <a:rPr lang="en-US" sz="1200" dirty="0" smtClean="0"/>
              <a:t>evidence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 smtClean="0"/>
              <a:t>	5. Orders </a:t>
            </a:r>
            <a:r>
              <a:rPr lang="en-US" sz="1200" dirty="0"/>
              <a:t>made in relation to </a:t>
            </a:r>
            <a:r>
              <a:rPr lang="en-US" sz="1200" dirty="0" smtClean="0"/>
              <a:t>Roxy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43708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368" y="1126435"/>
            <a:ext cx="10379103" cy="610925"/>
          </a:xfrm>
        </p:spPr>
        <p:txBody>
          <a:bodyPr>
            <a:noAutofit/>
          </a:bodyPr>
          <a:lstStyle/>
          <a:p>
            <a:r>
              <a:rPr lang="en-US" sz="4500" b="1" i="1" dirty="0" err="1"/>
              <a:t>Grunseth</a:t>
            </a:r>
            <a:r>
              <a:rPr lang="en-US" sz="4500" b="1" i="1" dirty="0"/>
              <a:t> &amp; </a:t>
            </a:r>
            <a:r>
              <a:rPr lang="en-US" sz="4500" b="1" i="1" dirty="0" err="1"/>
              <a:t>Wighton</a:t>
            </a:r>
            <a:r>
              <a:rPr lang="en-US" sz="4500" b="1" i="1" dirty="0"/>
              <a:t> </a:t>
            </a:r>
            <a:r>
              <a:rPr lang="en-US" sz="4500" b="1" dirty="0"/>
              <a:t>[2022] FedCFamC1A 132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10087555" cy="4023359"/>
          </a:xfrm>
        </p:spPr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Wife’s appeal </a:t>
            </a:r>
            <a:r>
              <a:rPr lang="en-AU" b="1" u="sng" dirty="0" smtClean="0"/>
              <a:t>allowed </a:t>
            </a:r>
            <a:r>
              <a:rPr lang="en-AU" dirty="0"/>
              <a:t> </a:t>
            </a:r>
            <a:r>
              <a:rPr lang="en-AU" dirty="0" smtClean="0"/>
              <a:t>in relation to </a:t>
            </a:r>
            <a:r>
              <a:rPr lang="en-AU" dirty="0"/>
              <a:t>the error concerning the primary judge’s assessment of contributions</a:t>
            </a:r>
            <a:endParaRPr lang="en-AU" b="1" u="sng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Wife to retain Roxy the spoodle </a:t>
            </a:r>
          </a:p>
          <a:p>
            <a:pPr marL="0" indent="0">
              <a:lnSpc>
                <a:spcPts val="2763"/>
              </a:lnSpc>
              <a:buNone/>
            </a:pPr>
            <a:endParaRPr lang="en-AU" dirty="0"/>
          </a:p>
        </p:txBody>
      </p:sp>
      <p:pic>
        <p:nvPicPr>
          <p:cNvPr id="5" name="Picture 4" descr="https://encrypted-tbn2.gstatic.com/licensed-image?q=tbn:ANd9GcRHkYY_A3sb_oNO6KnDBkGQ_KjJC6toLqpoGI6roN_Ni87BKFYyOjFmbEWI60EZ5bAh61r_OQkuIKTbbPM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048" y="3394334"/>
            <a:ext cx="2261956" cy="2806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948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82878"/>
            <a:ext cx="11460162" cy="1450757"/>
          </a:xfrm>
        </p:spPr>
        <p:txBody>
          <a:bodyPr>
            <a:normAutofit/>
          </a:bodyPr>
          <a:lstStyle/>
          <a:p>
            <a:r>
              <a:rPr lang="en-US" b="1" i="1" dirty="0" err="1"/>
              <a:t>Grunseth</a:t>
            </a:r>
            <a:r>
              <a:rPr lang="en-US" b="1" i="1" dirty="0"/>
              <a:t> &amp; </a:t>
            </a:r>
            <a:r>
              <a:rPr lang="en-US" b="1" i="1" dirty="0" err="1"/>
              <a:t>Wighton</a:t>
            </a:r>
            <a:r>
              <a:rPr lang="en-US" b="1" i="1" dirty="0"/>
              <a:t> </a:t>
            </a:r>
            <a:r>
              <a:rPr lang="en-US" b="1" dirty="0"/>
              <a:t>[2022] FedCFamC1A 132 </a:t>
            </a:r>
            <a:endParaRPr lang="en-AU" sz="4500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997075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i="1" dirty="0">
                <a:solidFill>
                  <a:schemeClr val="bg1"/>
                </a:solidFill>
              </a:rPr>
              <a:t>Steinbrenner &amp; Steinbrenner </a:t>
            </a:r>
            <a:r>
              <a:rPr lang="en-AU" b="1" dirty="0">
                <a:solidFill>
                  <a:schemeClr val="bg1"/>
                </a:solidFill>
              </a:rPr>
              <a:t>[2008] </a:t>
            </a:r>
            <a:r>
              <a:rPr lang="en-AU" b="1" dirty="0" err="1">
                <a:solidFill>
                  <a:schemeClr val="bg1"/>
                </a:solidFill>
              </a:rPr>
              <a:t>FamCAFC</a:t>
            </a:r>
            <a:r>
              <a:rPr lang="en-AU" b="1" dirty="0">
                <a:solidFill>
                  <a:schemeClr val="bg1"/>
                </a:solidFill>
              </a:rPr>
              <a:t> </a:t>
            </a:r>
            <a:r>
              <a:rPr lang="en-AU" b="1" dirty="0" smtClean="0">
                <a:solidFill>
                  <a:schemeClr val="bg1"/>
                </a:solidFill>
              </a:rPr>
              <a:t>193 </a:t>
            </a:r>
            <a:r>
              <a:rPr lang="en-AU" b="1" dirty="0" smtClean="0">
                <a:solidFill>
                  <a:schemeClr val="bg1"/>
                </a:solidFill>
              </a:rPr>
              <a:t> </a:t>
            </a:r>
            <a:endParaRPr lang="en-AU" b="1" dirty="0">
              <a:solidFill>
                <a:schemeClr val="bg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8245360" y="1833635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Shortness of </a:t>
            </a:r>
            <a:r>
              <a:rPr lang="en-AU" b="1" dirty="0" smtClean="0">
                <a:solidFill>
                  <a:prstClr val="black"/>
                </a:solidFill>
              </a:rPr>
              <a:t>relationship suggests emphasis on what each party brought to that relationship 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3757353" y="3284391"/>
            <a:ext cx="4746567" cy="27173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b="1" i="1" dirty="0" smtClean="0">
                <a:solidFill>
                  <a:schemeClr val="bg1"/>
                </a:solidFill>
              </a:rPr>
              <a:t>Manifold &amp; Alderton </a:t>
            </a:r>
            <a:r>
              <a:rPr lang="da-DK" b="1" dirty="0" smtClean="0">
                <a:solidFill>
                  <a:schemeClr val="bg1"/>
                </a:solidFill>
              </a:rPr>
              <a:t>(</a:t>
            </a:r>
            <a:r>
              <a:rPr lang="da-DK" b="1" dirty="0">
                <a:solidFill>
                  <a:schemeClr val="bg1"/>
                </a:solidFill>
              </a:rPr>
              <a:t>2021) FLC </a:t>
            </a:r>
            <a:r>
              <a:rPr lang="da-DK" b="1" dirty="0" smtClean="0">
                <a:solidFill>
                  <a:schemeClr val="bg1"/>
                </a:solidFill>
              </a:rPr>
              <a:t>94-015</a:t>
            </a:r>
          </a:p>
          <a:p>
            <a:pPr algn="ctr">
              <a:defRPr/>
            </a:pPr>
            <a:r>
              <a:rPr lang="da-DK" b="1" dirty="0" smtClean="0">
                <a:solidFill>
                  <a:prstClr val="black"/>
                </a:solidFill>
              </a:rPr>
              <a:t>D</a:t>
            </a:r>
            <a:r>
              <a:rPr lang="da-DK" b="1" dirty="0" smtClean="0">
                <a:solidFill>
                  <a:prstClr val="black"/>
                </a:solidFill>
              </a:rPr>
              <a:t>elay </a:t>
            </a:r>
            <a:r>
              <a:rPr lang="da-DK" b="1" dirty="0" smtClean="0">
                <a:solidFill>
                  <a:prstClr val="black"/>
                </a:solidFill>
              </a:rPr>
              <a:t>with respect to </a:t>
            </a:r>
            <a:r>
              <a:rPr lang="da-DK" b="1" dirty="0" smtClean="0">
                <a:solidFill>
                  <a:prstClr val="black"/>
                </a:solidFill>
              </a:rPr>
              <a:t>Judgement Full Court emphasised need to consider finding of facts where primary Judge’s recolection affected by time since hearing  </a:t>
            </a:r>
            <a:endParaRPr lang="en-A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17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err="1"/>
              <a:t>Neales</a:t>
            </a:r>
            <a:r>
              <a:rPr lang="en-US" b="1" i="1" dirty="0"/>
              <a:t> &amp; </a:t>
            </a:r>
            <a:r>
              <a:rPr lang="en-US" b="1" i="1" dirty="0" err="1"/>
              <a:t>Neales</a:t>
            </a:r>
            <a:r>
              <a:rPr lang="en-US" b="1" i="1" dirty="0"/>
              <a:t> </a:t>
            </a:r>
            <a:r>
              <a:rPr lang="en-US" b="1" dirty="0"/>
              <a:t>[2022] FedCFamC1A 41 </a:t>
            </a:r>
            <a:endParaRPr lang="en-AU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Attempt to discharge Single Expert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978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26435"/>
            <a:ext cx="10058400" cy="610925"/>
          </a:xfrm>
        </p:spPr>
        <p:txBody>
          <a:bodyPr>
            <a:noAutofit/>
          </a:bodyPr>
          <a:lstStyle/>
          <a:p>
            <a:r>
              <a:rPr lang="en-US" sz="4500" b="1" i="1" dirty="0" err="1"/>
              <a:t>Neales</a:t>
            </a:r>
            <a:r>
              <a:rPr lang="en-US" sz="4500" b="1" i="1" dirty="0"/>
              <a:t> &amp; </a:t>
            </a:r>
            <a:r>
              <a:rPr lang="en-US" sz="4500" b="1" i="1" dirty="0" err="1"/>
              <a:t>Neales</a:t>
            </a:r>
            <a:r>
              <a:rPr lang="en-US" sz="4500" b="1" i="1" dirty="0"/>
              <a:t> </a:t>
            </a:r>
            <a:r>
              <a:rPr lang="en-US" sz="4500" b="1" dirty="0"/>
              <a:t>[2022] FedCFamC1A 41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737360"/>
            <a:ext cx="4937760" cy="4023359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AU" sz="5500" b="1" dirty="0" smtClean="0"/>
              <a:t>FACTS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4500" dirty="0" smtClean="0"/>
              <a:t>Married June 1981, separated April 2016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4500" dirty="0" smtClean="0"/>
              <a:t>Husband owns 1/3 share in 3 entities (</a:t>
            </a:r>
            <a:r>
              <a:rPr lang="en-AU" sz="4500" dirty="0"/>
              <a:t>commercial </a:t>
            </a:r>
            <a:r>
              <a:rPr lang="en-AU" sz="4500" dirty="0" smtClean="0"/>
              <a:t>properties) – most subject to leases with options to renew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4500" dirty="0" smtClean="0"/>
              <a:t>Husband commenced proceedings in 2019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4500" dirty="0" smtClean="0"/>
              <a:t>Single expert appointed (jointly) to value commercial properties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4500" dirty="0" smtClean="0"/>
              <a:t>Husband filed Application in a Case to discharge single expert</a:t>
            </a:r>
            <a:endParaRPr lang="en-AU" sz="4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19" y="1845735"/>
            <a:ext cx="5320145" cy="4023360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en-AU" sz="5500" b="1" dirty="0" smtClean="0"/>
              <a:t>ISSUES AT FIRST INSTANCE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4500" dirty="0" smtClean="0"/>
              <a:t>Primary Judge identified relevant rules with reference to </a:t>
            </a:r>
            <a:r>
              <a:rPr lang="en-US" sz="4500" dirty="0" smtClean="0"/>
              <a:t>decision </a:t>
            </a:r>
            <a:r>
              <a:rPr lang="en-US" sz="4500" dirty="0"/>
              <a:t>in </a:t>
            </a:r>
            <a:r>
              <a:rPr lang="en-US" sz="4500" i="1" dirty="0" err="1"/>
              <a:t>Tsoutsouvas</a:t>
            </a:r>
            <a:r>
              <a:rPr lang="en-US" sz="4500" i="1" dirty="0"/>
              <a:t> &amp; </a:t>
            </a:r>
            <a:r>
              <a:rPr lang="en-US" sz="4500" i="1" dirty="0" err="1"/>
              <a:t>Tsoutsouvas</a:t>
            </a:r>
            <a:r>
              <a:rPr lang="en-US" sz="4500" i="1" dirty="0"/>
              <a:t> and </a:t>
            </a:r>
            <a:r>
              <a:rPr lang="en-US" sz="4500" i="1" dirty="0" err="1"/>
              <a:t>Ors</a:t>
            </a:r>
            <a:r>
              <a:rPr lang="en-US" sz="4500" dirty="0"/>
              <a:t> [2012] </a:t>
            </a:r>
            <a:r>
              <a:rPr lang="en-US" sz="4500" dirty="0" err="1"/>
              <a:t>FamCA</a:t>
            </a:r>
            <a:r>
              <a:rPr lang="en-US" sz="4500" dirty="0"/>
              <a:t> </a:t>
            </a:r>
            <a:r>
              <a:rPr lang="en-US" sz="4500" dirty="0" smtClean="0"/>
              <a:t>521 (Kent J)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500" dirty="0" smtClean="0"/>
              <a:t>Alternate opinion not sufficient to justify another expert being appointed </a:t>
            </a:r>
          </a:p>
          <a:p>
            <a:pPr marL="0" indent="0" algn="ctr">
              <a:buNone/>
            </a:pPr>
            <a:r>
              <a:rPr lang="en-US" sz="5500" b="1" dirty="0" smtClean="0"/>
              <a:t>APPEAL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500" dirty="0" smtClean="0"/>
              <a:t>Husband asserts that experts adopted alternative methodology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500" dirty="0" smtClean="0"/>
              <a:t>Full court satisfied that Husband would suffer substantial injustice if appeal not grated</a:t>
            </a:r>
          </a:p>
          <a:p>
            <a:pPr marL="0" indent="0">
              <a:buNone/>
            </a:pPr>
            <a:endParaRPr lang="en-US" sz="5500" dirty="0" smtClean="0"/>
          </a:p>
          <a:p>
            <a:pPr>
              <a:buFont typeface="Arial" panose="020B0604020202020204" pitchFamily="34" charset="0"/>
              <a:buChar char="•"/>
            </a:pPr>
            <a:endParaRPr lang="en-AU" sz="5500" dirty="0" smtClean="0"/>
          </a:p>
          <a:p>
            <a:pPr marL="0" indent="0">
              <a:buNone/>
            </a:pPr>
            <a:endParaRPr lang="en-AU" sz="55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813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26435"/>
            <a:ext cx="10058400" cy="610925"/>
          </a:xfrm>
        </p:spPr>
        <p:txBody>
          <a:bodyPr>
            <a:noAutofit/>
          </a:bodyPr>
          <a:lstStyle/>
          <a:p>
            <a:r>
              <a:rPr lang="en-US" sz="4500" b="1" i="1" dirty="0" err="1"/>
              <a:t>Neales</a:t>
            </a:r>
            <a:r>
              <a:rPr lang="en-US" sz="4500" b="1" i="1" dirty="0"/>
              <a:t> &amp; </a:t>
            </a:r>
            <a:r>
              <a:rPr lang="en-US" sz="4500" b="1" i="1" dirty="0" err="1"/>
              <a:t>Neales</a:t>
            </a:r>
            <a:r>
              <a:rPr lang="en-US" sz="4500" b="1" i="1" dirty="0"/>
              <a:t> </a:t>
            </a:r>
            <a:r>
              <a:rPr lang="en-US" sz="4500" b="1" dirty="0"/>
              <a:t>[2022] FedCFamC1A 41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023359"/>
          </a:xfrm>
        </p:spPr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Husband’s appeal </a:t>
            </a:r>
            <a:r>
              <a:rPr lang="en-AU" b="1" u="sng" dirty="0" smtClean="0"/>
              <a:t>allowed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Primary </a:t>
            </a:r>
            <a:r>
              <a:rPr lang="en-AU" dirty="0"/>
              <a:t>decision set </a:t>
            </a:r>
            <a:r>
              <a:rPr lang="en-AU" dirty="0" smtClean="0"/>
              <a:t>aside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Cost certificates issued 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Husband granted leave to rely upon another expert’s evidence</a:t>
            </a:r>
          </a:p>
        </p:txBody>
      </p:sp>
    </p:spTree>
    <p:extLst>
      <p:ext uri="{BB962C8B-B14F-4D97-AF65-F5344CB8AC3E}">
        <p14:creationId xmlns:p14="http://schemas.microsoft.com/office/powerpoint/2010/main" val="153647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82878"/>
            <a:ext cx="11460162" cy="1450757"/>
          </a:xfrm>
        </p:spPr>
        <p:txBody>
          <a:bodyPr>
            <a:normAutofit/>
          </a:bodyPr>
          <a:lstStyle/>
          <a:p>
            <a:r>
              <a:rPr lang="en-US" b="1" i="1" dirty="0" err="1"/>
              <a:t>Neales</a:t>
            </a:r>
            <a:r>
              <a:rPr lang="en-US" b="1" i="1" dirty="0"/>
              <a:t> &amp; </a:t>
            </a:r>
            <a:r>
              <a:rPr lang="en-US" b="1" i="1" dirty="0" err="1"/>
              <a:t>Neales</a:t>
            </a:r>
            <a:r>
              <a:rPr lang="en-US" b="1" i="1" dirty="0"/>
              <a:t> </a:t>
            </a:r>
            <a:r>
              <a:rPr lang="en-US" b="1" dirty="0"/>
              <a:t>[2022] FedCFamC1A 41 </a:t>
            </a:r>
            <a:endParaRPr lang="en-AU" sz="4500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997075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Appointment of single expert for valuation of property </a:t>
            </a:r>
            <a:r>
              <a:rPr lang="en-AU" b="1" dirty="0" smtClean="0">
                <a:solidFill>
                  <a:prstClr val="black"/>
                </a:solidFill>
              </a:rPr>
              <a:t>– usual approach and single expert report expected to be used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621905" y="2096466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In this case, single expert preferred including that Husband who instructed his own expert, not accepted on criticism of single expert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265613" y="3611272"/>
            <a:ext cx="3533775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Valuation </a:t>
            </a:r>
            <a:r>
              <a:rPr lang="en-AU" b="1" dirty="0" smtClean="0">
                <a:solidFill>
                  <a:prstClr val="black"/>
                </a:solidFill>
              </a:rPr>
              <a:t>of property subject to a </a:t>
            </a:r>
            <a:r>
              <a:rPr lang="en-AU" b="1" dirty="0" smtClean="0">
                <a:solidFill>
                  <a:prstClr val="black"/>
                </a:solidFill>
              </a:rPr>
              <a:t>lease – Court found valuer had taken lease into account</a:t>
            </a:r>
            <a:endParaRPr lang="en-AU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4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pPr algn="ctr"/>
            <a:r>
              <a:rPr lang="en-AU" altLang="en-US" sz="9600" b="1" dirty="0" smtClean="0"/>
              <a:t>THANK YOU</a:t>
            </a:r>
            <a:endParaRPr lang="en-AU" altLang="en-US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altLang="en-US" b="1" dirty="0">
                <a:solidFill>
                  <a:srgbClr val="E8E8E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Presented by Judge Bowrey OAM</a:t>
            </a:r>
          </a:p>
          <a:p>
            <a:r>
              <a:rPr lang="en-AU" altLang="en-US" dirty="0">
                <a:solidFill>
                  <a:schemeClr val="bg1"/>
                </a:solidFill>
              </a:rPr>
              <a:t>Material provided by the Family Law Section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512" y="2924875"/>
            <a:ext cx="1362265" cy="99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6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/>
              <a:t>Stamatou &amp; Stamatou </a:t>
            </a:r>
            <a:r>
              <a:rPr lang="pt-BR" b="1" dirty="0"/>
              <a:t>[2022] FedCFamC1F 241</a:t>
            </a:r>
            <a:r>
              <a:rPr lang="en-AU" altLang="en-US" sz="4000" dirty="0"/>
              <a:t/>
            </a:r>
            <a:br>
              <a:rPr lang="en-AU" altLang="en-US" sz="4000" dirty="0"/>
            </a:b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i="1" dirty="0" smtClean="0"/>
              <a:t>Kennon </a:t>
            </a:r>
            <a:r>
              <a:rPr lang="en-AU" dirty="0" smtClean="0"/>
              <a:t>argument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376113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/>
              <a:t>Stamatou &amp; Stamatou</a:t>
            </a:r>
            <a:r>
              <a:rPr lang="pt-BR" b="1" dirty="0"/>
              <a:t> [2022] FedCFamC1F 241</a:t>
            </a:r>
            <a:r>
              <a:rPr lang="en-AU" altLang="en-US" sz="4000" dirty="0"/>
              <a:t/>
            </a:r>
            <a:br>
              <a:rPr lang="en-AU" altLang="en-US" sz="4000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1147" y="1845735"/>
            <a:ext cx="5876014" cy="4170753"/>
          </a:xfrm>
        </p:spPr>
        <p:txBody>
          <a:bodyPr>
            <a:noAutofit/>
          </a:bodyPr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altLang="en-US" b="1" dirty="0" smtClean="0"/>
              <a:t>FACTS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dirty="0" smtClean="0"/>
              <a:t>Cohabitation </a:t>
            </a:r>
            <a:r>
              <a:rPr lang="en-AU" altLang="en-US" dirty="0"/>
              <a:t>1998 or 1999, married </a:t>
            </a:r>
            <a:r>
              <a:rPr lang="en-AU" altLang="en-US" dirty="0" smtClean="0"/>
              <a:t>2012</a:t>
            </a:r>
            <a:endParaRPr lang="en-AU" altLang="en-US" dirty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dirty="0"/>
              <a:t>Two children 8 and </a:t>
            </a:r>
            <a:r>
              <a:rPr lang="en-AU" altLang="en-US" dirty="0" smtClean="0"/>
              <a:t>5</a:t>
            </a:r>
            <a:endParaRPr lang="en-AU" altLang="en-US" dirty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dirty="0"/>
              <a:t>Husband commenced </a:t>
            </a:r>
            <a:r>
              <a:rPr lang="en-AU" altLang="en-US" dirty="0" smtClean="0"/>
              <a:t>proceedings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dirty="0" smtClean="0"/>
              <a:t>Wife’s Response seeks orders to join the Husband’s parents as Respondents 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dirty="0" smtClean="0"/>
              <a:t>Wife contended that there was an agreement between herself, the Husband and his parents to purchase property for the benefit of the Husband and Wife</a:t>
            </a:r>
            <a:endParaRPr lang="en-AU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7161" y="1919431"/>
            <a:ext cx="4937760" cy="4023360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ISSUES AT </a:t>
            </a:r>
            <a:r>
              <a:rPr lang="en-AU" b="1" dirty="0" smtClean="0"/>
              <a:t>FINAL HEARING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Whether the Husband’s parents were estopped from denying Husband and Wife an interest in the property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Whether the Husband’s parents held the property for the benefit of the Husband and Wife pursuant to an </a:t>
            </a:r>
            <a:r>
              <a:rPr lang="en-AU" i="1" dirty="0"/>
              <a:t>i</a:t>
            </a:r>
            <a:r>
              <a:rPr lang="en-AU" i="1" dirty="0" smtClean="0"/>
              <a:t>mplied </a:t>
            </a:r>
            <a:r>
              <a:rPr lang="en-AU" dirty="0" smtClean="0"/>
              <a:t>or a </a:t>
            </a:r>
            <a:r>
              <a:rPr lang="en-AU" i="1" dirty="0" smtClean="0"/>
              <a:t>constructive</a:t>
            </a:r>
            <a:r>
              <a:rPr lang="en-AU" dirty="0" smtClean="0"/>
              <a:t> trust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Whether the Husband’s parents held the property for the benefit of the Husband and Wife pursuant to </a:t>
            </a:r>
            <a:r>
              <a:rPr lang="en-AU" dirty="0" smtClean="0"/>
              <a:t>a </a:t>
            </a:r>
            <a:r>
              <a:rPr lang="en-AU" i="1" dirty="0" smtClean="0"/>
              <a:t>resulting</a:t>
            </a:r>
            <a:r>
              <a:rPr lang="en-AU" dirty="0" smtClean="0"/>
              <a:t> trust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4330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/>
              <a:t>Stamatou &amp; Stamatou </a:t>
            </a:r>
            <a:r>
              <a:rPr lang="pt-BR" b="1" dirty="0"/>
              <a:t>[2022] FedCFamC1F 241</a:t>
            </a:r>
            <a:r>
              <a:rPr lang="en-AU" altLang="en-US" sz="4000" dirty="0"/>
              <a:t/>
            </a:r>
            <a:br>
              <a:rPr lang="en-AU" altLang="en-US" sz="4000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1147" y="1845735"/>
            <a:ext cx="10482470" cy="4170753"/>
          </a:xfrm>
        </p:spPr>
        <p:txBody>
          <a:bodyPr>
            <a:noAutofit/>
          </a:bodyPr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altLang="en-US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altLang="en-US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b="1" dirty="0" smtClean="0"/>
              <a:t>Court made declaration that Husband’s parents hold the property for the benefit if the Husband and Wife</a:t>
            </a:r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endParaRPr lang="en-AU" altLang="en-US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altLang="en-US" b="1" dirty="0" smtClean="0"/>
              <a:t>Division of parties’ property – 60% to the Wife and 40% to the </a:t>
            </a:r>
            <a:r>
              <a:rPr lang="en-AU" altLang="en-US" b="1" dirty="0" smtClean="0"/>
              <a:t>Husband – by reference to both s. 79(4) contributions and s.75(2) factors</a:t>
            </a:r>
            <a:endParaRPr lang="en-AU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7989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/>
              <a:t>Stamatou &amp; Stamatou </a:t>
            </a:r>
            <a:r>
              <a:rPr lang="pt-BR" b="1" dirty="0"/>
              <a:t>[2022] FedCFamC1F 241</a:t>
            </a:r>
            <a:r>
              <a:rPr lang="en-AU" altLang="en-US" sz="4000" dirty="0"/>
              <a:t/>
            </a:r>
            <a:br>
              <a:rPr lang="en-AU" altLang="en-US" sz="4000" dirty="0"/>
            </a:br>
            <a:endParaRPr lang="en-AU" dirty="0"/>
          </a:p>
        </p:txBody>
      </p:sp>
      <p:sp>
        <p:nvSpPr>
          <p:cNvPr id="6" name="Oval Callout 5"/>
          <p:cNvSpPr/>
          <p:nvPr/>
        </p:nvSpPr>
        <p:spPr>
          <a:xfrm>
            <a:off x="731838" y="1997075"/>
            <a:ext cx="3923289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prstClr val="black"/>
                </a:solidFill>
              </a:rPr>
              <a:t>Determination of issues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prstClr val="black"/>
                </a:solidFill>
              </a:rPr>
              <a:t>Consideration of contributions 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prstClr val="black"/>
                </a:solidFill>
              </a:rPr>
              <a:t>Consideration of future needs of parties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621905" y="2096466"/>
            <a:ext cx="3799782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Section 79(4</a:t>
            </a:r>
            <a:r>
              <a:rPr lang="en-AU" b="1" dirty="0">
                <a:solidFill>
                  <a:prstClr val="black"/>
                </a:solidFill>
              </a:rPr>
              <a:t>) contributions </a:t>
            </a:r>
            <a:endParaRPr lang="en-AU" b="1" dirty="0" smtClean="0">
              <a:solidFill>
                <a:prstClr val="black"/>
              </a:solidFill>
            </a:endParaRPr>
          </a:p>
          <a:p>
            <a:pPr algn="ctr">
              <a:defRPr/>
            </a:pPr>
            <a:endParaRPr lang="en-AU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Section </a:t>
            </a:r>
            <a:r>
              <a:rPr lang="en-AU" b="1" dirty="0" smtClean="0">
                <a:solidFill>
                  <a:prstClr val="black"/>
                </a:solidFill>
              </a:rPr>
              <a:t>75 (2) factors</a:t>
            </a:r>
            <a:endParaRPr lang="en-AU" b="1" dirty="0">
              <a:solidFill>
                <a:prstClr val="black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265613" y="3611272"/>
            <a:ext cx="3706292" cy="2311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b="1" dirty="0" smtClean="0">
                <a:solidFill>
                  <a:prstClr val="black"/>
                </a:solidFill>
              </a:rPr>
              <a:t>Family violence during the course of the </a:t>
            </a:r>
            <a:r>
              <a:rPr lang="en-AU" b="1" dirty="0" smtClean="0">
                <a:solidFill>
                  <a:prstClr val="black"/>
                </a:solidFill>
              </a:rPr>
              <a:t>relationship taken into account, part of Wife’s adjustment overall</a:t>
            </a:r>
            <a:endParaRPr lang="en-A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5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1" dirty="0"/>
              <a:t>Corelli &amp; Beroni (No. 2) </a:t>
            </a:r>
            <a:r>
              <a:rPr lang="it-IT" sz="3200" b="1" dirty="0"/>
              <a:t>[2022] FedCFamC1F 197</a:t>
            </a:r>
            <a:r>
              <a:rPr lang="it-IT" b="1" dirty="0"/>
              <a:t> 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Litigation Funding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694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245" y="1073426"/>
            <a:ext cx="11200737" cy="637430"/>
          </a:xfrm>
        </p:spPr>
        <p:txBody>
          <a:bodyPr>
            <a:noAutofit/>
          </a:bodyPr>
          <a:lstStyle/>
          <a:p>
            <a:r>
              <a:rPr lang="it-IT" sz="4500" b="1" i="1" dirty="0"/>
              <a:t>Corelli &amp; Beroni (No. 2) </a:t>
            </a:r>
            <a:r>
              <a:rPr lang="it-IT" sz="4500" b="1" dirty="0"/>
              <a:t>[2022] FedCFamC1F 197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091" y="1787236"/>
            <a:ext cx="4937760" cy="399072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sz="2100" b="1" dirty="0" smtClean="0"/>
              <a:t>FACTS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relationship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Commenced living together in 2010 and separated in April or May 2016.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Wife had assets of approx. $18,000 and the Husband $73.18 mil at time of cohabitation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Wife commenced proceedings in 2016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In 2019 Court made orders setting aside BFA, Husband appealed and was not successful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/>
              <a:t>De-facto Wife </a:t>
            </a:r>
            <a:r>
              <a:rPr lang="en-AU" dirty="0" smtClean="0"/>
              <a:t>filed further Application (s. 117) seeking “</a:t>
            </a:r>
            <a:r>
              <a:rPr lang="en-AU" i="1" dirty="0" smtClean="0"/>
              <a:t>dollar for dollar</a:t>
            </a:r>
            <a:r>
              <a:rPr lang="en-AU" dirty="0" smtClean="0"/>
              <a:t>” order or lump sum litigation order – Costs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9608" y="1920240"/>
            <a:ext cx="4937760" cy="36991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AU" sz="2100" b="1" dirty="0"/>
              <a:t>ISSUES</a:t>
            </a:r>
            <a:endParaRPr lang="en-AU" sz="2100" dirty="0" smtClean="0"/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Wife deposes that she has no capacity to ongoing legal costs 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Wife is paid $1,000 / week – spouse maintenance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Primary Judge referred to the decision by Carew J </a:t>
            </a:r>
            <a:r>
              <a:rPr lang="en-AU" dirty="0"/>
              <a:t>in </a:t>
            </a:r>
            <a:r>
              <a:rPr lang="en-AU" i="1" dirty="0"/>
              <a:t>Rigby &amp; Kingston </a:t>
            </a:r>
            <a:r>
              <a:rPr lang="en-AU" dirty="0"/>
              <a:t>[2017] </a:t>
            </a:r>
            <a:r>
              <a:rPr lang="en-AU" dirty="0" err="1"/>
              <a:t>FamCA</a:t>
            </a:r>
            <a:r>
              <a:rPr lang="en-AU" dirty="0"/>
              <a:t> </a:t>
            </a:r>
            <a:r>
              <a:rPr lang="en-AU" dirty="0" smtClean="0"/>
              <a:t>877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The Judge considered </a:t>
            </a:r>
            <a:r>
              <a:rPr lang="en-US" dirty="0"/>
              <a:t>the prejudice to each party in making or not making the orders sought by the de facto </a:t>
            </a:r>
            <a:r>
              <a:rPr lang="en-US" dirty="0" smtClean="0"/>
              <a:t>wife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The Judge found </a:t>
            </a:r>
            <a:r>
              <a:rPr lang="en-AU" dirty="0"/>
              <a:t>that the Court’s discretion to make an order for interim costs was not enlivened pursuant to </a:t>
            </a:r>
            <a:r>
              <a:rPr lang="en-AU" dirty="0" smtClean="0"/>
              <a:t>s. 117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210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245" y="1073426"/>
            <a:ext cx="11200737" cy="637430"/>
          </a:xfrm>
        </p:spPr>
        <p:txBody>
          <a:bodyPr>
            <a:noAutofit/>
          </a:bodyPr>
          <a:lstStyle/>
          <a:p>
            <a:r>
              <a:rPr lang="it-IT" sz="4500" b="1" i="1" dirty="0"/>
              <a:t>Corelli &amp; Beroni (No. 2) </a:t>
            </a:r>
            <a:r>
              <a:rPr lang="it-IT" sz="4500" b="1" dirty="0"/>
              <a:t>[2022] FedCFamC1F 197 </a:t>
            </a:r>
            <a:endParaRPr lang="en-AU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9994790" cy="4023359"/>
          </a:xfrm>
        </p:spPr>
        <p:txBody>
          <a:bodyPr/>
          <a:lstStyle/>
          <a:p>
            <a:pPr marL="0" indent="0" algn="ctr">
              <a:lnSpc>
                <a:spcPts val="2763"/>
              </a:lnSpc>
              <a:buNone/>
            </a:pPr>
            <a:r>
              <a:rPr lang="en-AU" b="1" dirty="0" smtClean="0"/>
              <a:t>OUTCOME</a:t>
            </a:r>
          </a:p>
          <a:p>
            <a:pPr marL="0" indent="0" algn="ctr">
              <a:lnSpc>
                <a:spcPts val="2763"/>
              </a:lnSpc>
              <a:buNone/>
            </a:pPr>
            <a:endParaRPr lang="en-AU" b="1" dirty="0" smtClean="0"/>
          </a:p>
          <a:p>
            <a:pPr>
              <a:lnSpc>
                <a:spcPts val="2763"/>
              </a:lnSpc>
              <a:buFont typeface="Arial" panose="020B0604020202020204" pitchFamily="34" charset="0"/>
              <a:buChar char="•"/>
            </a:pPr>
            <a:r>
              <a:rPr lang="en-AU" dirty="0" smtClean="0"/>
              <a:t>De-facto Wife’s application for interim lump </a:t>
            </a:r>
            <a:r>
              <a:rPr lang="en-AU" dirty="0"/>
              <a:t>sum costs </a:t>
            </a:r>
            <a:r>
              <a:rPr lang="en-AU" dirty="0" smtClean="0"/>
              <a:t>or </a:t>
            </a:r>
            <a:r>
              <a:rPr lang="en-AU" dirty="0"/>
              <a:t>in the alternative, a “</a:t>
            </a:r>
            <a:r>
              <a:rPr lang="en-AU" i="1" dirty="0"/>
              <a:t>dollar for dollar</a:t>
            </a:r>
            <a:r>
              <a:rPr lang="en-AU" dirty="0"/>
              <a:t>” costs order was </a:t>
            </a:r>
            <a:r>
              <a:rPr lang="en-AU" b="1" u="sng" dirty="0" smtClean="0"/>
              <a:t>dismissed</a:t>
            </a:r>
            <a:r>
              <a:rPr lang="en-AU" b="1" dirty="0" smtClean="0"/>
              <a:t>.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53598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888</TotalTime>
  <Words>1603</Words>
  <Application>Microsoft Office PowerPoint</Application>
  <PresentationFormat>Widescreen</PresentationFormat>
  <Paragraphs>181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Trebuchet MS</vt:lpstr>
      <vt:lpstr>Berlin</vt:lpstr>
      <vt:lpstr>Retrospect</vt:lpstr>
      <vt:lpstr>Property Settlements in Family Law</vt:lpstr>
      <vt:lpstr>PowerPoint Presentation</vt:lpstr>
      <vt:lpstr>Stamatou &amp; Stamatou [2022] FedCFamC1F 241 </vt:lpstr>
      <vt:lpstr>Stamatou &amp; Stamatou [2022] FedCFamC1F 241 </vt:lpstr>
      <vt:lpstr>Stamatou &amp; Stamatou [2022] FedCFamC1F 241 </vt:lpstr>
      <vt:lpstr>Stamatou &amp; Stamatou [2022] FedCFamC1F 241 </vt:lpstr>
      <vt:lpstr>Corelli &amp; Beroni (No. 2) [2022] FedCFamC1F 197 </vt:lpstr>
      <vt:lpstr>Corelli &amp; Beroni (No. 2) [2022] FedCFamC1F 197 </vt:lpstr>
      <vt:lpstr>Corelli &amp; Beroni (No. 2) [2022] FedCFamC1F 197 </vt:lpstr>
      <vt:lpstr>Corelli &amp; Beroni (No. 2) [2022] FedCFamC1F 197 </vt:lpstr>
      <vt:lpstr>Preston &amp; Preston [2022] FedCFamC1A 157 </vt:lpstr>
      <vt:lpstr>Preston &amp; Preston [2022] FedCFamC1A 157 </vt:lpstr>
      <vt:lpstr>Preston &amp; Preston [2022] FedCFamC1A 157 </vt:lpstr>
      <vt:lpstr>Preston &amp; Preston [2022] FedCFamC1A 157 </vt:lpstr>
      <vt:lpstr>Mayhew &amp; Fairweather [2022] FedCFamC1A 53 </vt:lpstr>
      <vt:lpstr>Mayhew &amp; Fairweather [2022] FedCFamC1A 53 </vt:lpstr>
      <vt:lpstr>Mayhew &amp; Fairweather [2022] FedCFamC1A 53 </vt:lpstr>
      <vt:lpstr>Mayhew &amp; Fairweather [2022] FedCFamC1A 53 </vt:lpstr>
      <vt:lpstr>Grunseth &amp; Wighton [2022] FedCFamC1A 132 </vt:lpstr>
      <vt:lpstr>Grunseth &amp; Wighton [2022] FedCFamC1A 132 </vt:lpstr>
      <vt:lpstr>Grunseth &amp; Wighton [2022] FedCFamC1A 132 </vt:lpstr>
      <vt:lpstr>Grunseth &amp; Wighton [2022] FedCFamC1A 132 </vt:lpstr>
      <vt:lpstr>Neales &amp; Neales [2022] FedCFamC1A 41 </vt:lpstr>
      <vt:lpstr>Neales &amp; Neales [2022] FedCFamC1A 41 </vt:lpstr>
      <vt:lpstr>Neales &amp; Neales [2022] FedCFamC1A 41 </vt:lpstr>
      <vt:lpstr>Neales &amp; Neales [2022] FedCFamC1A 41 </vt:lpstr>
      <vt:lpstr>THANK YOU</vt:lpstr>
    </vt:vector>
  </TitlesOfParts>
  <Company>Federal Court of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Latest &amp; Greatest Property Cases</dc:title>
  <dc:creator>Loren Metlej</dc:creator>
  <cp:lastModifiedBy>Loren Metlej</cp:lastModifiedBy>
  <cp:revision>44</cp:revision>
  <dcterms:created xsi:type="dcterms:W3CDTF">2023-05-08T05:13:29Z</dcterms:created>
  <dcterms:modified xsi:type="dcterms:W3CDTF">2023-05-12T06:16:15Z</dcterms:modified>
</cp:coreProperties>
</file>