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93" r:id="rId4"/>
    <p:sldId id="378" r:id="rId5"/>
    <p:sldId id="339" r:id="rId6"/>
    <p:sldId id="340" r:id="rId7"/>
    <p:sldId id="310" r:id="rId8"/>
    <p:sldId id="338" r:id="rId9"/>
    <p:sldId id="395" r:id="rId10"/>
    <p:sldId id="396" r:id="rId11"/>
    <p:sldId id="332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37F"/>
    <a:srgbClr val="587C7C"/>
    <a:srgbClr val="5D7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A28B-59DC-4578-A2DD-4D2402640D5D}" type="datetimeFigureOut">
              <a:rPr lang="en-AU" smtClean="0"/>
              <a:t>15/05/2023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E15B8-968E-4209-885C-4CC8FD9611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43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E15B8-968E-4209-885C-4CC8FD9611D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940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E15B8-968E-4209-885C-4CC8FD9611D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675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E15B8-968E-4209-885C-4CC8FD9611D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36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E15B8-968E-4209-885C-4CC8FD9611D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25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21485-7939-4DE5-93EE-918B6B8120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69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E15B8-968E-4209-885C-4CC8FD9611D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072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E15B8-968E-4209-885C-4CC8FD9611D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58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E15B8-968E-4209-885C-4CC8FD9611D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794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E15B8-968E-4209-885C-4CC8FD9611D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954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E15B8-968E-4209-885C-4CC8FD9611D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843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6312-F092-4246-9FAC-08B98C9D1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A8611-75F8-4967-A9C8-768FC6ED4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3671C-4A26-47CD-A491-976BC1DA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0B7-636B-4005-A7DE-D2E70B5A1E65}" type="datetimeFigureOut">
              <a:rPr lang="en-AU" smtClean="0"/>
              <a:t>15/05/2023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888C3-DA19-41E0-9C0A-74DFD28D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B2F0D-0E75-4D5C-BD8C-1CD6D761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D1-137A-4CD6-B264-C508D6493A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835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57EE-587D-419B-A514-CE09E02B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FB128-7AB3-47CE-886E-D9213C671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4E145-D8F1-4668-B27C-1421BC6B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0B7-636B-4005-A7DE-D2E70B5A1E65}" type="datetimeFigureOut">
              <a:rPr lang="en-AU" smtClean="0"/>
              <a:t>15/05/2023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C9DBE-7585-41E7-ACC2-DA350A437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BC27C-EDEF-4415-8B4B-91902250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D1-137A-4CD6-B264-C508D6493A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55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39D57C-1862-4D63-B815-F0172573D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A99C3-6B0D-4DC1-A8E0-C7CF5F86B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3A91C-92C1-48E0-855E-B41FBFAD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0B7-636B-4005-A7DE-D2E70B5A1E65}" type="datetimeFigureOut">
              <a:rPr lang="en-AU" smtClean="0"/>
              <a:t>15/05/2023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03EBB-55A0-4B10-A5AA-02C2C3AD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09731-3FD7-44D3-A8EA-7029B163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D1-137A-4CD6-B264-C508D6493A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95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C35B-2AAF-48F7-B155-B8010A68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FCC99-2FEF-438C-8CB2-D4BF1637E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3FD84-8C1A-4D8C-ADB7-D8E8978B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0B7-636B-4005-A7DE-D2E70B5A1E65}" type="datetimeFigureOut">
              <a:rPr lang="en-AU" smtClean="0"/>
              <a:t>15/05/2023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4F0FD-B735-4A9D-9EE4-7C8B397C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7F310-DDAA-4A2B-BC19-DCED651D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D1-137A-4CD6-B264-C508D6493A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158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E859-4403-4FB0-B6BF-C77EA43F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04797-835F-4985-ADBB-2E656160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7C25F-585E-4202-8964-23F9764E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0B7-636B-4005-A7DE-D2E70B5A1E65}" type="datetimeFigureOut">
              <a:rPr lang="en-AU" smtClean="0"/>
              <a:t>15/05/2023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9A9EA-5885-484A-B6B9-E89C5F1D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EE732-B71D-4E6D-BB32-23F22568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D1-137A-4CD6-B264-C508D6493A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272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88850-6FE5-43FA-8A57-00E8E934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10598-9E87-44A8-AEB0-2D41DFA85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DF396-C3AF-4DB3-A160-C38D0FE49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D1F5B-BFBE-4B97-81F5-91A0ECDF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0B7-636B-4005-A7DE-D2E70B5A1E65}" type="datetimeFigureOut">
              <a:rPr lang="en-AU" smtClean="0"/>
              <a:t>15/05/2023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3E1A2-A5C2-46D5-957B-F23A3914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3AEEC-6B50-4AC7-8915-F1C67BC1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D1-137A-4CD6-B264-C508D6493A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22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86F5-0FF1-4ACD-93A1-52E91933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6BE7C-D36D-4789-A611-1B2286DBA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B2777-2421-4A89-90E9-EE09CE551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752B0E-F673-4FDF-A934-2AE4C0A55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6C24C-E258-476E-A6D8-0A65042B7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74C8A-519C-4C99-85BF-5B5CF734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0B7-636B-4005-A7DE-D2E70B5A1E65}" type="datetimeFigureOut">
              <a:rPr lang="en-AU" smtClean="0"/>
              <a:t>15/05/2023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0D4A3-ACDE-4ED7-ABF3-1B201A12C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B02FB2-2366-463C-8DAD-74896A6A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D1-137A-4CD6-B264-C508D6493A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71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C4740-7ACF-4FF4-A160-09F79211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8BC91-F654-4930-A136-3F9DE6FB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0B7-636B-4005-A7DE-D2E70B5A1E65}" type="datetimeFigureOut">
              <a:rPr lang="en-AU" smtClean="0"/>
              <a:t>15/05/2023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0C6B62-24E9-4764-8322-4C8BCEC4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F92BD-016C-4043-9A3C-05992AD5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D1-137A-4CD6-B264-C508D6493A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09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4AC1DF-ACFE-49D3-8D94-7EFEA735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0B7-636B-4005-A7DE-D2E70B5A1E65}" type="datetimeFigureOut">
              <a:rPr lang="en-AU" smtClean="0"/>
              <a:t>15/05/2023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D1CC5-E01C-41AF-876D-58FB888A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290CB-0B9B-4910-9243-B08C1528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D1-137A-4CD6-B264-C508D6493A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34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0C67D-4645-4271-9B59-73D7EB0A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A7F98-4E3C-49CD-B9C0-E45F89559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CE322-1319-4150-8334-D01918984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92AD9-81B0-45FB-A471-8EFBCD125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0B7-636B-4005-A7DE-D2E70B5A1E65}" type="datetimeFigureOut">
              <a:rPr lang="en-AU" smtClean="0"/>
              <a:t>15/05/2023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ECBEE-85CD-4CB5-B77A-426591E7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FC857-D593-4894-977D-1573158D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D1-137A-4CD6-B264-C508D6493A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4A16-BF6B-4A33-8BAE-BAE18A9C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78E83-3C43-45A7-A12E-F858005DD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1A223-EED2-40AE-8C3D-70A118DF5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66068-90D8-4D45-948A-57A6D3BE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40B7-636B-4005-A7DE-D2E70B5A1E65}" type="datetimeFigureOut">
              <a:rPr lang="en-AU" smtClean="0"/>
              <a:t>15/05/2023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766C3-1013-4B01-BF0A-4E16540F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6F63B-4C9F-4EB3-9690-BF30845F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3D1-137A-4CD6-B264-C508D6493A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72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788E6-57A9-4EB5-A1F1-5DD3F40C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04EF2-35D9-4D0C-A3D9-60D279E2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C0C41-AE54-4A32-A61F-95661ED15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40B7-636B-4005-A7DE-D2E70B5A1E65}" type="datetimeFigureOut">
              <a:rPr lang="en-AU" smtClean="0"/>
              <a:t>15/05/2023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84E3B-93AF-4AF5-8CF1-631DFEF92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87EE6-FC8D-4978-9C52-1CEE47283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F3D1-137A-4CD6-B264-C508D6493A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7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bird&#10;&#10;Description automatically generated">
            <a:extLst>
              <a:ext uri="{FF2B5EF4-FFF2-40B4-BE49-F238E27FC236}">
                <a16:creationId xmlns:a16="http://schemas.microsoft.com/office/drawing/2014/main" id="{0341EB0F-8469-4DAE-B4BB-069A2FF38E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r="19688" b="12562"/>
          <a:stretch/>
        </p:blipFill>
        <p:spPr>
          <a:xfrm>
            <a:off x="0" y="0"/>
            <a:ext cx="12192000" cy="506838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2362939-617C-4143-A9C8-7390DD379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20" y="5521867"/>
            <a:ext cx="9596846" cy="1204368"/>
          </a:xfrm>
        </p:spPr>
        <p:txBody>
          <a:bodyPr/>
          <a:lstStyle/>
          <a:p>
            <a:pPr algn="l"/>
            <a:r>
              <a:rPr lang="en-AU" b="1" dirty="0">
                <a:latin typeface="Century Gothic" panose="020B0502020202020204" pitchFamily="34" charset="0"/>
              </a:rPr>
              <a:t>Presentation to North Queensland Law Association Conference</a:t>
            </a:r>
          </a:p>
          <a:p>
            <a:pPr algn="l"/>
            <a:r>
              <a:rPr lang="en-AU" b="1" dirty="0">
                <a:latin typeface="Century Gothic" panose="020B0502020202020204" pitchFamily="34" charset="0"/>
              </a:rPr>
              <a:t>20 May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E6000-1457-4698-AFBC-3F56C2AE2DE5}"/>
              </a:ext>
            </a:extLst>
          </p:cNvPr>
          <p:cNvSpPr txBox="1"/>
          <p:nvPr/>
        </p:nvSpPr>
        <p:spPr>
          <a:xfrm>
            <a:off x="6794862" y="6480014"/>
            <a:ext cx="4944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>
                <a:latin typeface="Century Gothic" panose="020B0502020202020204" pitchFamily="34" charset="0"/>
              </a:rPr>
              <a:t>| Preston Law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CE5F8-1DF2-469C-AD71-A07EE3975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20" y="2235200"/>
            <a:ext cx="9596846" cy="2387600"/>
          </a:xfrm>
        </p:spPr>
        <p:txBody>
          <a:bodyPr>
            <a:noAutofit/>
          </a:bodyPr>
          <a:lstStyle/>
          <a:p>
            <a:pPr algn="l"/>
            <a:r>
              <a:rPr lang="en-AU" sz="7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Tips on Navigating Local Government Issues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1797BE0-7C94-40D7-8492-E73C802DB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212" y="131765"/>
            <a:ext cx="27527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4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ater, bird&#10;&#10;Description automatically generated">
            <a:extLst>
              <a:ext uri="{FF2B5EF4-FFF2-40B4-BE49-F238E27FC236}">
                <a16:creationId xmlns:a16="http://schemas.microsoft.com/office/drawing/2014/main" id="{92258539-AF32-4B6F-898A-615A1D44C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b="12562"/>
          <a:stretch/>
        </p:blipFill>
        <p:spPr>
          <a:xfrm>
            <a:off x="0" y="5439"/>
            <a:ext cx="12192000" cy="1538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97B275-F128-425F-8261-CFFD5177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503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Employment</a:t>
            </a:r>
            <a:endParaRPr lang="en-A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395B4A-2754-E00A-D066-2D7A9C522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63" y="1858118"/>
            <a:ext cx="10769237" cy="4781380"/>
          </a:xfrm>
        </p:spPr>
        <p:txBody>
          <a:bodyPr>
            <a:normAutofit/>
          </a:bodyPr>
          <a:lstStyle/>
          <a:p>
            <a:pPr marL="26789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Font typeface="Wingdings 2" panose="05020102010507070707" pitchFamily="18" charset="2"/>
              <a:buBlip>
                <a:blip r:embed="rId4"/>
              </a:buBlip>
              <a:defRPr/>
            </a:pPr>
            <a:r>
              <a:rPr lang="en-AU" sz="2000" dirty="0">
                <a:latin typeface="Century Gothic" panose="020B0502020202020204" pitchFamily="34" charset="0"/>
              </a:rPr>
              <a:t>Local Governments subject to </a:t>
            </a:r>
            <a:r>
              <a:rPr lang="en-AU" sz="2000" i="1" dirty="0">
                <a:latin typeface="Century Gothic" panose="020B0502020202020204" pitchFamily="34" charset="0"/>
              </a:rPr>
              <a:t>Industrial Relations Act 2006 </a:t>
            </a:r>
            <a:r>
              <a:rPr lang="en-AU" sz="2000" dirty="0">
                <a:latin typeface="Century Gothic" panose="020B0502020202020204" pitchFamily="34" charset="0"/>
              </a:rPr>
              <a:t>(Qld)  </a:t>
            </a:r>
          </a:p>
          <a:p>
            <a:pPr marL="26789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Font typeface="Wingdings 2" panose="05020102010507070707" pitchFamily="18" charset="2"/>
              <a:buBlip>
                <a:blip r:embed="rId4"/>
              </a:buBlip>
              <a:defRPr/>
            </a:pPr>
            <a:r>
              <a:rPr lang="en-AU" sz="2000" dirty="0">
                <a:latin typeface="Century Gothic" panose="020B0502020202020204" pitchFamily="34" charset="0"/>
              </a:rPr>
              <a:t>Unfair dismissal/general protections claims heard in the Queensland Industrial Relations Commission</a:t>
            </a:r>
          </a:p>
          <a:p>
            <a:pPr marL="26789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Font typeface="Wingdings 2" panose="05020102010507070707" pitchFamily="18" charset="2"/>
              <a:buBlip>
                <a:blip r:embed="rId4"/>
              </a:buBlip>
              <a:defRPr/>
            </a:pPr>
            <a:r>
              <a:rPr lang="en-AU" sz="2000" i="1" dirty="0">
                <a:latin typeface="Century Gothic" panose="020B0502020202020204" pitchFamily="34" charset="0"/>
              </a:rPr>
              <a:t>Local Government Regulation 2012 </a:t>
            </a:r>
            <a:r>
              <a:rPr lang="en-AU" sz="2000" dirty="0">
                <a:latin typeface="Century Gothic" panose="020B0502020202020204" pitchFamily="34" charset="0"/>
              </a:rPr>
              <a:t>sets out requirements about:</a:t>
            </a:r>
          </a:p>
          <a:p>
            <a:pPr marL="725091" lvl="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r>
              <a:rPr lang="en-AU" sz="2000" dirty="0">
                <a:latin typeface="Century Gothic" panose="020B0502020202020204" pitchFamily="34" charset="0"/>
              </a:rPr>
              <a:t>How CEO of a Council must give a Notice of Grounds for Disciplinary Action </a:t>
            </a:r>
          </a:p>
          <a:p>
            <a:pPr marL="725091" lvl="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r>
              <a:rPr lang="en-AU" sz="2000" dirty="0">
                <a:latin typeface="Century Gothic" panose="020B0502020202020204" pitchFamily="34" charset="0"/>
              </a:rPr>
              <a:t>Specific disciplinary action available </a:t>
            </a:r>
          </a:p>
          <a:p>
            <a:pPr marL="1182291" lvl="2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r>
              <a:rPr lang="en-AU" sz="1600" dirty="0">
                <a:latin typeface="Century Gothic" panose="020B0502020202020204" pitchFamily="34" charset="0"/>
              </a:rPr>
              <a:t>Typically dismissal or written reprimand/warning (which must contain particular details to be valid)</a:t>
            </a:r>
          </a:p>
          <a:p>
            <a:pPr marL="1182291" lvl="2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r>
              <a:rPr lang="en-AU" sz="1600" dirty="0">
                <a:latin typeface="Century Gothic" panose="020B0502020202020204" pitchFamily="34" charset="0"/>
              </a:rPr>
              <a:t>Also an option: demotion and deduction from salary of not more than 2 penalty units</a:t>
            </a:r>
          </a:p>
          <a:p>
            <a:pPr marL="457200" lvl="1" indent="0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None/>
              <a:defRPr/>
            </a:pPr>
            <a:endParaRPr lang="en-AU" sz="1700" dirty="0">
              <a:latin typeface="Century Gothic" panose="020B0502020202020204" pitchFamily="34" charset="0"/>
            </a:endParaRPr>
          </a:p>
          <a:p>
            <a:pPr marL="26789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Font typeface="Wingdings 2" panose="05020102010507070707" pitchFamily="18" charset="2"/>
              <a:buBlip>
                <a:blip r:embed="rId4"/>
              </a:buBlip>
              <a:defRPr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239400" indent="0">
              <a:lnSpc>
                <a:spcPct val="160000"/>
              </a:lnSpc>
              <a:buNone/>
            </a:pPr>
            <a:endParaRPr lang="en-AU" sz="2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7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water, bird&#10;&#10;Description automatically generated">
            <a:extLst>
              <a:ext uri="{FF2B5EF4-FFF2-40B4-BE49-F238E27FC236}">
                <a16:creationId xmlns:a16="http://schemas.microsoft.com/office/drawing/2014/main" id="{7EB88DA6-B21B-4EF6-BE07-F0D56B17A3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r="19688" b="12562"/>
          <a:stretch/>
        </p:blipFill>
        <p:spPr>
          <a:xfrm>
            <a:off x="0" y="0"/>
            <a:ext cx="12192000" cy="37173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D5ADCC-C433-439F-962C-0C70713C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91" y="4733348"/>
            <a:ext cx="3844815" cy="11277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1800" dirty="0">
                <a:latin typeface="Century Gothic" panose="020B0502020202020204" pitchFamily="34" charset="0"/>
              </a:rPr>
              <a:t>07 4052 0717</a:t>
            </a:r>
          </a:p>
          <a:p>
            <a:pPr marL="0" indent="0">
              <a:buNone/>
            </a:pPr>
            <a:r>
              <a:rPr lang="en-AU" sz="1800" dirty="0">
                <a:latin typeface="Century Gothic" panose="020B0502020202020204" pitchFamily="34" charset="0"/>
              </a:rPr>
              <a:t>jbodenmann@prestonlaw.com.au</a:t>
            </a:r>
          </a:p>
          <a:p>
            <a:pPr marL="0" indent="0">
              <a:buNone/>
            </a:pPr>
            <a:r>
              <a:rPr lang="en-AU" sz="1800" dirty="0">
                <a:latin typeface="Century Gothic" panose="020B0502020202020204" pitchFamily="34" charset="0"/>
              </a:rPr>
              <a:t>prestonlaw.com.au</a:t>
            </a:r>
          </a:p>
          <a:p>
            <a:pPr marL="0" indent="0">
              <a:buNone/>
            </a:pPr>
            <a:endParaRPr lang="en-AU" sz="2500" dirty="0">
              <a:latin typeface="Century Gothic" panose="020B0502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3E46CAF-CDBF-4436-88BB-F945287A7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00" y="1467099"/>
            <a:ext cx="10515600" cy="1325563"/>
          </a:xfrm>
        </p:spPr>
        <p:txBody>
          <a:bodyPr>
            <a:normAutofit/>
          </a:bodyPr>
          <a:lstStyle/>
          <a:p>
            <a:r>
              <a:rPr lang="en-AU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Contact Us</a:t>
            </a:r>
          </a:p>
        </p:txBody>
      </p:sp>
      <p:pic>
        <p:nvPicPr>
          <p:cNvPr id="12" name="Graphic 11" descr="Telephone">
            <a:extLst>
              <a:ext uri="{FF2B5EF4-FFF2-40B4-BE49-F238E27FC236}">
                <a16:creationId xmlns:a16="http://schemas.microsoft.com/office/drawing/2014/main" id="{731D86B7-C032-4A42-8810-CE8FF92AE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1385" y="4737699"/>
            <a:ext cx="293465" cy="293465"/>
          </a:xfrm>
          <a:prstGeom prst="rect">
            <a:avLst/>
          </a:prstGeom>
        </p:spPr>
      </p:pic>
      <p:pic>
        <p:nvPicPr>
          <p:cNvPr id="13" name="Graphic 12" descr="Email">
            <a:extLst>
              <a:ext uri="{FF2B5EF4-FFF2-40B4-BE49-F238E27FC236}">
                <a16:creationId xmlns:a16="http://schemas.microsoft.com/office/drawing/2014/main" id="{AE90C471-0190-4C89-BB53-542E5A6FA8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0094" y="5123579"/>
            <a:ext cx="267322" cy="2673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375609-3FB9-4914-85CD-82D7F1F4BF38}"/>
              </a:ext>
            </a:extLst>
          </p:cNvPr>
          <p:cNvSpPr/>
          <p:nvPr/>
        </p:nvSpPr>
        <p:spPr>
          <a:xfrm>
            <a:off x="1978876" y="4229877"/>
            <a:ext cx="4583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latin typeface="Century Gothic" panose="020B0502020202020204" pitchFamily="34" charset="0"/>
              </a:rPr>
              <a:t>Julian </a:t>
            </a:r>
            <a:r>
              <a:rPr lang="en-AU" sz="2000" b="1" dirty="0" err="1">
                <a:latin typeface="Century Gothic" panose="020B0502020202020204" pitchFamily="34" charset="0"/>
              </a:rPr>
              <a:t>Bodenmann</a:t>
            </a:r>
            <a:r>
              <a:rPr lang="en-AU" sz="2000" b="1" dirty="0">
                <a:latin typeface="Century Gothic" panose="020B0502020202020204" pitchFamily="34" charset="0"/>
              </a:rPr>
              <a:t>| </a:t>
            </a:r>
            <a:r>
              <a:rPr lang="en-AU" sz="2000" dirty="0">
                <a:latin typeface="Century Gothic" panose="020B0502020202020204" pitchFamily="34" charset="0"/>
              </a:rPr>
              <a:t>Partner</a:t>
            </a:r>
          </a:p>
        </p:txBody>
      </p:sp>
      <p:pic>
        <p:nvPicPr>
          <p:cNvPr id="17" name="Graphic 16" descr="Internet">
            <a:extLst>
              <a:ext uri="{FF2B5EF4-FFF2-40B4-BE49-F238E27FC236}">
                <a16:creationId xmlns:a16="http://schemas.microsoft.com/office/drawing/2014/main" id="{D238C027-13E6-4A49-BFAD-B587D8FDDA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2093" y="5500734"/>
            <a:ext cx="315975" cy="315975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A9F297-3E15-495B-B845-65CB5CC065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-843521"/>
            <a:ext cx="4828433" cy="48284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961DD0-C3BA-4140-9F19-D07204FE801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" t="2285" r="202" b="27277"/>
          <a:stretch/>
        </p:blipFill>
        <p:spPr>
          <a:xfrm>
            <a:off x="542100" y="4228799"/>
            <a:ext cx="1436914" cy="1518204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1481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ter, bird&#10;&#10;Description automatically generated">
            <a:extLst>
              <a:ext uri="{FF2B5EF4-FFF2-40B4-BE49-F238E27FC236}">
                <a16:creationId xmlns:a16="http://schemas.microsoft.com/office/drawing/2014/main" id="{7F9AF7E2-DBAE-4B9D-80E6-F753797E2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b="12562"/>
          <a:stretch/>
        </p:blipFill>
        <p:spPr>
          <a:xfrm>
            <a:off x="0" y="5439"/>
            <a:ext cx="12192000" cy="1538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97B275-F128-425F-8261-CFFD5177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545C5-CD39-4E72-8129-23A7A7BE7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4298"/>
            <a:ext cx="10515600" cy="4206502"/>
          </a:xfrm>
        </p:spPr>
        <p:txBody>
          <a:bodyPr>
            <a:normAutofit/>
          </a:bodyPr>
          <a:lstStyle/>
          <a:p>
            <a:pPr marL="288000" indent="-288000">
              <a:buBlip>
                <a:blip r:embed="rId4"/>
              </a:buBlip>
            </a:pPr>
            <a:r>
              <a:rPr lang="en-AU" sz="2300" dirty="0">
                <a:latin typeface="Century Gothic" panose="020B0502020202020204" pitchFamily="34" charset="0"/>
              </a:rPr>
              <a:t>Probity and Procurement</a:t>
            </a:r>
          </a:p>
          <a:p>
            <a:pPr marL="288000" indent="-288000">
              <a:buBlip>
                <a:blip r:embed="rId4"/>
              </a:buBlip>
            </a:pPr>
            <a:r>
              <a:rPr lang="en-AU" sz="2300" dirty="0">
                <a:latin typeface="Century Gothic" panose="020B0502020202020204" pitchFamily="34" charset="0"/>
              </a:rPr>
              <a:t>Delegated Decision Making</a:t>
            </a:r>
          </a:p>
          <a:p>
            <a:pPr marL="288000" indent="-288000">
              <a:buBlip>
                <a:blip r:embed="rId4"/>
              </a:buBlip>
            </a:pPr>
            <a:r>
              <a:rPr lang="en-AU" sz="2300" dirty="0">
                <a:latin typeface="Century Gothic" panose="020B0502020202020204" pitchFamily="34" charset="0"/>
              </a:rPr>
              <a:t>Native Title</a:t>
            </a:r>
          </a:p>
          <a:p>
            <a:pPr marL="288000" indent="-288000">
              <a:buBlip>
                <a:blip r:embed="rId4"/>
              </a:buBlip>
            </a:pPr>
            <a:r>
              <a:rPr lang="en-AU" sz="2300" dirty="0">
                <a:latin typeface="Century Gothic" panose="020B0502020202020204" pitchFamily="34" charset="0"/>
              </a:rPr>
              <a:t>Human Rights</a:t>
            </a:r>
          </a:p>
          <a:p>
            <a:pPr marL="288000" indent="-288000">
              <a:buBlip>
                <a:blip r:embed="rId4"/>
              </a:buBlip>
            </a:pPr>
            <a:r>
              <a:rPr lang="en-AU" sz="2300" dirty="0">
                <a:latin typeface="Century Gothic" panose="020B0502020202020204" pitchFamily="34" charset="0"/>
              </a:rPr>
              <a:t>Right to Information </a:t>
            </a:r>
          </a:p>
          <a:p>
            <a:pPr marL="288000" indent="-288000">
              <a:buBlip>
                <a:blip r:embed="rId4"/>
              </a:buBlip>
            </a:pPr>
            <a:r>
              <a:rPr lang="en-AU" sz="2300" dirty="0">
                <a:latin typeface="Century Gothic" panose="020B0502020202020204" pitchFamily="34" charset="0"/>
              </a:rPr>
              <a:t>Employment</a:t>
            </a:r>
            <a:endParaRPr lang="en-AU" sz="19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AU" sz="1900" dirty="0">
              <a:latin typeface="Century Gothic" panose="020B0502020202020204" pitchFamily="34" charset="0"/>
            </a:endParaRPr>
          </a:p>
          <a:p>
            <a:pPr marL="288000" indent="-288000">
              <a:buBlip>
                <a:blip r:embed="rId4"/>
              </a:buBlip>
            </a:pPr>
            <a:endParaRPr lang="en-AU" sz="2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9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ter, bird&#10;&#10;Description automatically generated">
            <a:extLst>
              <a:ext uri="{FF2B5EF4-FFF2-40B4-BE49-F238E27FC236}">
                <a16:creationId xmlns:a16="http://schemas.microsoft.com/office/drawing/2014/main" id="{7F9AF7E2-DBAE-4B9D-80E6-F753797E2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b="12562"/>
          <a:stretch/>
        </p:blipFill>
        <p:spPr>
          <a:xfrm>
            <a:off x="0" y="5439"/>
            <a:ext cx="12192000" cy="1538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97B275-F128-425F-8261-CFFD5177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Probity and Procurement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A3B4CF-311A-47FB-7372-CA9F69212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57188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Blip>
                <a:blip r:embed="rId4"/>
              </a:buBlip>
            </a:pPr>
            <a:r>
              <a:rPr lang="en-AU" sz="6400" dirty="0">
                <a:latin typeface="Century Gothic" panose="020B0502020202020204" pitchFamily="34" charset="0"/>
              </a:rPr>
              <a:t>Medium sized contractual arrangements</a:t>
            </a:r>
          </a:p>
          <a:p>
            <a:pPr marL="814388" lvl="1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n-AU" sz="6400" dirty="0">
                <a:latin typeface="Century Gothic" panose="020B0502020202020204" pitchFamily="34" charset="0"/>
              </a:rPr>
              <a:t>$15,000 or more but less than $200,000</a:t>
            </a:r>
          </a:p>
          <a:p>
            <a:pPr marL="814388" lvl="1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n-AU" sz="6400" dirty="0">
                <a:latin typeface="Century Gothic" panose="020B0502020202020204" pitchFamily="34" charset="0"/>
              </a:rPr>
              <a:t>3 quotes</a:t>
            </a:r>
          </a:p>
          <a:p>
            <a:pPr marL="357188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Blip>
                <a:blip r:embed="rId4"/>
              </a:buBlip>
            </a:pPr>
            <a:r>
              <a:rPr lang="en-AU" sz="6400" dirty="0">
                <a:latin typeface="Century Gothic" panose="020B0502020202020204" pitchFamily="34" charset="0"/>
              </a:rPr>
              <a:t>Large sized contractual arrangements</a:t>
            </a:r>
          </a:p>
          <a:p>
            <a:pPr marL="814388" lvl="1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n-AU" sz="6400" dirty="0">
                <a:latin typeface="Century Gothic" panose="020B0502020202020204" pitchFamily="34" charset="0"/>
              </a:rPr>
              <a:t>$200,000 or more ex GST</a:t>
            </a:r>
          </a:p>
          <a:p>
            <a:pPr marL="814388" lvl="1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n-AU" sz="6400" dirty="0">
                <a:latin typeface="Century Gothic" panose="020B0502020202020204" pitchFamily="34" charset="0"/>
              </a:rPr>
              <a:t>Tenders</a:t>
            </a:r>
          </a:p>
          <a:p>
            <a:pPr marL="357188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Blip>
                <a:blip r:embed="rId4"/>
              </a:buBlip>
            </a:pPr>
            <a:r>
              <a:rPr lang="en-US" sz="6400" dirty="0">
                <a:latin typeface="Century Gothic" panose="020B0502020202020204" pitchFamily="34" charset="0"/>
              </a:rPr>
              <a:t>Exemptions apply</a:t>
            </a:r>
          </a:p>
          <a:p>
            <a:pPr marL="357188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Blip>
                <a:blip r:embed="rId4"/>
              </a:buBlip>
            </a:pPr>
            <a:r>
              <a:rPr lang="en-US" sz="6400" dirty="0">
                <a:latin typeface="Century Gothic" panose="020B0502020202020204" pitchFamily="34" charset="0"/>
              </a:rPr>
              <a:t>Risk Areas:</a:t>
            </a:r>
          </a:p>
          <a:p>
            <a:pPr marL="814388" lvl="1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n-US" sz="6400" dirty="0">
                <a:latin typeface="Century Gothic" panose="020B0502020202020204" pitchFamily="34" charset="0"/>
              </a:rPr>
              <a:t>Departures, and using non-conforming tenders</a:t>
            </a:r>
          </a:p>
          <a:p>
            <a:pPr marL="814388" lvl="1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n-US" sz="6400" dirty="0">
                <a:latin typeface="Century Gothic" panose="020B0502020202020204" pitchFamily="34" charset="0"/>
              </a:rPr>
              <a:t>Possibility of relying on negotiations following tender award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219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water, bird&#10;&#10;Description automatically generated">
            <a:extLst>
              <a:ext uri="{FF2B5EF4-FFF2-40B4-BE49-F238E27FC236}">
                <a16:creationId xmlns:a16="http://schemas.microsoft.com/office/drawing/2014/main" id="{29544EAE-72A6-4B16-B95F-16493ABEB2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b="12562"/>
          <a:stretch/>
        </p:blipFill>
        <p:spPr>
          <a:xfrm>
            <a:off x="0" y="5439"/>
            <a:ext cx="12192000" cy="1538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97B275-F128-425F-8261-CFFD5177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Delegated Decision Making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B2129-27FF-4B41-A867-AB8CC80592DD}"/>
              </a:ext>
            </a:extLst>
          </p:cNvPr>
          <p:cNvSpPr txBox="1"/>
          <p:nvPr/>
        </p:nvSpPr>
        <p:spPr>
          <a:xfrm>
            <a:off x="10458994" y="6480014"/>
            <a:ext cx="1280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00" dirty="0">
                <a:latin typeface="Century Gothic" panose="020B0502020202020204" pitchFamily="34" charset="0"/>
              </a:rPr>
              <a:t>© Preston Law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6AC641-C1F1-45BC-B933-281FD0F03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01" y="1903751"/>
            <a:ext cx="11037552" cy="4487523"/>
          </a:xfrm>
        </p:spPr>
        <p:txBody>
          <a:bodyPr>
            <a:normAutofit fontScale="25000" lnSpcReduction="20000"/>
          </a:bodyPr>
          <a:lstStyle/>
          <a:p>
            <a:pPr marL="357188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n-AU" sz="8400" dirty="0">
                <a:latin typeface="Century Gothic" panose="020B0502020202020204" pitchFamily="34" charset="0"/>
              </a:rPr>
              <a:t>Starting Point: A Council Resolution</a:t>
            </a:r>
          </a:p>
          <a:p>
            <a:pPr marL="357188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n-AU" sz="8400" dirty="0">
                <a:latin typeface="Century Gothic" panose="020B0502020202020204" pitchFamily="34" charset="0"/>
              </a:rPr>
              <a:t>Section 257 Local Government Act – delegate to CEO (or Mayor)</a:t>
            </a:r>
          </a:p>
          <a:p>
            <a:pPr marL="357188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n-AU" sz="8400" dirty="0">
                <a:latin typeface="Century Gothic" panose="020B0502020202020204" pitchFamily="34" charset="0"/>
              </a:rPr>
              <a:t>Section 259 – CEO delegate to other officers (sub-delegations)</a:t>
            </a:r>
          </a:p>
          <a:p>
            <a:pPr marL="357188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n-AU" sz="8400" dirty="0">
                <a:latin typeface="Century Gothic" panose="020B0502020202020204" pitchFamily="34" charset="0"/>
              </a:rPr>
              <a:t>BUT NOTE:</a:t>
            </a:r>
          </a:p>
          <a:p>
            <a:pPr marL="814388" lvl="1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n-AU" sz="8400" dirty="0">
                <a:latin typeface="Century Gothic" panose="020B0502020202020204" pitchFamily="34" charset="0"/>
              </a:rPr>
              <a:t>CANNOT delegate powers exercisable by resolution or which require Council to “adopt” something (adopt = resolution)</a:t>
            </a:r>
          </a:p>
          <a:p>
            <a:pPr marL="814388" lvl="1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r>
              <a:rPr lang="en-AU" sz="8400" dirty="0">
                <a:latin typeface="Century Gothic" panose="020B0502020202020204" pitchFamily="34" charset="0"/>
              </a:rPr>
              <a:t>“Direct to CEO” powers – no delegation necessary (but s. 259 sub-delegation available)</a:t>
            </a:r>
          </a:p>
          <a:p>
            <a:pPr marL="357188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endParaRPr lang="en-AU" sz="8000" dirty="0">
              <a:latin typeface="Century Gothic" panose="020B0502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AU" sz="1600" dirty="0">
              <a:latin typeface="Century Gothic" panose="020B0502020202020204" pitchFamily="34" charset="0"/>
            </a:endParaRPr>
          </a:p>
          <a:p>
            <a:pPr marL="814388" lvl="1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4"/>
              </a:buBlip>
            </a:pPr>
            <a:endParaRPr lang="en-A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4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ater, bird&#10;&#10;Description automatically generated">
            <a:extLst>
              <a:ext uri="{FF2B5EF4-FFF2-40B4-BE49-F238E27FC236}">
                <a16:creationId xmlns:a16="http://schemas.microsoft.com/office/drawing/2014/main" id="{92258539-AF32-4B6F-898A-615A1D44C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b="12562"/>
          <a:stretch/>
        </p:blipFill>
        <p:spPr>
          <a:xfrm>
            <a:off x="0" y="5439"/>
            <a:ext cx="12192000" cy="1538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97B275-F128-425F-8261-CFFD5177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503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Native Title</a:t>
            </a:r>
            <a:endParaRPr lang="en-A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395B4A-2754-E00A-D066-2D7A9C522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493"/>
            <a:ext cx="11022874" cy="4814520"/>
          </a:xfrm>
        </p:spPr>
        <p:txBody>
          <a:bodyPr>
            <a:normAutofit fontScale="85000" lnSpcReduction="10000"/>
          </a:bodyPr>
          <a:lstStyle/>
          <a:p>
            <a:pPr marL="288000" indent="-288000">
              <a:lnSpc>
                <a:spcPct val="150000"/>
              </a:lnSpc>
              <a:spcAft>
                <a:spcPct val="60000"/>
              </a:spcAft>
              <a:buBlip>
                <a:blip r:embed="rId4"/>
              </a:buBlip>
              <a:defRPr/>
            </a:pPr>
            <a:r>
              <a:rPr lang="en-AU" altLang="en-US" sz="2200" dirty="0">
                <a:latin typeface="Century Gothic" panose="020B0502020202020204" pitchFamily="34" charset="0"/>
              </a:rPr>
              <a:t>Compensation is the key area of change</a:t>
            </a:r>
          </a:p>
          <a:p>
            <a:pPr marL="288000" indent="-288000">
              <a:lnSpc>
                <a:spcPct val="150000"/>
              </a:lnSpc>
              <a:spcAft>
                <a:spcPct val="60000"/>
              </a:spcAft>
              <a:buBlip>
                <a:blip r:embed="rId4"/>
              </a:buBlip>
              <a:defRPr/>
            </a:pPr>
            <a:r>
              <a:rPr lang="en-AU" altLang="en-US" sz="2200" dirty="0">
                <a:latin typeface="Century Gothic" panose="020B0502020202020204" pitchFamily="34" charset="0"/>
              </a:rPr>
              <a:t>Payable by the Commonwealth or the State, on just terms</a:t>
            </a:r>
          </a:p>
          <a:p>
            <a:pPr marL="288000" indent="-288000">
              <a:lnSpc>
                <a:spcPct val="150000"/>
              </a:lnSpc>
              <a:spcAft>
                <a:spcPct val="60000"/>
              </a:spcAft>
              <a:buBlip>
                <a:blip r:embed="rId4"/>
              </a:buBlip>
              <a:defRPr/>
            </a:pPr>
            <a:r>
              <a:rPr lang="en-AU" altLang="en-US" sz="2200" dirty="0">
                <a:latin typeface="Century Gothic" panose="020B0502020202020204" pitchFamily="34" charset="0"/>
              </a:rPr>
              <a:t>Landmark case of Timber Creek, decided in March 2019.  First High Court decision on compensation</a:t>
            </a:r>
          </a:p>
          <a:p>
            <a:pPr marL="745200" lvl="1" indent="-288000">
              <a:lnSpc>
                <a:spcPct val="150000"/>
              </a:lnSpc>
              <a:spcAft>
                <a:spcPct val="60000"/>
              </a:spcAft>
              <a:buBlip>
                <a:blip r:embed="rId4"/>
              </a:buBlip>
              <a:defRPr/>
            </a:pPr>
            <a:r>
              <a:rPr lang="en-AU" altLang="en-US" sz="1800" dirty="0">
                <a:latin typeface="Century Gothic" panose="020B0502020202020204" pitchFamily="34" charset="0"/>
              </a:rPr>
              <a:t>Three grounds for compensation – economic loss (calculated up to the freehold value of the land), interest, non-economic (cultural/spiritual) loss</a:t>
            </a:r>
          </a:p>
          <a:p>
            <a:pPr marL="745200" lvl="1" indent="-288000">
              <a:lnSpc>
                <a:spcPct val="150000"/>
              </a:lnSpc>
              <a:spcAft>
                <a:spcPct val="60000"/>
              </a:spcAft>
              <a:buBlip>
                <a:blip r:embed="rId4"/>
              </a:buBlip>
              <a:defRPr/>
            </a:pPr>
            <a:r>
              <a:rPr lang="en-AU" altLang="en-US" sz="1800" dirty="0">
                <a:latin typeface="Century Gothic" panose="020B0502020202020204" pitchFamily="34" charset="0"/>
              </a:rPr>
              <a:t>High Court: non-economic loss is “what the Australian community would regard as appropriate, fair or just” – in this case, $1.3m for 127 hectares</a:t>
            </a:r>
          </a:p>
          <a:p>
            <a:pPr marL="745200" lvl="1" indent="-288000">
              <a:lnSpc>
                <a:spcPct val="150000"/>
              </a:lnSpc>
              <a:spcAft>
                <a:spcPct val="60000"/>
              </a:spcAft>
              <a:buBlip>
                <a:blip r:embed="rId4"/>
              </a:buBlip>
              <a:defRPr/>
            </a:pPr>
            <a:r>
              <a:rPr lang="en-AU" altLang="en-US" sz="1800" dirty="0">
                <a:latin typeface="Century Gothic" panose="020B0502020202020204" pitchFamily="34" charset="0"/>
              </a:rPr>
              <a:t>Award was approximately 4x freehold value of date of extinguishing act</a:t>
            </a:r>
          </a:p>
          <a:p>
            <a:pPr marL="288000" indent="-288000">
              <a:lnSpc>
                <a:spcPct val="150000"/>
              </a:lnSpc>
              <a:spcAft>
                <a:spcPct val="60000"/>
              </a:spcAft>
              <a:buBlip>
                <a:blip r:embed="rId4"/>
              </a:buBlip>
              <a:defRPr/>
            </a:pPr>
            <a:endParaRPr lang="en-AU" altLang="en-US" sz="2200" dirty="0">
              <a:latin typeface="Century Gothic" panose="020B0502020202020204" pitchFamily="34" charset="0"/>
            </a:endParaRPr>
          </a:p>
          <a:p>
            <a:pPr marL="239400" indent="0">
              <a:lnSpc>
                <a:spcPct val="160000"/>
              </a:lnSpc>
              <a:buNone/>
            </a:pPr>
            <a:endParaRPr lang="en-AU" sz="2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4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ater, bird&#10;&#10;Description automatically generated">
            <a:extLst>
              <a:ext uri="{FF2B5EF4-FFF2-40B4-BE49-F238E27FC236}">
                <a16:creationId xmlns:a16="http://schemas.microsoft.com/office/drawing/2014/main" id="{92258539-AF32-4B6F-898A-615A1D44C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b="12562"/>
          <a:stretch/>
        </p:blipFill>
        <p:spPr>
          <a:xfrm>
            <a:off x="0" y="5439"/>
            <a:ext cx="12192000" cy="1538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97B275-F128-425F-8261-CFFD5177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503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Native Title (cont.)</a:t>
            </a:r>
            <a:endParaRPr lang="en-A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395B4A-2754-E00A-D066-2D7A9C522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493"/>
            <a:ext cx="10755385" cy="4814520"/>
          </a:xfrm>
        </p:spPr>
        <p:txBody>
          <a:bodyPr>
            <a:normAutofit fontScale="85000" lnSpcReduction="10000"/>
          </a:bodyPr>
          <a:lstStyle/>
          <a:p>
            <a:pPr marL="288000" indent="-288000">
              <a:lnSpc>
                <a:spcPct val="150000"/>
              </a:lnSpc>
              <a:spcAft>
                <a:spcPct val="60000"/>
              </a:spcAft>
              <a:buBlip>
                <a:blip r:embed="rId4"/>
              </a:buBlip>
              <a:defRPr/>
            </a:pPr>
            <a:r>
              <a:rPr lang="en-AU" altLang="en-US" sz="2200" dirty="0">
                <a:latin typeface="Century Gothic" panose="020B0502020202020204" pitchFamily="34" charset="0"/>
              </a:rPr>
              <a:t>Limited cases, in part because compensation claims to be finalised after claims are determined.  This will be the next big area of change in Native Title Law.</a:t>
            </a:r>
          </a:p>
          <a:p>
            <a:pPr marL="288000" indent="-288000">
              <a:lnSpc>
                <a:spcPct val="150000"/>
              </a:lnSpc>
              <a:spcAft>
                <a:spcPct val="60000"/>
              </a:spcAft>
              <a:buBlip>
                <a:blip r:embed="rId4"/>
              </a:buBlip>
              <a:defRPr/>
            </a:pPr>
            <a:r>
              <a:rPr lang="en-AU" altLang="en-US" sz="2200" dirty="0">
                <a:latin typeface="Century Gothic" panose="020B0502020202020204" pitchFamily="34" charset="0"/>
              </a:rPr>
              <a:t>Native Title determined over 280 million hectares of land in Australia</a:t>
            </a:r>
          </a:p>
          <a:p>
            <a:pPr marL="288000" indent="-288000">
              <a:lnSpc>
                <a:spcPct val="150000"/>
              </a:lnSpc>
              <a:spcAft>
                <a:spcPct val="60000"/>
              </a:spcAft>
              <a:buBlip>
                <a:blip r:embed="rId4"/>
              </a:buBlip>
              <a:defRPr/>
            </a:pPr>
            <a:r>
              <a:rPr lang="en-AU" altLang="en-US" sz="2200" dirty="0">
                <a:latin typeface="Century Gothic" panose="020B0502020202020204" pitchFamily="34" charset="0"/>
              </a:rPr>
              <a:t>What might be on the agenda?</a:t>
            </a:r>
          </a:p>
          <a:p>
            <a:pPr marL="745200" lvl="1" indent="-288000">
              <a:lnSpc>
                <a:spcPct val="150000"/>
              </a:lnSpc>
              <a:spcAft>
                <a:spcPct val="60000"/>
              </a:spcAft>
              <a:buBlip>
                <a:blip r:embed="rId4"/>
              </a:buBlip>
              <a:defRPr/>
            </a:pPr>
            <a:r>
              <a:rPr lang="en-AU" altLang="en-US" sz="1800" dirty="0">
                <a:latin typeface="Century Gothic" panose="020B0502020202020204" pitchFamily="34" charset="0"/>
              </a:rPr>
              <a:t>A change to the </a:t>
            </a:r>
            <a:r>
              <a:rPr lang="en-AU" altLang="en-US" sz="1800" i="1" dirty="0">
                <a:latin typeface="Century Gothic" panose="020B0502020202020204" pitchFamily="34" charset="0"/>
              </a:rPr>
              <a:t>Native Title (Queensland) Act 1993 </a:t>
            </a:r>
            <a:r>
              <a:rPr lang="en-AU" altLang="en-US" sz="1800" dirty="0">
                <a:latin typeface="Century Gothic" panose="020B0502020202020204" pitchFamily="34" charset="0"/>
              </a:rPr>
              <a:t>(Qld) to transfer compensation liability from State to other parties – </a:t>
            </a:r>
            <a:r>
              <a:rPr lang="en-AU" altLang="en-US" sz="1800" dirty="0" err="1">
                <a:latin typeface="Century Gothic" panose="020B0502020202020204" pitchFamily="34" charset="0"/>
              </a:rPr>
              <a:t>eg</a:t>
            </a:r>
            <a:r>
              <a:rPr lang="en-AU" altLang="en-US" sz="1800" dirty="0">
                <a:latin typeface="Century Gothic" panose="020B0502020202020204" pitchFamily="34" charset="0"/>
              </a:rPr>
              <a:t> project proponents (as is the case in WA/NSW for resource holders)</a:t>
            </a:r>
          </a:p>
          <a:p>
            <a:pPr marL="745200" lvl="1" indent="-288000">
              <a:lnSpc>
                <a:spcPct val="150000"/>
              </a:lnSpc>
              <a:spcAft>
                <a:spcPct val="60000"/>
              </a:spcAft>
              <a:buBlip>
                <a:blip r:embed="rId4"/>
              </a:buBlip>
              <a:defRPr/>
            </a:pPr>
            <a:r>
              <a:rPr lang="en-AU" altLang="en-US" sz="1800" dirty="0">
                <a:latin typeface="Century Gothic" panose="020B0502020202020204" pitchFamily="34" charset="0"/>
              </a:rPr>
              <a:t>Funding availability</a:t>
            </a:r>
          </a:p>
          <a:p>
            <a:pPr marL="745200" lvl="1" indent="-288000">
              <a:lnSpc>
                <a:spcPct val="150000"/>
              </a:lnSpc>
              <a:spcAft>
                <a:spcPct val="60000"/>
              </a:spcAft>
              <a:buBlip>
                <a:blip r:embed="rId4"/>
              </a:buBlip>
              <a:defRPr/>
            </a:pPr>
            <a:r>
              <a:rPr lang="en-AU" altLang="en-US" sz="1800" dirty="0">
                <a:latin typeface="Century Gothic" panose="020B0502020202020204" pitchFamily="34" charset="0"/>
              </a:rPr>
              <a:t>Passing on risk</a:t>
            </a:r>
          </a:p>
          <a:p>
            <a:pPr marL="288000" indent="-288000">
              <a:lnSpc>
                <a:spcPct val="150000"/>
              </a:lnSpc>
              <a:spcAft>
                <a:spcPct val="60000"/>
              </a:spcAft>
              <a:buBlip>
                <a:blip r:embed="rId4"/>
              </a:buBlip>
              <a:defRPr/>
            </a:pPr>
            <a:endParaRPr lang="en-AU" altLang="en-US" sz="2200" dirty="0">
              <a:latin typeface="Century Gothic" panose="020B0502020202020204" pitchFamily="34" charset="0"/>
            </a:endParaRPr>
          </a:p>
          <a:p>
            <a:pPr marL="239400" indent="0">
              <a:lnSpc>
                <a:spcPct val="160000"/>
              </a:lnSpc>
              <a:buNone/>
            </a:pPr>
            <a:endParaRPr lang="en-AU" sz="2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0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water, bird&#10;&#10;Description automatically generated">
            <a:extLst>
              <a:ext uri="{FF2B5EF4-FFF2-40B4-BE49-F238E27FC236}">
                <a16:creationId xmlns:a16="http://schemas.microsoft.com/office/drawing/2014/main" id="{29544EAE-72A6-4B16-B95F-16493ABEB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b="12562"/>
          <a:stretch/>
        </p:blipFill>
        <p:spPr>
          <a:xfrm>
            <a:off x="0" y="5439"/>
            <a:ext cx="12192000" cy="1538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97B275-F128-425F-8261-CFFD5177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h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uman Rights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B2129-27FF-4B41-A867-AB8CC80592DD}"/>
              </a:ext>
            </a:extLst>
          </p:cNvPr>
          <p:cNvSpPr txBox="1"/>
          <p:nvPr/>
        </p:nvSpPr>
        <p:spPr>
          <a:xfrm>
            <a:off x="10458994" y="6480014"/>
            <a:ext cx="1280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00" dirty="0">
                <a:latin typeface="Century Gothic" panose="020B0502020202020204" pitchFamily="34" charset="0"/>
              </a:rPr>
              <a:t>© Preston Law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6AC641-C1F1-45BC-B933-281FD0F03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3752"/>
            <a:ext cx="10515600" cy="3782106"/>
          </a:xfrm>
        </p:spPr>
        <p:txBody>
          <a:bodyPr>
            <a:normAutofit/>
          </a:bodyPr>
          <a:lstStyle/>
          <a:p>
            <a:pPr marL="357188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AU" sz="2400" dirty="0">
                <a:latin typeface="Century Gothic" panose="020B0502020202020204" pitchFamily="34" charset="0"/>
              </a:rPr>
              <a:t>Qld legislation commenced operation on 1 January 2020</a:t>
            </a:r>
          </a:p>
          <a:p>
            <a:pPr marL="357188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AU" sz="2400" dirty="0">
                <a:latin typeface="Century Gothic" panose="020B0502020202020204" pitchFamily="34" charset="0"/>
              </a:rPr>
              <a:t>Purpose to consolidate and establish statutory protections </a:t>
            </a:r>
          </a:p>
          <a:p>
            <a:pPr marL="357188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AU" sz="2400" dirty="0">
                <a:latin typeface="Century Gothic" panose="020B0502020202020204" pitchFamily="34" charset="0"/>
              </a:rPr>
              <a:t>Ensure public functions are exercised in a compatible way </a:t>
            </a:r>
          </a:p>
          <a:p>
            <a:pPr marL="357188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2400" dirty="0">
                <a:latin typeface="Century Gothic" panose="020B0502020202020204" pitchFamily="34" charset="0"/>
              </a:rPr>
              <a:t>In making decisions, Council must properly consider human rights</a:t>
            </a:r>
          </a:p>
          <a:p>
            <a:pPr marL="357188" indent="-35718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2400" dirty="0">
                <a:latin typeface="Century Gothic" panose="020B0502020202020204" pitchFamily="34" charset="0"/>
              </a:rPr>
              <a:t>Must not be incompatible but Human Rights can be limited</a:t>
            </a:r>
            <a:endParaRPr lang="en-AU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2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ater, bird&#10;&#10;Description automatically generated">
            <a:extLst>
              <a:ext uri="{FF2B5EF4-FFF2-40B4-BE49-F238E27FC236}">
                <a16:creationId xmlns:a16="http://schemas.microsoft.com/office/drawing/2014/main" id="{92258539-AF32-4B6F-898A-615A1D44C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b="12562"/>
          <a:stretch/>
        </p:blipFill>
        <p:spPr>
          <a:xfrm>
            <a:off x="0" y="5439"/>
            <a:ext cx="12192000" cy="1538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97B275-F128-425F-8261-CFFD5177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503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Human Rights (cont.)</a:t>
            </a:r>
            <a:endParaRPr lang="en-A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395B4A-2754-E00A-D066-2D7A9C522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63" y="1858118"/>
            <a:ext cx="5816237" cy="4781380"/>
          </a:xfrm>
        </p:spPr>
        <p:txBody>
          <a:bodyPr>
            <a:normAutofit lnSpcReduction="10000"/>
          </a:bodyPr>
          <a:lstStyle/>
          <a:p>
            <a:pPr marL="26789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Font typeface="Wingdings 2" panose="05020102010507070707" pitchFamily="18" charset="2"/>
              <a:buBlip>
                <a:blip r:embed="rId4"/>
              </a:buBlip>
              <a:defRPr/>
            </a:pPr>
            <a:r>
              <a:rPr lang="en-AU" sz="2000" i="1" dirty="0">
                <a:latin typeface="Century Gothic" panose="020B0502020202020204" pitchFamily="34" charset="0"/>
              </a:rPr>
              <a:t>Waratah Coal v Youth Verdict </a:t>
            </a:r>
            <a:r>
              <a:rPr lang="en-AU" sz="2000" dirty="0">
                <a:latin typeface="Century Gothic" panose="020B0502020202020204" pitchFamily="34" charset="0"/>
              </a:rPr>
              <a:t>– Land Court decision delivered 25 November 2022</a:t>
            </a:r>
          </a:p>
          <a:p>
            <a:pPr marL="725091" lvl="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r>
              <a:rPr lang="en-AU" sz="1600" dirty="0">
                <a:latin typeface="Century Gothic" panose="020B0502020202020204" pitchFamily="34" charset="0"/>
              </a:rPr>
              <a:t>Recommended Minister refuse MLA</a:t>
            </a:r>
          </a:p>
          <a:p>
            <a:pPr marL="725091" lvl="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r>
              <a:rPr lang="en-AU" sz="1600" dirty="0">
                <a:latin typeface="Century Gothic" panose="020B0502020202020204" pitchFamily="34" charset="0"/>
              </a:rPr>
              <a:t>Considered: </a:t>
            </a:r>
          </a:p>
          <a:p>
            <a:pPr marL="1182291" lvl="2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r>
              <a:rPr lang="en-AU" sz="1600" dirty="0">
                <a:latin typeface="Century Gothic" panose="020B0502020202020204" pitchFamily="34" charset="0"/>
              </a:rPr>
              <a:t>Section 28 HR Act</a:t>
            </a:r>
          </a:p>
          <a:p>
            <a:pPr marL="1182291" lvl="2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r>
              <a:rPr lang="en-AU" sz="1600" dirty="0">
                <a:latin typeface="Century Gothic" panose="020B0502020202020204" pitchFamily="34" charset="0"/>
              </a:rPr>
              <a:t>UN Declaration on the Rights of Indigenous Peoples</a:t>
            </a:r>
          </a:p>
          <a:p>
            <a:pPr marL="725091" lvl="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r>
              <a:rPr lang="en-AU" sz="1600" dirty="0">
                <a:latin typeface="Century Gothic" panose="020B0502020202020204" pitchFamily="34" charset="0"/>
              </a:rPr>
              <a:t>Climate change in Torres Strait – result in cultural heritage displacement</a:t>
            </a:r>
          </a:p>
          <a:p>
            <a:pPr marL="725091" lvl="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r>
              <a:rPr lang="en-AU" sz="1600" dirty="0">
                <a:latin typeface="Century Gothic" panose="020B0502020202020204" pitchFamily="34" charset="0"/>
              </a:rPr>
              <a:t>No allegation of breach of Aboriginal Cultural Heritage Act</a:t>
            </a:r>
          </a:p>
          <a:p>
            <a:pPr marL="725091" lvl="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endParaRPr lang="en-AU" sz="1600" dirty="0">
              <a:latin typeface="Century Gothic" panose="020B0502020202020204" pitchFamily="34" charset="0"/>
            </a:endParaRPr>
          </a:p>
          <a:p>
            <a:pPr marL="457200" lvl="1" indent="0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None/>
              <a:defRPr/>
            </a:pPr>
            <a:endParaRPr lang="en-AU" sz="1700" dirty="0">
              <a:latin typeface="Century Gothic" panose="020B0502020202020204" pitchFamily="34" charset="0"/>
            </a:endParaRPr>
          </a:p>
          <a:p>
            <a:pPr marL="26789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Font typeface="Wingdings 2" panose="05020102010507070707" pitchFamily="18" charset="2"/>
              <a:buBlip>
                <a:blip r:embed="rId4"/>
              </a:buBlip>
              <a:defRPr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239400" indent="0">
              <a:lnSpc>
                <a:spcPct val="160000"/>
              </a:lnSpc>
              <a:buNone/>
            </a:pPr>
            <a:endParaRPr lang="en-AU" sz="25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Aerial view of Erub (Darnley Island)">
            <a:extLst>
              <a:ext uri="{FF2B5EF4-FFF2-40B4-BE49-F238E27FC236}">
                <a16:creationId xmlns:a16="http://schemas.microsoft.com/office/drawing/2014/main" id="{0CBAB858-7BF8-04DF-1CAB-453EE9DE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57" y="2526966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1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ater, bird&#10;&#10;Description automatically generated">
            <a:extLst>
              <a:ext uri="{FF2B5EF4-FFF2-40B4-BE49-F238E27FC236}">
                <a16:creationId xmlns:a16="http://schemas.microsoft.com/office/drawing/2014/main" id="{92258539-AF32-4B6F-898A-615A1D44C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b="12562"/>
          <a:stretch/>
        </p:blipFill>
        <p:spPr>
          <a:xfrm>
            <a:off x="0" y="5439"/>
            <a:ext cx="12192000" cy="1538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97B275-F128-425F-8261-CFFD5177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503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Right to Information</a:t>
            </a:r>
            <a:endParaRPr lang="en-A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395B4A-2754-E00A-D066-2D7A9C522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63" y="1858118"/>
            <a:ext cx="10769237" cy="4781380"/>
          </a:xfrm>
        </p:spPr>
        <p:txBody>
          <a:bodyPr>
            <a:normAutofit fontScale="85000" lnSpcReduction="10000"/>
          </a:bodyPr>
          <a:lstStyle/>
          <a:p>
            <a:pPr marL="26789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Font typeface="Wingdings 2" panose="05020102010507070707" pitchFamily="18" charset="2"/>
              <a:buBlip>
                <a:blip r:embed="rId4"/>
              </a:buBlip>
              <a:defRPr/>
            </a:pPr>
            <a:r>
              <a:rPr lang="en-AU" sz="2000" dirty="0">
                <a:latin typeface="Century Gothic" panose="020B0502020202020204" pitchFamily="34" charset="0"/>
              </a:rPr>
              <a:t>Check resources that are already publicly available first</a:t>
            </a:r>
          </a:p>
          <a:p>
            <a:pPr marL="26789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Font typeface="Wingdings 2" panose="05020102010507070707" pitchFamily="18" charset="2"/>
              <a:buBlip>
                <a:blip r:embed="rId4"/>
              </a:buBlip>
              <a:defRPr/>
            </a:pPr>
            <a:r>
              <a:rPr lang="en-AU" sz="2000" dirty="0">
                <a:latin typeface="Century Gothic" panose="020B0502020202020204" pitchFamily="34" charset="0"/>
              </a:rPr>
              <a:t>If a client needs to utilise the access regime under the RTI Act, then:</a:t>
            </a:r>
          </a:p>
          <a:p>
            <a:pPr marL="725091" lvl="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r>
              <a:rPr lang="en-AU" sz="2000" dirty="0">
                <a:latin typeface="Century Gothic" panose="020B0502020202020204" pitchFamily="34" charset="0"/>
              </a:rPr>
              <a:t>Be aware of formalities – application fee, verification of ID, submission of approved form properly completed</a:t>
            </a:r>
          </a:p>
          <a:p>
            <a:pPr marL="725091" lvl="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r>
              <a:rPr lang="en-AU" sz="2000" dirty="0">
                <a:latin typeface="Century Gothic" panose="020B0502020202020204" pitchFamily="34" charset="0"/>
              </a:rPr>
              <a:t>Consider timeframes – 25 business days, plus extensions in certain circumstances and “clock stopping” acts</a:t>
            </a:r>
          </a:p>
          <a:p>
            <a:pPr marL="26789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r>
              <a:rPr lang="en-AU" sz="2000" dirty="0">
                <a:latin typeface="Century Gothic" panose="020B0502020202020204" pitchFamily="34" charset="0"/>
              </a:rPr>
              <a:t>Appeal rights:</a:t>
            </a:r>
          </a:p>
          <a:p>
            <a:pPr marL="725091" lvl="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r>
              <a:rPr lang="en-AU" sz="2000" dirty="0">
                <a:latin typeface="Century Gothic" panose="020B0502020202020204" pitchFamily="34" charset="0"/>
              </a:rPr>
              <a:t>Internal review, but only if decision maker is not Council’s CEO.</a:t>
            </a:r>
          </a:p>
          <a:p>
            <a:pPr marL="725091" lvl="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r>
              <a:rPr lang="en-AU" sz="2000" dirty="0">
                <a:latin typeface="Century Gothic" panose="020B0502020202020204" pitchFamily="34" charset="0"/>
              </a:rPr>
              <a:t>External review, to the Office of the Information Commissioner.</a:t>
            </a:r>
          </a:p>
          <a:p>
            <a:pPr marL="725091" lvl="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r>
              <a:rPr lang="en-AU" sz="2000" dirty="0">
                <a:latin typeface="Century Gothic" panose="020B0502020202020204" pitchFamily="34" charset="0"/>
              </a:rPr>
              <a:t>20 business days on receipt of decision notice (not necessarily receipt of documents).</a:t>
            </a:r>
          </a:p>
          <a:p>
            <a:pPr marL="725091" lvl="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Blip>
                <a:blip r:embed="rId4"/>
              </a:buBlip>
              <a:defRPr/>
            </a:pPr>
            <a:endParaRPr lang="en-AU" sz="1600" dirty="0">
              <a:latin typeface="Century Gothic" panose="020B0502020202020204" pitchFamily="34" charset="0"/>
            </a:endParaRPr>
          </a:p>
          <a:p>
            <a:pPr marL="457200" lvl="1" indent="0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None/>
              <a:defRPr/>
            </a:pPr>
            <a:endParaRPr lang="en-AU" sz="1700" dirty="0">
              <a:latin typeface="Century Gothic" panose="020B0502020202020204" pitchFamily="34" charset="0"/>
            </a:endParaRPr>
          </a:p>
          <a:p>
            <a:pPr marL="267891" indent="-267891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buFont typeface="Wingdings 2" panose="05020102010507070707" pitchFamily="18" charset="2"/>
              <a:buBlip>
                <a:blip r:embed="rId4"/>
              </a:buBlip>
              <a:defRPr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239400" indent="0">
              <a:lnSpc>
                <a:spcPct val="160000"/>
              </a:lnSpc>
              <a:buNone/>
            </a:pPr>
            <a:endParaRPr lang="en-AU" sz="2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29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87C7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Presntation Template - May 2019" id="{0E47A0ED-36BE-406E-9F95-E4B78F2A1291}" vid="{31D1F608-722E-47D5-B171-FB6C978FE0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</TotalTime>
  <Words>688</Words>
  <Application>Microsoft Office PowerPoint</Application>
  <PresentationFormat>Widescreen</PresentationFormat>
  <Paragraphs>97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 2</vt:lpstr>
      <vt:lpstr>Office Theme</vt:lpstr>
      <vt:lpstr>Tips on Navigating Local Government Issues</vt:lpstr>
      <vt:lpstr>Introduction</vt:lpstr>
      <vt:lpstr>Probity and Procurement</vt:lpstr>
      <vt:lpstr>Delegated Decision Making</vt:lpstr>
      <vt:lpstr>Native Title</vt:lpstr>
      <vt:lpstr>Native Title (cont.)</vt:lpstr>
      <vt:lpstr>human Rights </vt:lpstr>
      <vt:lpstr>Human Rights (cont.)</vt:lpstr>
      <vt:lpstr>Right to Information</vt:lpstr>
      <vt:lpstr>Employment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Monique Robert</dc:creator>
  <cp:lastModifiedBy>Julian Bodenmann</cp:lastModifiedBy>
  <cp:revision>34</cp:revision>
  <cp:lastPrinted>2023-04-16T22:33:33Z</cp:lastPrinted>
  <dcterms:created xsi:type="dcterms:W3CDTF">2019-05-23T04:23:47Z</dcterms:created>
  <dcterms:modified xsi:type="dcterms:W3CDTF">2023-05-15T05:39:29Z</dcterms:modified>
</cp:coreProperties>
</file>