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96" r:id="rId1"/>
  </p:sldMasterIdLst>
  <p:notesMasterIdLst>
    <p:notesMasterId r:id="rId14"/>
  </p:notesMasterIdLst>
  <p:sldIdLst>
    <p:sldId id="256" r:id="rId2"/>
    <p:sldId id="260" r:id="rId3"/>
    <p:sldId id="263" r:id="rId4"/>
    <p:sldId id="280" r:id="rId5"/>
    <p:sldId id="284" r:id="rId6"/>
    <p:sldId id="278" r:id="rId7"/>
    <p:sldId id="281" r:id="rId8"/>
    <p:sldId id="286" r:id="rId9"/>
    <p:sldId id="285" r:id="rId10"/>
    <p:sldId id="287" r:id="rId11"/>
    <p:sldId id="28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CD"/>
          </a:solidFill>
        </a:fill>
      </a:tcStyle>
    </a:wholeTbl>
    <a:band2H>
      <a:tcTxStyle/>
      <a:tcStyle>
        <a:tcBdr/>
        <a:fill>
          <a:solidFill>
            <a:srgbClr val="F3E7E8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630"/>
    <p:restoredTop sz="86322"/>
  </p:normalViewPr>
  <p:slideViewPr>
    <p:cSldViewPr snapToGrid="0">
      <p:cViewPr varScale="1">
        <p:scale>
          <a:sx n="63" d="100"/>
          <a:sy n="63" d="100"/>
        </p:scale>
        <p:origin x="184" y="920"/>
      </p:cViewPr>
      <p:guideLst/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62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82AAF-84F3-47CC-AC5B-37EC80FCDC5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4C4845-BA6B-4D4D-93B2-1C99BF74C043}">
      <dgm:prSet/>
      <dgm:spPr/>
      <dgm:t>
        <a:bodyPr/>
        <a:lstStyle/>
        <a:p>
          <a:r>
            <a:rPr lang="en-US" dirty="0"/>
            <a:t>Open and: </a:t>
          </a:r>
        </a:p>
        <a:p>
          <a:r>
            <a:rPr lang="en-US" dirty="0"/>
            <a:t>(a) “without  </a:t>
          </a:r>
        </a:p>
        <a:p>
          <a:r>
            <a:rPr lang="en-US" dirty="0"/>
            <a:t>prejudice” letters; and </a:t>
          </a:r>
        </a:p>
        <a:p>
          <a:r>
            <a:rPr lang="en-US" dirty="0"/>
            <a:t>(b) “without prejudice, </a:t>
          </a:r>
        </a:p>
        <a:p>
          <a:r>
            <a:rPr lang="en-US" dirty="0"/>
            <a:t>save as to costs” letters. </a:t>
          </a:r>
        </a:p>
      </dgm:t>
    </dgm:pt>
    <dgm:pt modelId="{6C1AD608-BB12-48C3-AB2A-C12D49719C86}" type="parTrans" cxnId="{3C490580-4E1F-4EC6-8E89-89AC9716F647}">
      <dgm:prSet/>
      <dgm:spPr/>
      <dgm:t>
        <a:bodyPr/>
        <a:lstStyle/>
        <a:p>
          <a:endParaRPr lang="en-US"/>
        </a:p>
      </dgm:t>
    </dgm:pt>
    <dgm:pt modelId="{98513264-AA47-4FF5-AC17-CA046964C45E}" type="sibTrans" cxnId="{3C490580-4E1F-4EC6-8E89-89AC9716F64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6DADDB5-82F1-42A4-9F79-EF8435767085}">
      <dgm:prSet/>
      <dgm:spPr/>
      <dgm:t>
        <a:bodyPr/>
        <a:lstStyle/>
        <a:p>
          <a:r>
            <a:rPr lang="en-US" dirty="0"/>
            <a:t>Court ordered </a:t>
          </a:r>
        </a:p>
        <a:p>
          <a:r>
            <a:rPr lang="en-US" dirty="0"/>
            <a:t>or Practice Direction  </a:t>
          </a:r>
        </a:p>
        <a:p>
          <a:r>
            <a:rPr lang="en-US" dirty="0"/>
            <a:t>mandated mediation</a:t>
          </a:r>
        </a:p>
      </dgm:t>
    </dgm:pt>
    <dgm:pt modelId="{42B852E7-AED1-4DB6-8D88-4655DAAAB988}" type="parTrans" cxnId="{12AF7473-251B-4E5D-A925-294070B425B9}">
      <dgm:prSet/>
      <dgm:spPr/>
      <dgm:t>
        <a:bodyPr/>
        <a:lstStyle/>
        <a:p>
          <a:endParaRPr lang="en-US"/>
        </a:p>
      </dgm:t>
    </dgm:pt>
    <dgm:pt modelId="{C70D5C7F-0D78-428C-9395-732ADBDE2773}" type="sibTrans" cxnId="{12AF7473-251B-4E5D-A925-294070B425B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720A0DD-A835-482E-999D-64BCB7447986}">
      <dgm:prSet/>
      <dgm:spPr/>
      <dgm:t>
        <a:bodyPr/>
        <a:lstStyle/>
        <a:p>
          <a:r>
            <a:rPr lang="en-US" dirty="0"/>
            <a:t>Other side:</a:t>
          </a:r>
        </a:p>
        <a:p>
          <a:r>
            <a:rPr lang="en-US" dirty="0"/>
            <a:t>(a) does not object</a:t>
          </a:r>
        </a:p>
        <a:p>
          <a:r>
            <a:rPr lang="en-US" dirty="0"/>
            <a:t>(b) objects</a:t>
          </a:r>
        </a:p>
      </dgm:t>
    </dgm:pt>
    <dgm:pt modelId="{4D9B73BD-8C60-4F0B-9DEF-8C0D190682B9}" type="parTrans" cxnId="{57114D8E-2F19-478B-A6EF-BC488E15FB64}">
      <dgm:prSet/>
      <dgm:spPr/>
      <dgm:t>
        <a:bodyPr/>
        <a:lstStyle/>
        <a:p>
          <a:endParaRPr lang="en-US"/>
        </a:p>
      </dgm:t>
    </dgm:pt>
    <dgm:pt modelId="{8AEDF397-C4A4-48F6-8C5A-9500B88CB293}" type="sibTrans" cxnId="{57114D8E-2F19-478B-A6EF-BC488E15FB6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0648CE2-9F28-CE40-8111-AD35E221D5BE}" type="pres">
      <dgm:prSet presAssocID="{78E82AAF-84F3-47CC-AC5B-37EC80FCDC51}" presName="Name0" presStyleCnt="0">
        <dgm:presLayoutVars>
          <dgm:animLvl val="lvl"/>
          <dgm:resizeHandles val="exact"/>
        </dgm:presLayoutVars>
      </dgm:prSet>
      <dgm:spPr/>
    </dgm:pt>
    <dgm:pt modelId="{451B10A4-F2ED-084C-846A-CAAB00BF5F1C}" type="pres">
      <dgm:prSet presAssocID="{8A4C4845-BA6B-4D4D-93B2-1C99BF74C043}" presName="compositeNode" presStyleCnt="0">
        <dgm:presLayoutVars>
          <dgm:bulletEnabled val="1"/>
        </dgm:presLayoutVars>
      </dgm:prSet>
      <dgm:spPr/>
    </dgm:pt>
    <dgm:pt modelId="{0C8F4806-BCE7-334E-9617-4B36245304C0}" type="pres">
      <dgm:prSet presAssocID="{8A4C4845-BA6B-4D4D-93B2-1C99BF74C043}" presName="bgRect" presStyleLbl="bgAccFollowNode1" presStyleIdx="0" presStyleCnt="3"/>
      <dgm:spPr/>
    </dgm:pt>
    <dgm:pt modelId="{CD3617EB-1CA1-3342-BC2C-9AC05A17CC8A}" type="pres">
      <dgm:prSet presAssocID="{98513264-AA47-4FF5-AC17-CA046964C45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F151AED-D262-9F4B-9B7A-1F09350BB925}" type="pres">
      <dgm:prSet presAssocID="{8A4C4845-BA6B-4D4D-93B2-1C99BF74C043}" presName="bottomLine" presStyleLbl="alignNode1" presStyleIdx="1" presStyleCnt="6">
        <dgm:presLayoutVars/>
      </dgm:prSet>
      <dgm:spPr/>
    </dgm:pt>
    <dgm:pt modelId="{CE0D0CA9-DC45-4741-98EA-9A6356E665D7}" type="pres">
      <dgm:prSet presAssocID="{8A4C4845-BA6B-4D4D-93B2-1C99BF74C043}" presName="nodeText" presStyleLbl="bgAccFollowNode1" presStyleIdx="0" presStyleCnt="3">
        <dgm:presLayoutVars>
          <dgm:bulletEnabled val="1"/>
        </dgm:presLayoutVars>
      </dgm:prSet>
      <dgm:spPr/>
    </dgm:pt>
    <dgm:pt modelId="{69B209DE-F21F-A341-802C-7020B0988481}" type="pres">
      <dgm:prSet presAssocID="{98513264-AA47-4FF5-AC17-CA046964C45E}" presName="sibTrans" presStyleCnt="0"/>
      <dgm:spPr/>
    </dgm:pt>
    <dgm:pt modelId="{1C097140-7D79-C04D-98B9-B60FA8E7D1E3}" type="pres">
      <dgm:prSet presAssocID="{E6DADDB5-82F1-42A4-9F79-EF8435767085}" presName="compositeNode" presStyleCnt="0">
        <dgm:presLayoutVars>
          <dgm:bulletEnabled val="1"/>
        </dgm:presLayoutVars>
      </dgm:prSet>
      <dgm:spPr/>
    </dgm:pt>
    <dgm:pt modelId="{C7E556F0-B80B-E349-B388-2814A247C4E2}" type="pres">
      <dgm:prSet presAssocID="{E6DADDB5-82F1-42A4-9F79-EF8435767085}" presName="bgRect" presStyleLbl="bgAccFollowNode1" presStyleIdx="1" presStyleCnt="3" custScaleX="107644"/>
      <dgm:spPr/>
    </dgm:pt>
    <dgm:pt modelId="{46BFA3EA-BDE1-3240-AEDF-2310A233AF13}" type="pres">
      <dgm:prSet presAssocID="{C70D5C7F-0D78-428C-9395-732ADBDE277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B641CE9-17A4-EE4F-8AE8-74457AEE5231}" type="pres">
      <dgm:prSet presAssocID="{E6DADDB5-82F1-42A4-9F79-EF8435767085}" presName="bottomLine" presStyleLbl="alignNode1" presStyleIdx="3" presStyleCnt="6">
        <dgm:presLayoutVars/>
      </dgm:prSet>
      <dgm:spPr/>
    </dgm:pt>
    <dgm:pt modelId="{1D675714-A7B5-6640-BD58-B47E108928DD}" type="pres">
      <dgm:prSet presAssocID="{E6DADDB5-82F1-42A4-9F79-EF8435767085}" presName="nodeText" presStyleLbl="bgAccFollowNode1" presStyleIdx="1" presStyleCnt="3">
        <dgm:presLayoutVars>
          <dgm:bulletEnabled val="1"/>
        </dgm:presLayoutVars>
      </dgm:prSet>
      <dgm:spPr/>
    </dgm:pt>
    <dgm:pt modelId="{6A082334-3061-D24D-8C51-C5C2D7CFE6B5}" type="pres">
      <dgm:prSet presAssocID="{C70D5C7F-0D78-428C-9395-732ADBDE2773}" presName="sibTrans" presStyleCnt="0"/>
      <dgm:spPr/>
    </dgm:pt>
    <dgm:pt modelId="{1BB7D46B-1D94-FD43-9443-26B60F33FA32}" type="pres">
      <dgm:prSet presAssocID="{5720A0DD-A835-482E-999D-64BCB7447986}" presName="compositeNode" presStyleCnt="0">
        <dgm:presLayoutVars>
          <dgm:bulletEnabled val="1"/>
        </dgm:presLayoutVars>
      </dgm:prSet>
      <dgm:spPr/>
    </dgm:pt>
    <dgm:pt modelId="{5D623288-C030-FC4C-8FDE-B072EE961479}" type="pres">
      <dgm:prSet presAssocID="{5720A0DD-A835-482E-999D-64BCB7447986}" presName="bgRect" presStyleLbl="bgAccFollowNode1" presStyleIdx="2" presStyleCnt="3"/>
      <dgm:spPr/>
    </dgm:pt>
    <dgm:pt modelId="{8AF77D00-83C0-6242-BF29-17545AD0A9BD}" type="pres">
      <dgm:prSet presAssocID="{8AEDF397-C4A4-48F6-8C5A-9500B88CB29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E6B8B41-FE73-7F49-AD78-9A5E1F9D8661}" type="pres">
      <dgm:prSet presAssocID="{5720A0DD-A835-482E-999D-64BCB7447986}" presName="bottomLine" presStyleLbl="alignNode1" presStyleIdx="5" presStyleCnt="6">
        <dgm:presLayoutVars/>
      </dgm:prSet>
      <dgm:spPr/>
    </dgm:pt>
    <dgm:pt modelId="{1F2F642B-2E5E-154A-8D6C-D5237450DD1C}" type="pres">
      <dgm:prSet presAssocID="{5720A0DD-A835-482E-999D-64BCB744798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5089C0C-D9B6-BA40-840B-0671EDFB9E83}" type="presOf" srcId="{5720A0DD-A835-482E-999D-64BCB7447986}" destId="{1F2F642B-2E5E-154A-8D6C-D5237450DD1C}" srcOrd="1" destOrd="0" presId="urn:microsoft.com/office/officeart/2016/7/layout/BasicLinearProcessNumbered"/>
    <dgm:cxn modelId="{AF2C0E1C-1ABC-DC4C-81B4-DFE96CFF95B1}" type="presOf" srcId="{98513264-AA47-4FF5-AC17-CA046964C45E}" destId="{CD3617EB-1CA1-3342-BC2C-9AC05A17CC8A}" srcOrd="0" destOrd="0" presId="urn:microsoft.com/office/officeart/2016/7/layout/BasicLinearProcessNumbered"/>
    <dgm:cxn modelId="{62757C22-572B-2A46-B323-A15B2C0CA565}" type="presOf" srcId="{E6DADDB5-82F1-42A4-9F79-EF8435767085}" destId="{1D675714-A7B5-6640-BD58-B47E108928DD}" srcOrd="1" destOrd="0" presId="urn:microsoft.com/office/officeart/2016/7/layout/BasicLinearProcessNumbered"/>
    <dgm:cxn modelId="{FB69892D-2231-C546-A526-D26B3901C8A6}" type="presOf" srcId="{E6DADDB5-82F1-42A4-9F79-EF8435767085}" destId="{C7E556F0-B80B-E349-B388-2814A247C4E2}" srcOrd="0" destOrd="0" presId="urn:microsoft.com/office/officeart/2016/7/layout/BasicLinearProcessNumbered"/>
    <dgm:cxn modelId="{7ECC9B5E-6C61-E84F-9DDC-663105415F9C}" type="presOf" srcId="{8A4C4845-BA6B-4D4D-93B2-1C99BF74C043}" destId="{0C8F4806-BCE7-334E-9617-4B36245304C0}" srcOrd="0" destOrd="0" presId="urn:microsoft.com/office/officeart/2016/7/layout/BasicLinearProcessNumbered"/>
    <dgm:cxn modelId="{12AF7473-251B-4E5D-A925-294070B425B9}" srcId="{78E82AAF-84F3-47CC-AC5B-37EC80FCDC51}" destId="{E6DADDB5-82F1-42A4-9F79-EF8435767085}" srcOrd="1" destOrd="0" parTransId="{42B852E7-AED1-4DB6-8D88-4655DAAAB988}" sibTransId="{C70D5C7F-0D78-428C-9395-732ADBDE2773}"/>
    <dgm:cxn modelId="{3C490580-4E1F-4EC6-8E89-89AC9716F647}" srcId="{78E82AAF-84F3-47CC-AC5B-37EC80FCDC51}" destId="{8A4C4845-BA6B-4D4D-93B2-1C99BF74C043}" srcOrd="0" destOrd="0" parTransId="{6C1AD608-BB12-48C3-AB2A-C12D49719C86}" sibTransId="{98513264-AA47-4FF5-AC17-CA046964C45E}"/>
    <dgm:cxn modelId="{E1FA2988-FC34-864C-9258-00E3C667C53D}" type="presOf" srcId="{78E82AAF-84F3-47CC-AC5B-37EC80FCDC51}" destId="{20648CE2-9F28-CE40-8111-AD35E221D5BE}" srcOrd="0" destOrd="0" presId="urn:microsoft.com/office/officeart/2016/7/layout/BasicLinearProcessNumbered"/>
    <dgm:cxn modelId="{57114D8E-2F19-478B-A6EF-BC488E15FB64}" srcId="{78E82AAF-84F3-47CC-AC5B-37EC80FCDC51}" destId="{5720A0DD-A835-482E-999D-64BCB7447986}" srcOrd="2" destOrd="0" parTransId="{4D9B73BD-8C60-4F0B-9DEF-8C0D190682B9}" sibTransId="{8AEDF397-C4A4-48F6-8C5A-9500B88CB293}"/>
    <dgm:cxn modelId="{043E14C7-91E5-A743-B7BB-5E085AA13D76}" type="presOf" srcId="{C70D5C7F-0D78-428C-9395-732ADBDE2773}" destId="{46BFA3EA-BDE1-3240-AEDF-2310A233AF13}" srcOrd="0" destOrd="0" presId="urn:microsoft.com/office/officeart/2016/7/layout/BasicLinearProcessNumbered"/>
    <dgm:cxn modelId="{65F1CEE3-ECF0-1D48-BAAB-19F224BE7D78}" type="presOf" srcId="{8A4C4845-BA6B-4D4D-93B2-1C99BF74C043}" destId="{CE0D0CA9-DC45-4741-98EA-9A6356E665D7}" srcOrd="1" destOrd="0" presId="urn:microsoft.com/office/officeart/2016/7/layout/BasicLinearProcessNumbered"/>
    <dgm:cxn modelId="{C2BB36F2-5C9F-4E44-9DBD-FA5BF0F0600E}" type="presOf" srcId="{8AEDF397-C4A4-48F6-8C5A-9500B88CB293}" destId="{8AF77D00-83C0-6242-BF29-17545AD0A9BD}" srcOrd="0" destOrd="0" presId="urn:microsoft.com/office/officeart/2016/7/layout/BasicLinearProcessNumbered"/>
    <dgm:cxn modelId="{3D0C9DF4-8D2C-E14D-ADBA-9D80686B5171}" type="presOf" srcId="{5720A0DD-A835-482E-999D-64BCB7447986}" destId="{5D623288-C030-FC4C-8FDE-B072EE961479}" srcOrd="0" destOrd="0" presId="urn:microsoft.com/office/officeart/2016/7/layout/BasicLinearProcessNumbered"/>
    <dgm:cxn modelId="{2EC583E4-CE08-374E-9E16-26845E3B331F}" type="presParOf" srcId="{20648CE2-9F28-CE40-8111-AD35E221D5BE}" destId="{451B10A4-F2ED-084C-846A-CAAB00BF5F1C}" srcOrd="0" destOrd="0" presId="urn:microsoft.com/office/officeart/2016/7/layout/BasicLinearProcessNumbered"/>
    <dgm:cxn modelId="{F567345B-9835-2D44-B7F4-B298B03996DD}" type="presParOf" srcId="{451B10A4-F2ED-084C-846A-CAAB00BF5F1C}" destId="{0C8F4806-BCE7-334E-9617-4B36245304C0}" srcOrd="0" destOrd="0" presId="urn:microsoft.com/office/officeart/2016/7/layout/BasicLinearProcessNumbered"/>
    <dgm:cxn modelId="{A9D6439C-4FC4-7A43-B84A-73513E2E34F8}" type="presParOf" srcId="{451B10A4-F2ED-084C-846A-CAAB00BF5F1C}" destId="{CD3617EB-1CA1-3342-BC2C-9AC05A17CC8A}" srcOrd="1" destOrd="0" presId="urn:microsoft.com/office/officeart/2016/7/layout/BasicLinearProcessNumbered"/>
    <dgm:cxn modelId="{434BF384-E9E6-E243-8345-578A6F1A065C}" type="presParOf" srcId="{451B10A4-F2ED-084C-846A-CAAB00BF5F1C}" destId="{1F151AED-D262-9F4B-9B7A-1F09350BB925}" srcOrd="2" destOrd="0" presId="urn:microsoft.com/office/officeart/2016/7/layout/BasicLinearProcessNumbered"/>
    <dgm:cxn modelId="{6B29D343-0C08-B440-89E4-D1EB5DA28F09}" type="presParOf" srcId="{451B10A4-F2ED-084C-846A-CAAB00BF5F1C}" destId="{CE0D0CA9-DC45-4741-98EA-9A6356E665D7}" srcOrd="3" destOrd="0" presId="urn:microsoft.com/office/officeart/2016/7/layout/BasicLinearProcessNumbered"/>
    <dgm:cxn modelId="{EB216B96-303D-6543-8B6B-F1A1DBA32F52}" type="presParOf" srcId="{20648CE2-9F28-CE40-8111-AD35E221D5BE}" destId="{69B209DE-F21F-A341-802C-7020B0988481}" srcOrd="1" destOrd="0" presId="urn:microsoft.com/office/officeart/2016/7/layout/BasicLinearProcessNumbered"/>
    <dgm:cxn modelId="{BAABCD7A-E705-2E46-84DA-45C427A15CB9}" type="presParOf" srcId="{20648CE2-9F28-CE40-8111-AD35E221D5BE}" destId="{1C097140-7D79-C04D-98B9-B60FA8E7D1E3}" srcOrd="2" destOrd="0" presId="urn:microsoft.com/office/officeart/2016/7/layout/BasicLinearProcessNumbered"/>
    <dgm:cxn modelId="{E15FC2E7-9185-0E4D-B2AE-F1D57AD070CC}" type="presParOf" srcId="{1C097140-7D79-C04D-98B9-B60FA8E7D1E3}" destId="{C7E556F0-B80B-E349-B388-2814A247C4E2}" srcOrd="0" destOrd="0" presId="urn:microsoft.com/office/officeart/2016/7/layout/BasicLinearProcessNumbered"/>
    <dgm:cxn modelId="{819E7DFB-B757-7841-997D-D35FC07820F3}" type="presParOf" srcId="{1C097140-7D79-C04D-98B9-B60FA8E7D1E3}" destId="{46BFA3EA-BDE1-3240-AEDF-2310A233AF13}" srcOrd="1" destOrd="0" presId="urn:microsoft.com/office/officeart/2016/7/layout/BasicLinearProcessNumbered"/>
    <dgm:cxn modelId="{3C908A1F-E830-224F-8B4F-A3D28311DEFB}" type="presParOf" srcId="{1C097140-7D79-C04D-98B9-B60FA8E7D1E3}" destId="{4B641CE9-17A4-EE4F-8AE8-74457AEE5231}" srcOrd="2" destOrd="0" presId="urn:microsoft.com/office/officeart/2016/7/layout/BasicLinearProcessNumbered"/>
    <dgm:cxn modelId="{AB67ADC4-D6A0-C843-9ED4-B4810CD93E06}" type="presParOf" srcId="{1C097140-7D79-C04D-98B9-B60FA8E7D1E3}" destId="{1D675714-A7B5-6640-BD58-B47E108928DD}" srcOrd="3" destOrd="0" presId="urn:microsoft.com/office/officeart/2016/7/layout/BasicLinearProcessNumbered"/>
    <dgm:cxn modelId="{0D170DFA-82E5-F648-9FB6-EABD52416BB7}" type="presParOf" srcId="{20648CE2-9F28-CE40-8111-AD35E221D5BE}" destId="{6A082334-3061-D24D-8C51-C5C2D7CFE6B5}" srcOrd="3" destOrd="0" presId="urn:microsoft.com/office/officeart/2016/7/layout/BasicLinearProcessNumbered"/>
    <dgm:cxn modelId="{51B03587-ED69-5D44-A657-CB2F414E942F}" type="presParOf" srcId="{20648CE2-9F28-CE40-8111-AD35E221D5BE}" destId="{1BB7D46B-1D94-FD43-9443-26B60F33FA32}" srcOrd="4" destOrd="0" presId="urn:microsoft.com/office/officeart/2016/7/layout/BasicLinearProcessNumbered"/>
    <dgm:cxn modelId="{13D43961-23F7-B143-8D7F-33A3CB6E12A0}" type="presParOf" srcId="{1BB7D46B-1D94-FD43-9443-26B60F33FA32}" destId="{5D623288-C030-FC4C-8FDE-B072EE961479}" srcOrd="0" destOrd="0" presId="urn:microsoft.com/office/officeart/2016/7/layout/BasicLinearProcessNumbered"/>
    <dgm:cxn modelId="{80014557-71BD-0748-8BF7-A665D20BFC79}" type="presParOf" srcId="{1BB7D46B-1D94-FD43-9443-26B60F33FA32}" destId="{8AF77D00-83C0-6242-BF29-17545AD0A9BD}" srcOrd="1" destOrd="0" presId="urn:microsoft.com/office/officeart/2016/7/layout/BasicLinearProcessNumbered"/>
    <dgm:cxn modelId="{A5D57BBC-81C0-9F42-9383-9CFCB093F06C}" type="presParOf" srcId="{1BB7D46B-1D94-FD43-9443-26B60F33FA32}" destId="{1E6B8B41-FE73-7F49-AD78-9A5E1F9D8661}" srcOrd="2" destOrd="0" presId="urn:microsoft.com/office/officeart/2016/7/layout/BasicLinearProcessNumbered"/>
    <dgm:cxn modelId="{6B748289-8561-9E4A-B13D-CFE3000973C6}" type="presParOf" srcId="{1BB7D46B-1D94-FD43-9443-26B60F33FA32}" destId="{1F2F642B-2E5E-154A-8D6C-D5237450DD1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F4806-BCE7-334E-9617-4B36245304C0}">
      <dsp:nvSpPr>
        <dsp:cNvPr id="0" name=""/>
        <dsp:cNvSpPr/>
      </dsp:nvSpPr>
      <dsp:spPr>
        <a:xfrm>
          <a:off x="577" y="0"/>
          <a:ext cx="3209106" cy="3948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94" tIns="330200" rIns="25019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and: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(a) “without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prejudice” letters; and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(b) “without prejudice,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save as to costs” letters. </a:t>
          </a:r>
        </a:p>
      </dsp:txBody>
      <dsp:txXfrm>
        <a:off x="577" y="1500572"/>
        <a:ext cx="3209106" cy="2369325"/>
      </dsp:txXfrm>
    </dsp:sp>
    <dsp:sp modelId="{CD3617EB-1CA1-3342-BC2C-9AC05A17CC8A}">
      <dsp:nvSpPr>
        <dsp:cNvPr id="0" name=""/>
        <dsp:cNvSpPr/>
      </dsp:nvSpPr>
      <dsp:spPr>
        <a:xfrm>
          <a:off x="1012799" y="394887"/>
          <a:ext cx="1184662" cy="118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6289" y="568377"/>
        <a:ext cx="837682" cy="837682"/>
      </dsp:txXfrm>
    </dsp:sp>
    <dsp:sp modelId="{1F151AED-D262-9F4B-9B7A-1F09350BB925}">
      <dsp:nvSpPr>
        <dsp:cNvPr id="0" name=""/>
        <dsp:cNvSpPr/>
      </dsp:nvSpPr>
      <dsp:spPr>
        <a:xfrm>
          <a:off x="577" y="3948804"/>
          <a:ext cx="3209106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556F0-B80B-E349-B388-2814A247C4E2}">
      <dsp:nvSpPr>
        <dsp:cNvPr id="0" name=""/>
        <dsp:cNvSpPr/>
      </dsp:nvSpPr>
      <dsp:spPr>
        <a:xfrm>
          <a:off x="3530594" y="0"/>
          <a:ext cx="3454410" cy="394887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94" tIns="330200" rIns="25019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Court ordered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 Practice Direction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mandated mediation</a:t>
          </a:r>
        </a:p>
      </dsp:txBody>
      <dsp:txXfrm>
        <a:off x="3530594" y="1500572"/>
        <a:ext cx="3454410" cy="2369325"/>
      </dsp:txXfrm>
    </dsp:sp>
    <dsp:sp modelId="{46BFA3EA-BDE1-3240-AEDF-2310A233AF13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8958" y="568377"/>
        <a:ext cx="837682" cy="837682"/>
      </dsp:txXfrm>
    </dsp:sp>
    <dsp:sp modelId="{4B641CE9-17A4-EE4F-8AE8-74457AEE5231}">
      <dsp:nvSpPr>
        <dsp:cNvPr id="0" name=""/>
        <dsp:cNvSpPr/>
      </dsp:nvSpPr>
      <dsp:spPr>
        <a:xfrm>
          <a:off x="3653246" y="3948804"/>
          <a:ext cx="3209106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23288-C030-FC4C-8FDE-B072EE961479}">
      <dsp:nvSpPr>
        <dsp:cNvPr id="0" name=""/>
        <dsp:cNvSpPr/>
      </dsp:nvSpPr>
      <dsp:spPr>
        <a:xfrm>
          <a:off x="7305915" y="0"/>
          <a:ext cx="3209106" cy="394887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94" tIns="330200" rIns="25019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side: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(a) does not object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(b) objects</a:t>
          </a:r>
        </a:p>
      </dsp:txBody>
      <dsp:txXfrm>
        <a:off x="7305915" y="1500572"/>
        <a:ext cx="3209106" cy="2369325"/>
      </dsp:txXfrm>
    </dsp:sp>
    <dsp:sp modelId="{8AF77D00-83C0-6242-BF29-17545AD0A9BD}">
      <dsp:nvSpPr>
        <dsp:cNvPr id="0" name=""/>
        <dsp:cNvSpPr/>
      </dsp:nvSpPr>
      <dsp:spPr>
        <a:xfrm>
          <a:off x="8318137" y="394887"/>
          <a:ext cx="1184662" cy="1184662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91627" y="568377"/>
        <a:ext cx="837682" cy="837682"/>
      </dsp:txXfrm>
    </dsp:sp>
    <dsp:sp modelId="{1E6B8B41-FE73-7F49-AD78-9A5E1F9D8661}">
      <dsp:nvSpPr>
        <dsp:cNvPr id="0" name=""/>
        <dsp:cNvSpPr/>
      </dsp:nvSpPr>
      <dsp:spPr>
        <a:xfrm>
          <a:off x="7305915" y="3948804"/>
          <a:ext cx="3209106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7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383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AutoNum type="arabicParenR"/>
              <a:defRPr b="1"/>
            </a:pP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96675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AutoNum type="arabicPeriod"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82584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AutoNum type="arabicPeriod"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78990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40375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45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240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590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1D1-C9AE-9601-9913-8CA8663A8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829DA-0A5E-D8C5-56F0-F5CF9924C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AFEC-DA2A-6E6F-7007-F6255305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C771-40A7-A1E7-A785-62DCF2B7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EEB5B-BD09-DED6-6310-F4539DFE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99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1CAB-91E6-C997-C708-BD5B5B4E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3E08A-8B0E-7F44-5C7B-B46EF9EE8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0908B-942E-AF36-95AC-396FB51F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A3A78-1E13-0365-FF2D-13E67EC5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00C64-021E-82EC-838E-FF38308A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97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810A3-A67F-C1AA-1411-D9B3BF3F4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BB578-FB4F-4255-DDEB-685A89DA5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71F5-0AB0-8E52-6B60-9F1B03A7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F90D-E117-6B22-2126-B91125E1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1C95-5880-FA96-42B2-053A98F7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74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0401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D3F9-847B-0D1D-9461-9CA35E1E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6321-BC9E-DCDE-A36E-11394675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CBCC7-518C-E62B-2579-52D0F6D4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9F1A2-6795-18A6-F3BE-6F551D4F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39530-D0DC-7A58-E6D1-1963488B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56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8FF2-ABAA-9C48-CCA2-5A1851A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58D31-91DE-EEF5-2E83-9CB73B061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AFDC-0A03-5B79-5D38-2F1CA833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45B26-2999-D1B4-62F6-A3307105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D7E66-B557-8B83-B010-DCB40A74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53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5206-0AF2-6753-DEC8-6357E4F6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D4D3-AACA-10C2-91C8-890A8EB44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77E8B-457F-BD0D-854E-C3E97A7A9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58BB2-6D8C-D6AC-1C7D-6A22824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36D10-BB61-FECC-2709-E8484C00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AF79-675C-BFFA-E3F6-8E666D02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75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564B-FF51-9913-BDD6-61E1DD89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57E30-D36A-ACF8-B2EF-F79AF7E2D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A9559-D14B-FC6D-F6D4-F317313F2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7AFF0-0369-DE6B-9EA1-F440027FD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B7BCE-1AA3-26B5-DA03-CCCABC883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07171-DF97-AAAF-57F6-24CEFCCC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D9D1B-1B7D-1092-29F1-157350B6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919C7-0ABF-F429-0B30-DC38B3CC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0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7DA6-2616-50FD-1AEA-0935347E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35A3F-D863-1E61-DF6D-4EF296D6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7F08A-A423-71F1-E45E-69969FA5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8F7D3-A55D-8E6E-170D-7B778494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74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E1655-9041-5F40-81E2-8F02965B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74BDD-CFF6-FC41-B1FD-D304BFF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CB727-2B25-4B2C-4097-2AFE20C0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46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8BA9-4339-A463-E0EB-301DDE7D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6B81-9989-405B-755D-7F22863F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84DB6-BEA9-1FBB-0A92-8049909C8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1F9A-C443-86FA-D306-A149E3E6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FD531-DEB6-3DDE-EF82-9A61079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FAA8D-6F3D-40E4-FC03-B361925F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5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2414-3F08-3ECC-C654-B72A1332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FA982-CBB5-68D8-A5A8-8ABF533FF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FF345-FE90-708E-1068-D485FD4C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E3DED-2DCB-C1C0-C7F1-FC23C284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7BDCA-3BA9-143B-F1E0-2BE83517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22FA0-E474-A854-A240-079B0AF2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7B4FD-9475-F32F-4DBD-1A4110E6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9377-EBC3-7464-A42B-94B67E23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3E9B2-97F6-7EA7-E86E-DBA733DF0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E612-3DB2-8B45-A252-740E065DE59A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A9E9-51DE-6FF1-931A-26665847A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2A708-70D1-BADF-B485-4CC268274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30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7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7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17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"/>
          <p:cNvSpPr txBox="1"/>
          <p:nvPr/>
        </p:nvSpPr>
        <p:spPr>
          <a:xfrm>
            <a:off x="3174106" y="4676171"/>
            <a:ext cx="87552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5" name="Text"/>
          <p:cNvSpPr txBox="1"/>
          <p:nvPr/>
        </p:nvSpPr>
        <p:spPr>
          <a:xfrm>
            <a:off x="3093119" y="4822819"/>
            <a:ext cx="87552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6" name="Text"/>
          <p:cNvSpPr txBox="1"/>
          <p:nvPr/>
        </p:nvSpPr>
        <p:spPr>
          <a:xfrm>
            <a:off x="3089836" y="5117215"/>
            <a:ext cx="87551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7" name="Text"/>
          <p:cNvSpPr txBox="1"/>
          <p:nvPr/>
        </p:nvSpPr>
        <p:spPr>
          <a:xfrm>
            <a:off x="3796821" y="5263865"/>
            <a:ext cx="87551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8" name="Planes, Trains and Automobiles"/>
          <p:cNvSpPr txBox="1"/>
          <p:nvPr/>
        </p:nvSpPr>
        <p:spPr>
          <a:xfrm>
            <a:off x="643461" y="2508120"/>
            <a:ext cx="7276260" cy="1295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2600"/>
              </a:spcBef>
              <a:defRPr sz="5600" b="1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599360">
              <a:spcBef>
                <a:spcPts val="1704"/>
              </a:spcBef>
            </a:pPr>
            <a:endParaRPr lang="en-AU" sz="2000" b="1" kern="1200" dirty="0">
              <a:solidFill>
                <a:srgbClr val="454545"/>
              </a:solidFill>
              <a:latin typeface="+mn-lt"/>
              <a:ea typeface="Arial"/>
              <a:cs typeface="Arial"/>
              <a:sym typeface="Arial"/>
            </a:endParaRPr>
          </a:p>
          <a:p>
            <a:pPr defTabSz="599360">
              <a:spcBef>
                <a:spcPts val="1704"/>
              </a:spcBef>
            </a:pPr>
            <a:r>
              <a:rPr lang="en-AU" sz="4400" b="1" kern="1200" dirty="0">
                <a:solidFill>
                  <a:srgbClr val="454545"/>
                </a:solidFill>
                <a:latin typeface="+mn-lt"/>
                <a:ea typeface="Arial"/>
                <a:cs typeface="Arial"/>
                <a:sym typeface="Arial"/>
              </a:rPr>
              <a:t>Without (Pride or) Prejudice</a:t>
            </a:r>
            <a:endParaRPr sz="4400" dirty="0">
              <a:latin typeface="+mn-lt"/>
            </a:endParaRPr>
          </a:p>
        </p:txBody>
      </p:sp>
      <p:sp>
        <p:nvSpPr>
          <p:cNvPr id="169" name="Merissa Martinez…"/>
          <p:cNvSpPr txBox="1"/>
          <p:nvPr/>
        </p:nvSpPr>
        <p:spPr>
          <a:xfrm>
            <a:off x="1117600" y="3772850"/>
            <a:ext cx="9052153" cy="2590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AU" sz="1704" kern="1200" dirty="0">
              <a:solidFill>
                <a:schemeClr val="accent2">
                  <a:lumMod val="75000"/>
                </a:schemeClr>
              </a:solidFill>
              <a:ea typeface="+mn-ea"/>
              <a:cs typeface="Arial"/>
              <a:sym typeface="Arial"/>
            </a:endParaRP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AU" sz="1704" dirty="0">
              <a:solidFill>
                <a:schemeClr val="accent2">
                  <a:lumMod val="75000"/>
                </a:schemeClr>
              </a:solidFill>
              <a:cs typeface="Arial"/>
              <a:sym typeface="Arial"/>
            </a:endParaRP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AU" sz="1704" kern="1200" dirty="0">
              <a:solidFill>
                <a:schemeClr val="accent2">
                  <a:lumMod val="75000"/>
                </a:schemeClr>
              </a:solidFill>
              <a:ea typeface="+mn-ea"/>
              <a:cs typeface="Arial"/>
              <a:sym typeface="Arial"/>
            </a:endParaRP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Merissa Martinez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Barrister-at-law    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Paloma Chambers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0466911086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4" kern="1200" dirty="0" err="1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www.palomachambers.com.au</a:t>
            </a:r>
            <a:endParaRPr sz="1704" kern="1200" dirty="0">
              <a:solidFill>
                <a:schemeClr val="accent2">
                  <a:lumMod val="75000"/>
                </a:schemeClr>
              </a:solidFill>
              <a:ea typeface="+mn-ea"/>
              <a:cs typeface="Arial"/>
              <a:sym typeface="Arial"/>
            </a:endParaRPr>
          </a:p>
          <a:p>
            <a:pPr>
              <a:spcAft>
                <a:spcPts val="600"/>
              </a:spcAft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7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231593"/>
            <a:ext cx="1567592" cy="107251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D3EE888-D90A-D729-E970-5E984E9A4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1078" y="-495922"/>
            <a:ext cx="4077322" cy="40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924C2-2A79-CBF0-E771-2ED09DF0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720" y="1118597"/>
            <a:ext cx="3317627" cy="48302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NFORCEMENT"/>
          <p:cNvSpPr txBox="1">
            <a:spLocks noGrp="1"/>
          </p:cNvSpPr>
          <p:nvPr>
            <p:ph type="title" idx="4294967295"/>
          </p:nvPr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>
                <a:latin typeface="+mn-lt"/>
              </a:rPr>
              <a:t>Removing the cloak (4)</a:t>
            </a:r>
            <a:br>
              <a:rPr lang="en-US" sz="5400" b="1" dirty="0">
                <a:latin typeface="+mn-lt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“For what do we live, but to make sport for our neighbours, and laugh at them in our turn?”</a:t>
            </a:r>
            <a:endParaRPr lang="en-US" sz="5400" b="1" i="1" dirty="0">
              <a:latin typeface="+mn-lt"/>
            </a:endParaRPr>
          </a:p>
        </p:txBody>
      </p:sp>
      <p:pic>
        <p:nvPicPr>
          <p:cNvPr id="209" name="Picture 208" descr="Front steps and columns of a majestic city building">
            <a:extLst>
              <a:ext uri="{FF2B5EF4-FFF2-40B4-BE49-F238E27FC236}">
                <a16:creationId xmlns:a16="http://schemas.microsoft.com/office/drawing/2014/main" id="{09161AD6-8253-E7D3-6CAA-AF85E797B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2" r="2645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he ACCC enforces the ACL as a Commonwealth law, and the State Acts.…"/>
          <p:cNvSpPr txBox="1">
            <a:spLocks noGrp="1"/>
          </p:cNvSpPr>
          <p:nvPr>
            <p:ph type="body" idx="4294967295"/>
          </p:nvPr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AU" sz="3200" b="1" dirty="0"/>
              <a:t>Commonwealth: </a:t>
            </a:r>
            <a:r>
              <a:rPr lang="en-AU" sz="3200" i="1" dirty="0"/>
              <a:t>Evidence Act (</a:t>
            </a:r>
            <a:r>
              <a:rPr lang="en-AU" sz="3200" i="1" dirty="0" err="1"/>
              <a:t>Cth</a:t>
            </a:r>
            <a:r>
              <a:rPr lang="en-AU" sz="3200" i="1" dirty="0"/>
              <a:t>), </a:t>
            </a:r>
            <a:r>
              <a:rPr lang="en-AU" sz="3200" dirty="0"/>
              <a:t>s.131 Exclusion of evidence of settlement negotiations</a:t>
            </a:r>
          </a:p>
          <a:p>
            <a:pPr marL="0" indent="0">
              <a:buNone/>
            </a:pPr>
            <a:endParaRPr lang="en-AU" sz="3200" b="1" dirty="0">
              <a:effectLst/>
            </a:endParaRPr>
          </a:p>
          <a:p>
            <a:pPr marL="0" indent="0">
              <a:buNone/>
            </a:pPr>
            <a:r>
              <a:rPr lang="en-AU" sz="3200" b="1" dirty="0"/>
              <a:t>Indemnity costs exposure: </a:t>
            </a:r>
            <a:r>
              <a:rPr lang="en-AU" sz="3200" i="1" dirty="0"/>
              <a:t>Hodder v Australian Executor Trustees Limited (No 3) [2022] WASC 361</a:t>
            </a:r>
            <a:endParaRPr lang="en-AU" sz="2800" dirty="0">
              <a:effectLst/>
            </a:endParaRPr>
          </a:p>
          <a:p>
            <a:endParaRPr lang="en-US" sz="3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637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3" name="Rectangle 29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EXPERTS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Practical Scenarios</a:t>
            </a:r>
            <a:br>
              <a: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“Do not consider me now as an elegant female, intending to play you, but as a rational creature, speaking the truth from her heart.”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8" name="* Only the Experts required for the Court’s fact-finding…">
            <a:extLst>
              <a:ext uri="{FF2B5EF4-FFF2-40B4-BE49-F238E27FC236}">
                <a16:creationId xmlns:a16="http://schemas.microsoft.com/office/drawing/2014/main" id="{47F14FCD-00E2-794F-1FE3-CBC6D72ED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68010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3061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7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7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17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"/>
          <p:cNvSpPr txBox="1"/>
          <p:nvPr/>
        </p:nvSpPr>
        <p:spPr>
          <a:xfrm>
            <a:off x="3174106" y="4676171"/>
            <a:ext cx="87552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5" name="Text"/>
          <p:cNvSpPr txBox="1"/>
          <p:nvPr/>
        </p:nvSpPr>
        <p:spPr>
          <a:xfrm>
            <a:off x="3093119" y="4822819"/>
            <a:ext cx="87552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6" name="Text"/>
          <p:cNvSpPr txBox="1"/>
          <p:nvPr/>
        </p:nvSpPr>
        <p:spPr>
          <a:xfrm>
            <a:off x="3089836" y="5117215"/>
            <a:ext cx="87551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7" name="Text"/>
          <p:cNvSpPr txBox="1"/>
          <p:nvPr/>
        </p:nvSpPr>
        <p:spPr>
          <a:xfrm>
            <a:off x="3796821" y="5263865"/>
            <a:ext cx="87551" cy="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defTabSz="599360">
              <a:spcAft>
                <a:spcPts val="645"/>
              </a:spcAft>
            </a:pPr>
            <a:r>
              <a:rPr sz="982" kern="1200">
                <a:solidFill>
                  <a:srgbClr val="80808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68" name="Planes, Trains and Automobiles"/>
          <p:cNvSpPr txBox="1"/>
          <p:nvPr/>
        </p:nvSpPr>
        <p:spPr>
          <a:xfrm>
            <a:off x="3721189" y="2508120"/>
            <a:ext cx="5370425" cy="103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5600" b="1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599360">
              <a:spcBef>
                <a:spcPts val="1704"/>
              </a:spcBef>
            </a:pPr>
            <a:endParaRPr lang="en-AU" sz="1050" b="1" kern="1200" dirty="0">
              <a:solidFill>
                <a:srgbClr val="454545"/>
              </a:solidFill>
              <a:latin typeface="+mn-lt"/>
              <a:ea typeface="Arial"/>
              <a:cs typeface="Arial"/>
              <a:sym typeface="Arial"/>
            </a:endParaRPr>
          </a:p>
          <a:p>
            <a:pPr defTabSz="599360">
              <a:spcBef>
                <a:spcPts val="1704"/>
              </a:spcBef>
            </a:pPr>
            <a:r>
              <a:rPr lang="en-AU" sz="3671" b="1" kern="1200" dirty="0">
                <a:solidFill>
                  <a:srgbClr val="454545"/>
                </a:solidFill>
                <a:latin typeface="+mn-lt"/>
                <a:ea typeface="Arial"/>
                <a:cs typeface="Arial"/>
                <a:sym typeface="Arial"/>
              </a:rPr>
              <a:t>Questions / Comments</a:t>
            </a:r>
            <a:endParaRPr dirty="0">
              <a:latin typeface="+mn-lt"/>
            </a:endParaRPr>
          </a:p>
        </p:txBody>
      </p:sp>
      <p:sp>
        <p:nvSpPr>
          <p:cNvPr id="169" name="Merissa Martinez…"/>
          <p:cNvSpPr txBox="1"/>
          <p:nvPr/>
        </p:nvSpPr>
        <p:spPr>
          <a:xfrm>
            <a:off x="2022241" y="3772850"/>
            <a:ext cx="8147512" cy="2590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AU" sz="1704" kern="1200" dirty="0">
              <a:solidFill>
                <a:schemeClr val="accent2">
                  <a:lumMod val="75000"/>
                </a:schemeClr>
              </a:solidFill>
              <a:ea typeface="+mn-ea"/>
              <a:cs typeface="Arial"/>
              <a:sym typeface="Arial"/>
            </a:endParaRP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AU" sz="1704" dirty="0">
              <a:solidFill>
                <a:schemeClr val="accent2">
                  <a:lumMod val="75000"/>
                </a:schemeClr>
              </a:solidFill>
              <a:cs typeface="Arial"/>
              <a:sym typeface="Arial"/>
            </a:endParaRP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AU" sz="1704" kern="1200" dirty="0">
              <a:solidFill>
                <a:schemeClr val="accent2">
                  <a:lumMod val="75000"/>
                </a:schemeClr>
              </a:solidFill>
              <a:ea typeface="+mn-ea"/>
              <a:cs typeface="Arial"/>
              <a:sym typeface="Arial"/>
            </a:endParaRP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AU"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Merissa Martinez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AU"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Barrister-at-law    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AU"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Paloma Chambers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AU" sz="1704" kern="1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0466911086</a:t>
            </a:r>
          </a:p>
          <a:p>
            <a:pPr defTabSz="599360"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AU" sz="1704" kern="1200" dirty="0" err="1">
                <a:solidFill>
                  <a:schemeClr val="accent2">
                    <a:lumMod val="75000"/>
                  </a:schemeClr>
                </a:solidFill>
                <a:ea typeface="+mn-ea"/>
                <a:cs typeface="Arial"/>
                <a:sym typeface="Arial"/>
              </a:rPr>
              <a:t>www.palomachambers.com.au</a:t>
            </a:r>
            <a:endParaRPr lang="en-AU" sz="1704" kern="1200" dirty="0">
              <a:solidFill>
                <a:schemeClr val="accent2">
                  <a:lumMod val="75000"/>
                </a:schemeClr>
              </a:solidFill>
              <a:ea typeface="+mn-ea"/>
              <a:cs typeface="Arial"/>
              <a:sym typeface="Arial"/>
            </a:endParaRPr>
          </a:p>
          <a:p>
            <a:pPr>
              <a:spcAft>
                <a:spcPts val="600"/>
              </a:spcAft>
              <a:defRPr sz="2600">
                <a:solidFill>
                  <a:srgbClr val="FFA211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7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79" y="1123527"/>
            <a:ext cx="1693043" cy="10725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04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" name="Rectangle 2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PA PROHIBITIONS CARRIED OVER TO THE ACL"/>
          <p:cNvSpPr txBox="1">
            <a:spLocks noGrp="1"/>
          </p:cNvSpPr>
          <p:nvPr>
            <p:ph type="title" idx="4294967295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000" b="1" dirty="0"/>
            </a:br>
            <a:r>
              <a:rPr lang="en-US" b="1" dirty="0">
                <a:latin typeface="+mn-lt"/>
              </a:rPr>
              <a:t>Outline </a:t>
            </a:r>
            <a:br>
              <a:rPr lang="en-US" sz="3000" b="1" dirty="0"/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“Angry people are not always wise.”</a:t>
            </a:r>
            <a:r>
              <a:rPr lang="en-AU" sz="3100" i="1" dirty="0">
                <a:effectLst/>
                <a:latin typeface="+mn-lt"/>
              </a:rPr>
              <a:t> </a:t>
            </a:r>
            <a:endParaRPr lang="en-US" sz="3100" b="1" dirty="0"/>
          </a:p>
        </p:txBody>
      </p:sp>
      <p:sp>
        <p:nvSpPr>
          <p:cNvPr id="2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isleading or deceptive conduct in trade or commerce (Pt 2-1)…"/>
          <p:cNvSpPr txBox="1">
            <a:spLocks noGrp="1"/>
          </p:cNvSpPr>
          <p:nvPr>
            <p:ph type="body" idx="4294967295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685800"/>
            <a:endParaRPr lang="en-US" sz="2200" b="0" i="0" u="none" strike="noStrike" dirty="0">
              <a:effectLst/>
            </a:endParaRPr>
          </a:p>
          <a:p>
            <a:pPr marL="914400"/>
            <a:r>
              <a:rPr lang="en-US" dirty="0"/>
              <a:t>Purpose and History</a:t>
            </a:r>
          </a:p>
          <a:p>
            <a:pPr marL="914400"/>
            <a:r>
              <a:rPr lang="en-US" b="0" i="0" u="none" strike="noStrike" dirty="0">
                <a:effectLst/>
              </a:rPr>
              <a:t>UCPR, Ch 9, Pt 5 Offers to settle</a:t>
            </a:r>
          </a:p>
          <a:p>
            <a:pPr marL="914400"/>
            <a:r>
              <a:rPr lang="en-US" dirty="0"/>
              <a:t>Without Prejudice offers outside UCPR </a:t>
            </a:r>
          </a:p>
          <a:p>
            <a:pPr marL="914400"/>
            <a:r>
              <a:rPr lang="en-US" b="0" i="0" u="none" strike="noStrike" dirty="0">
                <a:effectLst/>
              </a:rPr>
              <a:t>Removing the Cloak</a:t>
            </a:r>
          </a:p>
          <a:p>
            <a:pPr marL="914400"/>
            <a:r>
              <a:rPr lang="en-US" dirty="0"/>
              <a:t>Practical Scenarios</a:t>
            </a:r>
            <a:endParaRPr lang="en-US" b="0" i="0" u="none" strike="noStrike" dirty="0">
              <a:effectLst/>
            </a:endParaRPr>
          </a:p>
        </p:txBody>
      </p:sp>
      <p:pic>
        <p:nvPicPr>
          <p:cNvPr id="224" name="Picture 223" descr="Checkmate in a chess game">
            <a:extLst>
              <a:ext uri="{FF2B5EF4-FFF2-40B4-BE49-F238E27FC236}">
                <a16:creationId xmlns:a16="http://schemas.microsoft.com/office/drawing/2014/main" id="{F245DA1E-BD85-5BC7-F40E-06E109C23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9" r="14757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" name="Rectangle 2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NFORCEMENT"/>
          <p:cNvSpPr txBox="1">
            <a:spLocks noGrp="1"/>
          </p:cNvSpPr>
          <p:nvPr>
            <p:ph type="title" idx="4294967295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>
                <a:latin typeface="+mn-lt"/>
              </a:rPr>
              <a:t>Purpose and history</a:t>
            </a:r>
            <a:br>
              <a:rPr lang="en-US" sz="5400" b="1" dirty="0">
                <a:latin typeface="+mn-lt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“Do not give way to useless alarm…though it is right to be prepared for the worst, there is no occasion to look on it as certain.”</a:t>
            </a:r>
            <a:endParaRPr lang="en-US" sz="5400" b="1" dirty="0">
              <a:latin typeface="+mn-lt"/>
            </a:endParaRPr>
          </a:p>
        </p:txBody>
      </p:sp>
      <p:sp>
        <p:nvSpPr>
          <p:cNvPr id="2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he ACCC enforces the ACL as a Commonwealth law, and the State Acts.…"/>
          <p:cNvSpPr txBox="1">
            <a:spLocks noGrp="1"/>
          </p:cNvSpPr>
          <p:nvPr>
            <p:ph type="body" idx="4294967295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“</a:t>
            </a:r>
            <a:r>
              <a:rPr lang="en-AU" sz="2400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without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AU" sz="2400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prejudice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doctrine” was outlined in </a:t>
            </a:r>
            <a:r>
              <a:rPr lang="en-AU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Field v Commissioner for Railways (NSW)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(1959) 99 CLR 285 at 292:</a:t>
            </a:r>
          </a:p>
          <a:p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some centuries it has been recognised parties may properly give definition to bona fide communications by the use of the words “without prejudice” and tacit acceptance;</a:t>
            </a:r>
          </a:p>
          <a:p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xclusion of express or implied admissions made by words or conduct in the course of negotiations to settle proceedings;</a:t>
            </a:r>
          </a:p>
          <a:p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purpose is to enable parties to communicate freely and unhampered and without embarrassment;</a:t>
            </a:r>
          </a:p>
          <a:p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eadiness to negotiate is not an implied admission; and</a:t>
            </a:r>
          </a:p>
          <a:p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nor are objective facts ascertained during negotiations which may be proved by direct evidence.</a:t>
            </a: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Cited with approval in </a:t>
            </a:r>
            <a:r>
              <a:rPr lang="en-AU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Baskerville v Baskerville &amp; </a:t>
            </a:r>
            <a:r>
              <a:rPr lang="en-AU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Ors</a:t>
            </a: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 [2021] QSC 292 per Justice Martin at [25].</a:t>
            </a:r>
          </a:p>
        </p:txBody>
      </p:sp>
      <p:pic>
        <p:nvPicPr>
          <p:cNvPr id="203" name="Picture 202" descr="Statue on top of building">
            <a:extLst>
              <a:ext uri="{FF2B5EF4-FFF2-40B4-BE49-F238E27FC236}">
                <a16:creationId xmlns:a16="http://schemas.microsoft.com/office/drawing/2014/main" id="{3732F38D-A501-FF5F-77B1-7170FFE04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6" r="1086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PA PROHIBITIONS CARRIED OVER TO THE ACL"/>
          <p:cNvSpPr txBox="1">
            <a:spLocks noGrp="1"/>
          </p:cNvSpPr>
          <p:nvPr>
            <p:ph type="title" idx="4294967295"/>
          </p:nvPr>
        </p:nvSpPr>
        <p:spPr>
          <a:xfrm>
            <a:off x="5567680" y="617769"/>
            <a:ext cx="6624320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UCPR Ch 9, Pt 5 Offer to settle </a:t>
            </a:r>
            <a:br>
              <a:rPr lang="en-US" sz="4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AU" sz="27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“I declare after all there is no enjoyment like reading! How much sooner one tires of any thing than of a book! When I have a house of my own, I shall be miserable if I have not an excellent library.”</a:t>
            </a:r>
            <a:endParaRPr lang="en-US" sz="2700" b="1" i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89" name="Picture 188" descr="A vintage weighing scales">
            <a:extLst>
              <a:ext uri="{FF2B5EF4-FFF2-40B4-BE49-F238E27FC236}">
                <a16:creationId xmlns:a16="http://schemas.microsoft.com/office/drawing/2014/main" id="{F4E17103-FA7B-AE6B-FD92-7F42165E8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421"/>
          <a:stretch/>
        </p:blipFill>
        <p:spPr>
          <a:xfrm>
            <a:off x="1327574" y="640080"/>
            <a:ext cx="4065692" cy="5577840"/>
          </a:xfrm>
          <a:prstGeom prst="rect">
            <a:avLst/>
          </a:prstGeom>
        </p:spPr>
      </p:pic>
      <p:sp>
        <p:nvSpPr>
          <p:cNvPr id="20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isleading or deceptive conduct in trade or commerce (Pt 2-1)…"/>
          <p:cNvSpPr txBox="1">
            <a:spLocks noGrp="1"/>
          </p:cNvSpPr>
          <p:nvPr>
            <p:ph type="body" idx="4294967295"/>
          </p:nvPr>
        </p:nvSpPr>
        <p:spPr>
          <a:xfrm>
            <a:off x="5567680" y="2664886"/>
            <a:ext cx="5990336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400" b="1" dirty="0"/>
              <a:t>Rule 353 If offer available</a:t>
            </a:r>
            <a:r>
              <a:rPr lang="en-US" sz="2400" dirty="0"/>
              <a:t> may offer to settle 1 or more of the claims in the proceeding on specified conditions; may serve more than one offer; must be in writing and state it is made under this part.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400" b="1" dirty="0"/>
              <a:t>Rules 354 and 355 </a:t>
            </a:r>
            <a:r>
              <a:rPr lang="en-US" sz="2400" dirty="0"/>
              <a:t>specify the timing and lapsing of the offer.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400" b="1" dirty="0"/>
              <a:t>Rule 356</a:t>
            </a:r>
            <a:r>
              <a:rPr lang="en-US" sz="2400" dirty="0"/>
              <a:t> a Part 5 offer is taken to be made without prejudice.</a:t>
            </a:r>
            <a:endParaRPr lang="en-US" sz="24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7646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PA PROHIBITIONS CARRIED OVER TO THE ACL"/>
          <p:cNvSpPr txBox="1">
            <a:spLocks noGrp="1"/>
          </p:cNvSpPr>
          <p:nvPr>
            <p:ph type="title" idx="4294967295"/>
          </p:nvPr>
        </p:nvSpPr>
        <p:spPr>
          <a:xfrm>
            <a:off x="5567680" y="617769"/>
            <a:ext cx="6624320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UCPR Ch 9, Pt 5 Offer to settle</a:t>
            </a:r>
            <a:br>
              <a:rPr lang="en-US" sz="4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AU" sz="27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“I declare after all there is no enjoyment like reading! How much sooner one tires of any thing than of a book! When I have a house of my own, I shall be miserable if I have not an excellent library.”</a:t>
            </a:r>
            <a:endParaRPr lang="en-US" sz="2700" b="1" i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89" name="Picture 188" descr="A vintage weighing scales">
            <a:extLst>
              <a:ext uri="{FF2B5EF4-FFF2-40B4-BE49-F238E27FC236}">
                <a16:creationId xmlns:a16="http://schemas.microsoft.com/office/drawing/2014/main" id="{F4E17103-FA7B-AE6B-FD92-7F42165E8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421"/>
          <a:stretch/>
        </p:blipFill>
        <p:spPr>
          <a:xfrm>
            <a:off x="1327574" y="640080"/>
            <a:ext cx="4065692" cy="5577840"/>
          </a:xfrm>
          <a:prstGeom prst="rect">
            <a:avLst/>
          </a:prstGeom>
        </p:spPr>
      </p:pic>
      <p:sp>
        <p:nvSpPr>
          <p:cNvPr id="20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isleading or deceptive conduct in trade or commerce (Pt 2-1)…"/>
          <p:cNvSpPr txBox="1">
            <a:spLocks noGrp="1"/>
          </p:cNvSpPr>
          <p:nvPr>
            <p:ph type="body" idx="4294967295"/>
          </p:nvPr>
        </p:nvSpPr>
        <p:spPr>
          <a:xfrm>
            <a:off x="5567680" y="2664886"/>
            <a:ext cx="5990336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600" b="1" dirty="0"/>
              <a:t>Rule 357 Disclosure of offer</a:t>
            </a:r>
            <a:endParaRPr lang="en-US" sz="2600" dirty="0"/>
          </a:p>
          <a:p>
            <a:pPr marL="457200" indent="-457200">
              <a:spcBef>
                <a:spcPts val="900"/>
              </a:spcBef>
              <a:buFont typeface="+mj-lt"/>
              <a:buAutoNum type="arabicParenR"/>
              <a:defRPr sz="1879"/>
            </a:pPr>
            <a:r>
              <a:rPr lang="en-US" sz="2600" dirty="0"/>
              <a:t>No statement of the fact of the offer may be contained in a pleading/affidavit (subject to rule 365) except in an application for leave to withdraw an offer</a:t>
            </a:r>
          </a:p>
          <a:p>
            <a:pPr marL="457200" indent="-457200">
              <a:spcBef>
                <a:spcPts val="900"/>
              </a:spcBef>
              <a:buFont typeface="+mj-lt"/>
              <a:buAutoNum type="arabicParenR"/>
              <a:defRPr sz="1879"/>
            </a:pPr>
            <a:r>
              <a:rPr lang="en-US" sz="2600" dirty="0"/>
              <a:t>An offer must not be filed</a:t>
            </a:r>
          </a:p>
          <a:p>
            <a:pPr marL="457200" indent="-457200">
              <a:spcBef>
                <a:spcPts val="900"/>
              </a:spcBef>
              <a:buFont typeface="+mj-lt"/>
              <a:buAutoNum type="arabicParenR"/>
              <a:defRPr sz="1879"/>
            </a:pPr>
            <a:r>
              <a:rPr lang="en-US" sz="2600" dirty="0"/>
              <a:t>If accepted, no communication until all questions of liability and relief (other than costs) have been decided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600" b="1" dirty="0"/>
              <a:t>Rule 358 Acceptance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600" b="1" dirty="0"/>
              <a:t>Rules 360, 361 and 362 Costs and Interest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endParaRPr lang="en-US" sz="2400" b="0" i="0" u="none" strike="noStrike" dirty="0">
              <a:effectLst/>
            </a:endParaRPr>
          </a:p>
          <a:p>
            <a:pPr marL="214884">
              <a:spcBef>
                <a:spcPts val="900"/>
              </a:spcBef>
              <a:defRPr sz="1879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220552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" name="Rectangle 20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PA PROHIBITIONS CARRIED OVER TO THE ACL"/>
          <p:cNvSpPr txBox="1">
            <a:spLocks noGrp="1"/>
          </p:cNvSpPr>
          <p:nvPr>
            <p:ph type="title" idx="4294967295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b="1" dirty="0">
                <a:latin typeface="+mn-lt"/>
              </a:rPr>
              <a:t>Without prejudice offers outside UCPR Part 5</a:t>
            </a:r>
            <a:br>
              <a:rPr lang="en-US" sz="5400" b="1" dirty="0">
                <a:latin typeface="+mn-lt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“A person who can write a long letter with ease, cannot write ill.”</a:t>
            </a:r>
            <a:endParaRPr lang="en-US" sz="3100" b="1" i="1" dirty="0">
              <a:latin typeface="+mn-lt"/>
            </a:endParaRPr>
          </a:p>
        </p:txBody>
      </p:sp>
      <p:sp>
        <p:nvSpPr>
          <p:cNvPr id="20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isleading or deceptive conduct in trade or commerce (Pt 2-1)…"/>
          <p:cNvSpPr txBox="1">
            <a:spLocks noGrp="1"/>
          </p:cNvSpPr>
          <p:nvPr>
            <p:ph type="body" idx="4294967295"/>
          </p:nvPr>
        </p:nvSpPr>
        <p:spPr>
          <a:xfrm>
            <a:off x="572493" y="2071315"/>
            <a:ext cx="6713552" cy="4548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3600" b="1" i="0" u="none" strike="noStrike" dirty="0" err="1">
                <a:effectLst/>
              </a:rPr>
              <a:t>Calderbank</a:t>
            </a:r>
            <a:r>
              <a:rPr lang="en-US" sz="3600" b="1" i="0" u="none" strike="noStrike" dirty="0">
                <a:effectLst/>
              </a:rPr>
              <a:t> offers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400" dirty="0"/>
              <a:t>Rationale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400" i="0" u="none" strike="noStrike" dirty="0">
                <a:effectLst/>
              </a:rPr>
              <a:t>Offer to settle</a:t>
            </a: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2400" dirty="0"/>
              <a:t>Reasonableness of offer</a:t>
            </a:r>
            <a:endParaRPr lang="en-US" sz="2400" b="1" dirty="0"/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3600" b="1" dirty="0"/>
              <a:t>Correspondence relating to commercial discussions</a:t>
            </a:r>
            <a:endParaRPr lang="en-US" sz="3600" b="0" i="0" u="none" strike="noStrike" dirty="0">
              <a:effectLst/>
            </a:endParaRPr>
          </a:p>
          <a:p>
            <a:pPr marL="0" indent="0">
              <a:spcBef>
                <a:spcPts val="900"/>
              </a:spcBef>
              <a:buNone/>
              <a:defRPr sz="1879"/>
            </a:pPr>
            <a:r>
              <a:rPr lang="en-US" sz="3600" b="1" i="0" u="none" strike="noStrike" dirty="0">
                <a:effectLst/>
              </a:rPr>
              <a:t>Mediations conducted on basis of a particular admission</a:t>
            </a:r>
          </a:p>
        </p:txBody>
      </p:sp>
      <p:pic>
        <p:nvPicPr>
          <p:cNvPr id="189" name="Picture 188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5B2CB664-329D-F598-5E38-995AAA4A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56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NFORCEMENT"/>
          <p:cNvSpPr txBox="1">
            <a:spLocks noGrp="1"/>
          </p:cNvSpPr>
          <p:nvPr>
            <p:ph type="title" idx="4294967295"/>
          </p:nvPr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>
                <a:latin typeface="+mn-lt"/>
              </a:rPr>
              <a:t>Removing the cloak (1)</a:t>
            </a:r>
            <a:br>
              <a:rPr lang="en-US" sz="5400" b="1" dirty="0">
                <a:latin typeface="+mn-lt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“For what do we live, but to make sport for our neighbours, and laugh at them in our turn?”</a:t>
            </a:r>
            <a:endParaRPr lang="en-US" sz="5400" b="1" i="1" dirty="0">
              <a:latin typeface="+mn-lt"/>
            </a:endParaRPr>
          </a:p>
        </p:txBody>
      </p:sp>
      <p:pic>
        <p:nvPicPr>
          <p:cNvPr id="209" name="Picture 208" descr="Front steps and columns of a majestic city building">
            <a:extLst>
              <a:ext uri="{FF2B5EF4-FFF2-40B4-BE49-F238E27FC236}">
                <a16:creationId xmlns:a16="http://schemas.microsoft.com/office/drawing/2014/main" id="{09161AD6-8253-E7D3-6CAA-AF85E797B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2" r="2645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he ACCC enforces the ACL as a Commonwealth law, and the State Acts.…"/>
          <p:cNvSpPr txBox="1">
            <a:spLocks noGrp="1"/>
          </p:cNvSpPr>
          <p:nvPr>
            <p:ph type="body" idx="4294967295"/>
          </p:nvPr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Exceptions: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Proof of a concluded compromise agreement;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Concluded agreement ought be set aside due to misrepresentation, fraud or undue influence;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 exclusion would act as a cloak for perjury, blackmail or other ‘unambiguous impropriety’ (only in the clearest of cases);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4849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NFORCEMENT"/>
          <p:cNvSpPr txBox="1">
            <a:spLocks noGrp="1"/>
          </p:cNvSpPr>
          <p:nvPr>
            <p:ph type="title" idx="4294967295"/>
          </p:nvPr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>
                <a:latin typeface="+mn-lt"/>
              </a:rPr>
              <a:t>Removing the cloak (2)</a:t>
            </a:r>
            <a:br>
              <a:rPr lang="en-US" sz="5400" b="1" dirty="0">
                <a:latin typeface="+mn-lt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“For what do we live, but to make sport for our neighbours, and laugh at them in our turn?”</a:t>
            </a:r>
            <a:endParaRPr lang="en-US" sz="5400" b="1" i="1" dirty="0">
              <a:latin typeface="+mn-lt"/>
            </a:endParaRPr>
          </a:p>
        </p:txBody>
      </p:sp>
      <p:pic>
        <p:nvPicPr>
          <p:cNvPr id="209" name="Picture 208" descr="Front steps and columns of a majestic city building">
            <a:extLst>
              <a:ext uri="{FF2B5EF4-FFF2-40B4-BE49-F238E27FC236}">
                <a16:creationId xmlns:a16="http://schemas.microsoft.com/office/drawing/2014/main" id="{09161AD6-8253-E7D3-6CAA-AF85E797B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2" r="2645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he ACCC enforces the ACL as a Commonwealth law, and the State Acts.…"/>
          <p:cNvSpPr txBox="1">
            <a:spLocks noGrp="1"/>
          </p:cNvSpPr>
          <p:nvPr>
            <p:ph type="body" idx="4294967295"/>
          </p:nvPr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Exceptions (</a:t>
            </a:r>
            <a:r>
              <a:rPr lang="en-US" b="1" dirty="0" err="1">
                <a:effectLst/>
              </a:rPr>
              <a:t>cont</a:t>
            </a:r>
            <a:r>
              <a:rPr lang="en-US" b="1" dirty="0">
                <a:effectLst/>
              </a:rPr>
              <a:t>):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effectLst/>
              </a:rPr>
              <a:t>Explanation of delay or apparent acquiescence;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Reasonable mitigation of loss in conduct and compromise of proceedings (discovery not admissibility);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Costs where “without prejudice, save as to costs”;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Rebuttal of allegation of no reply to ensure the Court is not misled;</a:t>
            </a:r>
            <a:endParaRPr lang="en-US" dirty="0">
              <a:effectLst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>
              <a:effectLst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8406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NFORCEMENT"/>
          <p:cNvSpPr txBox="1">
            <a:spLocks noGrp="1"/>
          </p:cNvSpPr>
          <p:nvPr>
            <p:ph type="title" idx="4294967295"/>
          </p:nvPr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>
                <a:latin typeface="+mn-lt"/>
              </a:rPr>
              <a:t>Removing the cloak (3)</a:t>
            </a:r>
            <a:br>
              <a:rPr lang="en-US" sz="5400" b="1" dirty="0">
                <a:latin typeface="+mn-lt"/>
              </a:rPr>
            </a:br>
            <a:r>
              <a:rPr lang="en-AU" sz="3100" i="1" dirty="0">
                <a:solidFill>
                  <a:srgbClr val="01010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“For what do we live, but to make sport for our neighbours, and laugh at them in our turn?”</a:t>
            </a:r>
            <a:endParaRPr lang="en-US" sz="5400" b="1" i="1" dirty="0">
              <a:latin typeface="+mn-lt"/>
            </a:endParaRPr>
          </a:p>
        </p:txBody>
      </p:sp>
      <p:pic>
        <p:nvPicPr>
          <p:cNvPr id="209" name="Picture 208" descr="Front steps and columns of a majestic city building">
            <a:extLst>
              <a:ext uri="{FF2B5EF4-FFF2-40B4-BE49-F238E27FC236}">
                <a16:creationId xmlns:a16="http://schemas.microsoft.com/office/drawing/2014/main" id="{09161AD6-8253-E7D3-6CAA-AF85E797B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2" r="2645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he ACCC enforces the ACL as a Commonwealth law, and the State Acts.…"/>
          <p:cNvSpPr txBox="1">
            <a:spLocks noGrp="1"/>
          </p:cNvSpPr>
          <p:nvPr>
            <p:ph type="body" idx="4294967295"/>
          </p:nvPr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>
                <a:effectLst/>
              </a:rPr>
              <a:t>Exceptions (</a:t>
            </a:r>
            <a:r>
              <a:rPr lang="en-US" sz="3200" b="1" dirty="0" err="1">
                <a:effectLst/>
              </a:rPr>
              <a:t>cont</a:t>
            </a:r>
            <a:r>
              <a:rPr lang="en-US" sz="3200" b="1" dirty="0">
                <a:effectLst/>
              </a:rPr>
              <a:t>):</a:t>
            </a:r>
            <a:endParaRPr lang="en-US" sz="3000" dirty="0">
              <a:effectLst/>
            </a:endParaRPr>
          </a:p>
          <a:p>
            <a:pPr marL="742950" indent="-742950">
              <a:buFont typeface="+mj-lt"/>
              <a:buAutoNum type="arabicPeriod" startAt="8"/>
            </a:pPr>
            <a:endParaRPr lang="en-US" sz="3000" dirty="0">
              <a:effectLst/>
            </a:endParaRPr>
          </a:p>
          <a:p>
            <a:pPr marL="742950" indent="-742950">
              <a:buFont typeface="+mj-lt"/>
              <a:buAutoNum type="arabicPeriod" startAt="8"/>
            </a:pPr>
            <a:r>
              <a:rPr lang="en-US" sz="3400" dirty="0"/>
              <a:t>Mutual consent</a:t>
            </a:r>
            <a:endParaRPr lang="en-US" sz="3400" dirty="0">
              <a:effectLst/>
            </a:endParaRPr>
          </a:p>
          <a:p>
            <a:pPr marL="742950" indent="-742950">
              <a:buFont typeface="+mj-lt"/>
              <a:buAutoNum type="arabicPeriod" startAt="8"/>
            </a:pPr>
            <a:r>
              <a:rPr lang="en-US" sz="3400" dirty="0">
                <a:effectLst/>
              </a:rPr>
              <a:t>Election / waiver / estoppel</a:t>
            </a:r>
          </a:p>
          <a:p>
            <a:pPr lvl="2"/>
            <a:r>
              <a:rPr lang="en-AU" sz="2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Wagners</a:t>
            </a:r>
            <a:r>
              <a:rPr lang="en-A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Cement Pty Ltd &amp; Anor v Boral Resources (Qld) Pty Limited &amp; Anor </a:t>
            </a:r>
            <a:r>
              <a:rPr lang="en-A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[2020] QCA 289</a:t>
            </a:r>
            <a:r>
              <a:rPr lang="en-A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lvl="2"/>
            <a:r>
              <a:rPr lang="en-AU" sz="2400" i="1" dirty="0" err="1"/>
              <a:t>Craine</a:t>
            </a:r>
            <a:r>
              <a:rPr lang="en-AU" sz="2400" i="1" dirty="0"/>
              <a:t> v Colonial Mutual Fire Insurance Co Ltd</a:t>
            </a:r>
            <a:r>
              <a:rPr lang="en-AU" sz="2400" dirty="0"/>
              <a:t> (1920) 28 CLR 305.</a:t>
            </a:r>
          </a:p>
          <a:p>
            <a:pPr lvl="2"/>
            <a:r>
              <a:rPr lang="en-AU" sz="2400" i="1" dirty="0">
                <a:effectLst/>
              </a:rPr>
              <a:t>Hodgkinson &amp; Corby Ltd v Wards Mobility Services Ltd </a:t>
            </a:r>
            <a:r>
              <a:rPr lang="en-AU" sz="2400" dirty="0">
                <a:effectLst/>
              </a:rPr>
              <a:t>[1997] FSR 178</a:t>
            </a:r>
          </a:p>
          <a:p>
            <a:endParaRPr lang="en-US" sz="3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99315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Gallery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950</Words>
  <Application>Microsoft Macintosh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 Outline  “Angry people are not always wise.” </vt:lpstr>
      <vt:lpstr>Purpose and history “Do not give way to useless alarm…though it is right to be prepared for the worst, there is no occasion to look on it as certain.”</vt:lpstr>
      <vt:lpstr>UCPR Ch 9, Pt 5 Offer to settle  “I declare after all there is no enjoyment like reading! How much sooner one tires of any thing than of a book! When I have a house of my own, I shall be miserable if I have not an excellent library.”</vt:lpstr>
      <vt:lpstr>UCPR Ch 9, Pt 5 Offer to settle “I declare after all there is no enjoyment like reading! How much sooner one tires of any thing than of a book! When I have a house of my own, I shall be miserable if I have not an excellent library.”</vt:lpstr>
      <vt:lpstr>Without prejudice offers outside UCPR Part 5 “A person who can write a long letter with ease, cannot write ill.”</vt:lpstr>
      <vt:lpstr>Removing the cloak (1) “For what do we live, but to make sport for our neighbours, and laugh at them in our turn?”</vt:lpstr>
      <vt:lpstr>Removing the cloak (2) “For what do we live, but to make sport for our neighbours, and laugh at them in our turn?”</vt:lpstr>
      <vt:lpstr>Removing the cloak (3) “For what do we live, but to make sport for our neighbours, and laugh at them in our turn?”</vt:lpstr>
      <vt:lpstr>Removing the cloak (4) “For what do we live, but to make sport for our neighbours, and laugh at them in our turn?”</vt:lpstr>
      <vt:lpstr>Practical Scenarios “Do not consider me now as an elegant female, intending to play you, but as a rational creature, speaking the truth from her heart.”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merissa martinez</cp:lastModifiedBy>
  <cp:revision>35</cp:revision>
  <cp:lastPrinted>2023-05-15T22:47:03Z</cp:lastPrinted>
  <dcterms:modified xsi:type="dcterms:W3CDTF">2023-05-17T07:05:23Z</dcterms:modified>
</cp:coreProperties>
</file>