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6327"/>
  </p:normalViewPr>
  <p:slideViewPr>
    <p:cSldViewPr snapToGrid="0">
      <p:cViewPr varScale="1">
        <p:scale>
          <a:sx n="128" d="100"/>
          <a:sy n="128" d="100"/>
        </p:scale>
        <p:origin x="4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GB"/>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GB"/>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GB"/>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5/16/23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5/16/23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5/16/23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GB"/>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5/16/23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5C396-185D-9AFF-1C26-9988AF636DF6}"/>
              </a:ext>
            </a:extLst>
          </p:cNvPr>
          <p:cNvSpPr>
            <a:spLocks noGrp="1"/>
          </p:cNvSpPr>
          <p:nvPr>
            <p:ph type="ctrTitle"/>
          </p:nvPr>
        </p:nvSpPr>
        <p:spPr/>
        <p:txBody>
          <a:bodyPr>
            <a:normAutofit/>
          </a:bodyPr>
          <a:lstStyle/>
          <a:p>
            <a:r>
              <a:rPr lang="en-US" sz="4400" dirty="0"/>
              <a:t>Mediating Property Settlements</a:t>
            </a:r>
          </a:p>
        </p:txBody>
      </p:sp>
      <p:sp>
        <p:nvSpPr>
          <p:cNvPr id="3" name="Subtitle 2">
            <a:extLst>
              <a:ext uri="{FF2B5EF4-FFF2-40B4-BE49-F238E27FC236}">
                <a16:creationId xmlns:a16="http://schemas.microsoft.com/office/drawing/2014/main" id="{FB09F71A-276C-11AB-B6E2-39BCCA951BB4}"/>
              </a:ext>
            </a:extLst>
          </p:cNvPr>
          <p:cNvSpPr>
            <a:spLocks noGrp="1"/>
          </p:cNvSpPr>
          <p:nvPr>
            <p:ph type="subTitle" idx="1"/>
          </p:nvPr>
        </p:nvSpPr>
        <p:spPr/>
        <p:txBody>
          <a:bodyPr/>
          <a:lstStyle/>
          <a:p>
            <a:r>
              <a:rPr lang="en-US" dirty="0"/>
              <a:t>Michael Fellows, Sir George Kneipp Chambers, Townsville</a:t>
            </a:r>
          </a:p>
        </p:txBody>
      </p:sp>
    </p:spTree>
    <p:extLst>
      <p:ext uri="{BB962C8B-B14F-4D97-AF65-F5344CB8AC3E}">
        <p14:creationId xmlns:p14="http://schemas.microsoft.com/office/powerpoint/2010/main" val="1593498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572DE-0970-E7AF-2FD4-4108464F0A0E}"/>
              </a:ext>
            </a:extLst>
          </p:cNvPr>
          <p:cNvSpPr>
            <a:spLocks noGrp="1"/>
          </p:cNvSpPr>
          <p:nvPr>
            <p:ph type="title"/>
          </p:nvPr>
        </p:nvSpPr>
        <p:spPr/>
        <p:txBody>
          <a:bodyPr/>
          <a:lstStyle/>
          <a:p>
            <a:r>
              <a:rPr lang="en-US" dirty="0"/>
              <a:t>The usual rant about disclosure</a:t>
            </a:r>
          </a:p>
        </p:txBody>
      </p:sp>
      <p:sp>
        <p:nvSpPr>
          <p:cNvPr id="3" name="Content Placeholder 2">
            <a:extLst>
              <a:ext uri="{FF2B5EF4-FFF2-40B4-BE49-F238E27FC236}">
                <a16:creationId xmlns:a16="http://schemas.microsoft.com/office/drawing/2014/main" id="{15C3C27E-72DC-04A2-FEFD-CBA63F3B887E}"/>
              </a:ext>
            </a:extLst>
          </p:cNvPr>
          <p:cNvSpPr>
            <a:spLocks noGrp="1"/>
          </p:cNvSpPr>
          <p:nvPr>
            <p:ph idx="1"/>
          </p:nvPr>
        </p:nvSpPr>
        <p:spPr/>
        <p:txBody>
          <a:bodyPr>
            <a:normAutofit/>
          </a:bodyPr>
          <a:lstStyle/>
          <a:p>
            <a:r>
              <a:rPr lang="en-US" sz="2400" dirty="0"/>
              <a:t>Come to grips with what is truly relevant</a:t>
            </a:r>
          </a:p>
          <a:p>
            <a:r>
              <a:rPr lang="en-US" sz="2400" i="1" dirty="0"/>
              <a:t>Myers v Elman </a:t>
            </a:r>
            <a:r>
              <a:rPr lang="en-US" sz="2400" dirty="0"/>
              <a:t>(1940)</a:t>
            </a:r>
          </a:p>
          <a:p>
            <a:r>
              <a:rPr lang="en-US" sz="2400" dirty="0"/>
              <a:t>Pre-action procedures Cluse 6(5)</a:t>
            </a:r>
          </a:p>
          <a:p>
            <a:pPr marL="0" indent="0">
              <a:buNone/>
            </a:pPr>
            <a:endParaRPr lang="en-US" sz="2400" dirty="0"/>
          </a:p>
          <a:p>
            <a:pPr marL="0" indent="0" algn="ctr">
              <a:buNone/>
            </a:pPr>
            <a:r>
              <a:rPr lang="en-AU" sz="2400" i="1" dirty="0">
                <a:solidFill>
                  <a:srgbClr val="333333"/>
                </a:solidFill>
                <a:effectLst/>
                <a:ea typeface="Calibri" panose="020F0502020204030204" pitchFamily="34" charset="0"/>
              </a:rPr>
              <a:t>If a client wishes not to disclose a fact or document that is relevant to the proceeding, </a:t>
            </a:r>
            <a:r>
              <a:rPr lang="en-AU" sz="2400" i="1" dirty="0">
                <a:solidFill>
                  <a:srgbClr val="000000"/>
                </a:solidFill>
                <a:effectLst/>
                <a:ea typeface="Calibri" panose="020F0502020204030204" pitchFamily="34" charset="0"/>
              </a:rPr>
              <a:t>a lawyer </a:t>
            </a:r>
            <a:r>
              <a:rPr lang="en-AU" sz="2400" i="1" dirty="0">
                <a:solidFill>
                  <a:srgbClr val="333333"/>
                </a:solidFill>
                <a:effectLst/>
                <a:ea typeface="Calibri" panose="020F0502020204030204" pitchFamily="34" charset="0"/>
              </a:rPr>
              <a:t>has an obligation to take the appropriate action; that is, to cease acting for the client</a:t>
            </a:r>
            <a:r>
              <a:rPr lang="en-AU" sz="2400" dirty="0">
                <a:effectLst/>
              </a:rPr>
              <a:t> </a:t>
            </a:r>
            <a:endParaRPr lang="en-US" sz="2400" dirty="0"/>
          </a:p>
        </p:txBody>
      </p:sp>
    </p:spTree>
    <p:extLst>
      <p:ext uri="{BB962C8B-B14F-4D97-AF65-F5344CB8AC3E}">
        <p14:creationId xmlns:p14="http://schemas.microsoft.com/office/powerpoint/2010/main" val="36399259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DE1CF-E026-F945-659D-FB01651CA0BD}"/>
              </a:ext>
            </a:extLst>
          </p:cNvPr>
          <p:cNvSpPr>
            <a:spLocks noGrp="1"/>
          </p:cNvSpPr>
          <p:nvPr>
            <p:ph type="title"/>
          </p:nvPr>
        </p:nvSpPr>
        <p:spPr/>
        <p:txBody>
          <a:bodyPr/>
          <a:lstStyle/>
          <a:p>
            <a:r>
              <a:rPr lang="en-US" dirty="0"/>
              <a:t>Case study – disclosure – WCPGW?</a:t>
            </a:r>
          </a:p>
        </p:txBody>
      </p:sp>
      <p:sp>
        <p:nvSpPr>
          <p:cNvPr id="3" name="Content Placeholder 2">
            <a:extLst>
              <a:ext uri="{FF2B5EF4-FFF2-40B4-BE49-F238E27FC236}">
                <a16:creationId xmlns:a16="http://schemas.microsoft.com/office/drawing/2014/main" id="{112BDF3A-041F-E1BD-55E8-A311E80942C1}"/>
              </a:ext>
            </a:extLst>
          </p:cNvPr>
          <p:cNvSpPr>
            <a:spLocks noGrp="1"/>
          </p:cNvSpPr>
          <p:nvPr>
            <p:ph idx="1"/>
          </p:nvPr>
        </p:nvSpPr>
        <p:spPr/>
        <p:txBody>
          <a:bodyPr>
            <a:normAutofit/>
          </a:bodyPr>
          <a:lstStyle/>
          <a:p>
            <a:r>
              <a:rPr lang="en-US" sz="2400" dirty="0"/>
              <a:t>Husband’s balance sheet – debts of $1.2M in a company</a:t>
            </a:r>
          </a:p>
          <a:p>
            <a:r>
              <a:rPr lang="en-US" sz="2400" dirty="0"/>
              <a:t>Revised to $900,000 on eve of mediation</a:t>
            </a:r>
          </a:p>
          <a:p>
            <a:r>
              <a:rPr lang="en-US" sz="2400" dirty="0"/>
              <a:t>Correspondence from wife’s solicitor ignored</a:t>
            </a:r>
          </a:p>
          <a:p>
            <a:r>
              <a:rPr lang="en-US" sz="2400" dirty="0"/>
              <a:t>Mediation commences - what happened next ......</a:t>
            </a:r>
          </a:p>
          <a:p>
            <a:endParaRPr lang="en-US" sz="2400" dirty="0"/>
          </a:p>
          <a:p>
            <a:pPr marL="0" indent="0">
              <a:buNone/>
            </a:pPr>
            <a:endParaRPr lang="en-US" sz="2400" dirty="0"/>
          </a:p>
        </p:txBody>
      </p:sp>
    </p:spTree>
    <p:extLst>
      <p:ext uri="{BB962C8B-B14F-4D97-AF65-F5344CB8AC3E}">
        <p14:creationId xmlns:p14="http://schemas.microsoft.com/office/powerpoint/2010/main" val="26484411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39315-E45C-24C4-9600-64E854D4EABC}"/>
              </a:ext>
            </a:extLst>
          </p:cNvPr>
          <p:cNvSpPr>
            <a:spLocks noGrp="1"/>
          </p:cNvSpPr>
          <p:nvPr>
            <p:ph type="title"/>
          </p:nvPr>
        </p:nvSpPr>
        <p:spPr/>
        <p:txBody>
          <a:bodyPr/>
          <a:lstStyle/>
          <a:p>
            <a:r>
              <a:rPr lang="en-US" dirty="0"/>
              <a:t>Roxy (and other emotional stuff)</a:t>
            </a:r>
          </a:p>
        </p:txBody>
      </p:sp>
      <p:sp>
        <p:nvSpPr>
          <p:cNvPr id="3" name="Content Placeholder 2">
            <a:extLst>
              <a:ext uri="{FF2B5EF4-FFF2-40B4-BE49-F238E27FC236}">
                <a16:creationId xmlns:a16="http://schemas.microsoft.com/office/drawing/2014/main" id="{46CC7281-A3C1-30D4-2FD7-4A0AD2ABD877}"/>
              </a:ext>
            </a:extLst>
          </p:cNvPr>
          <p:cNvSpPr>
            <a:spLocks noGrp="1"/>
          </p:cNvSpPr>
          <p:nvPr>
            <p:ph idx="1"/>
          </p:nvPr>
        </p:nvSpPr>
        <p:spPr/>
        <p:txBody>
          <a:bodyPr>
            <a:normAutofit/>
          </a:bodyPr>
          <a:lstStyle/>
          <a:p>
            <a:r>
              <a:rPr lang="en-US" sz="2400" i="1" dirty="0" err="1"/>
              <a:t>Grunseth</a:t>
            </a:r>
            <a:r>
              <a:rPr lang="en-US" sz="2400" i="1" dirty="0"/>
              <a:t> &amp; </a:t>
            </a:r>
            <a:r>
              <a:rPr lang="en-US" sz="2400" i="1" dirty="0" err="1"/>
              <a:t>Wighton</a:t>
            </a:r>
            <a:r>
              <a:rPr lang="en-US" sz="2400" i="1" dirty="0"/>
              <a:t> </a:t>
            </a:r>
            <a:r>
              <a:rPr lang="en-US" sz="2400" dirty="0"/>
              <a:t>[2022 – Full Court]</a:t>
            </a:r>
          </a:p>
          <a:p>
            <a:pPr marL="0" indent="0">
              <a:buNone/>
            </a:pPr>
            <a:endParaRPr lang="en-US" sz="2400" i="1" dirty="0"/>
          </a:p>
          <a:p>
            <a:pPr marL="0" indent="0" algn="ctr">
              <a:buNone/>
            </a:pPr>
            <a:r>
              <a:rPr lang="en-AU" sz="2400" i="1" dirty="0">
                <a:solidFill>
                  <a:srgbClr val="000000"/>
                </a:solidFill>
                <a:effectLst/>
                <a:ea typeface="Calibri" panose="020F0502020204030204" pitchFamily="34" charset="0"/>
              </a:rPr>
              <a:t>It is more difficult in the case of a family pet of limited financial value. If the ownership is contested, there is much to be said for each party making a blind bid for the pet, with the highest offer accepted and taken into account in dividing the property</a:t>
            </a:r>
            <a:r>
              <a:rPr lang="en-AU" sz="2400" dirty="0">
                <a:effectLst/>
              </a:rPr>
              <a:t> </a:t>
            </a:r>
            <a:endParaRPr lang="en-US" sz="2400" i="1" dirty="0"/>
          </a:p>
        </p:txBody>
      </p:sp>
    </p:spTree>
    <p:extLst>
      <p:ext uri="{BB962C8B-B14F-4D97-AF65-F5344CB8AC3E}">
        <p14:creationId xmlns:p14="http://schemas.microsoft.com/office/powerpoint/2010/main" val="9987970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9B914-4CB3-6E5B-8A4A-D057205A152C}"/>
              </a:ext>
            </a:extLst>
          </p:cNvPr>
          <p:cNvSpPr>
            <a:spLocks noGrp="1"/>
          </p:cNvSpPr>
          <p:nvPr>
            <p:ph type="title"/>
          </p:nvPr>
        </p:nvSpPr>
        <p:spPr/>
        <p:txBody>
          <a:bodyPr/>
          <a:lstStyle/>
          <a:p>
            <a:r>
              <a:rPr lang="en-US" dirty="0"/>
              <a:t>Support persons</a:t>
            </a:r>
          </a:p>
        </p:txBody>
      </p:sp>
      <p:sp>
        <p:nvSpPr>
          <p:cNvPr id="3" name="Content Placeholder 2">
            <a:extLst>
              <a:ext uri="{FF2B5EF4-FFF2-40B4-BE49-F238E27FC236}">
                <a16:creationId xmlns:a16="http://schemas.microsoft.com/office/drawing/2014/main" id="{2982A3FC-B298-4744-96FB-5454C8A2C650}"/>
              </a:ext>
            </a:extLst>
          </p:cNvPr>
          <p:cNvSpPr>
            <a:spLocks noGrp="1"/>
          </p:cNvSpPr>
          <p:nvPr>
            <p:ph idx="1"/>
          </p:nvPr>
        </p:nvSpPr>
        <p:spPr/>
        <p:txBody>
          <a:bodyPr>
            <a:normAutofit/>
          </a:bodyPr>
          <a:lstStyle/>
          <a:p>
            <a:r>
              <a:rPr lang="en-US" sz="2400" dirty="0"/>
              <a:t>Bargaining in the shadow of the tribe</a:t>
            </a:r>
          </a:p>
          <a:p>
            <a:endParaRPr lang="en-US" sz="2400" dirty="0"/>
          </a:p>
          <a:p>
            <a:r>
              <a:rPr lang="en-US" sz="2400" dirty="0"/>
              <a:t>Help of hindrance</a:t>
            </a:r>
          </a:p>
          <a:p>
            <a:endParaRPr lang="en-US" sz="2400" dirty="0"/>
          </a:p>
          <a:p>
            <a:r>
              <a:rPr lang="en-US" sz="2400" dirty="0"/>
              <a:t>3 week old baby – WCPGW?</a:t>
            </a:r>
          </a:p>
          <a:p>
            <a:endParaRPr lang="en-US" sz="2400" dirty="0"/>
          </a:p>
          <a:p>
            <a:r>
              <a:rPr lang="en-US" sz="2400" dirty="0"/>
              <a:t>Undertaking as to confidentiality</a:t>
            </a:r>
          </a:p>
          <a:p>
            <a:endParaRPr lang="en-US" sz="2400" dirty="0"/>
          </a:p>
          <a:p>
            <a:pPr marL="0" indent="0">
              <a:buNone/>
            </a:pPr>
            <a:endParaRPr lang="en-US" sz="2400" dirty="0"/>
          </a:p>
        </p:txBody>
      </p:sp>
    </p:spTree>
    <p:extLst>
      <p:ext uri="{BB962C8B-B14F-4D97-AF65-F5344CB8AC3E}">
        <p14:creationId xmlns:p14="http://schemas.microsoft.com/office/powerpoint/2010/main" val="33918449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8346E-0233-17D3-AC9E-FEC620128A75}"/>
              </a:ext>
            </a:extLst>
          </p:cNvPr>
          <p:cNvSpPr>
            <a:spLocks noGrp="1"/>
          </p:cNvSpPr>
          <p:nvPr>
            <p:ph type="title"/>
          </p:nvPr>
        </p:nvSpPr>
        <p:spPr/>
        <p:txBody>
          <a:bodyPr/>
          <a:lstStyle/>
          <a:p>
            <a:r>
              <a:rPr lang="en-US" dirty="0"/>
              <a:t>Taking notes during the mediation</a:t>
            </a:r>
          </a:p>
        </p:txBody>
      </p:sp>
      <p:sp>
        <p:nvSpPr>
          <p:cNvPr id="3" name="Content Placeholder 2">
            <a:extLst>
              <a:ext uri="{FF2B5EF4-FFF2-40B4-BE49-F238E27FC236}">
                <a16:creationId xmlns:a16="http://schemas.microsoft.com/office/drawing/2014/main" id="{BE972C43-C441-4FB5-AABC-6828E61953C3}"/>
              </a:ext>
            </a:extLst>
          </p:cNvPr>
          <p:cNvSpPr>
            <a:spLocks noGrp="1"/>
          </p:cNvSpPr>
          <p:nvPr>
            <p:ph idx="1"/>
          </p:nvPr>
        </p:nvSpPr>
        <p:spPr/>
        <p:txBody>
          <a:bodyPr>
            <a:normAutofit/>
          </a:bodyPr>
          <a:lstStyle/>
          <a:p>
            <a:r>
              <a:rPr lang="en-US" sz="2400" dirty="0"/>
              <a:t>There is no transcript – WCPGW?</a:t>
            </a:r>
          </a:p>
          <a:p>
            <a:endParaRPr lang="en-US" sz="2400" dirty="0"/>
          </a:p>
          <a:p>
            <a:r>
              <a:rPr lang="en-US" sz="2400" i="1" dirty="0"/>
              <a:t>Family Law Act </a:t>
            </a:r>
            <a:r>
              <a:rPr lang="en-US" sz="2400" dirty="0"/>
              <a:t>s. 79A</a:t>
            </a:r>
          </a:p>
          <a:p>
            <a:endParaRPr lang="en-US" sz="2400" i="1" dirty="0"/>
          </a:p>
          <a:p>
            <a:r>
              <a:rPr lang="en-US" sz="2400" dirty="0"/>
              <a:t>Notes taken during mediation, and even legal advice given may be disclosable in subsequent litigation</a:t>
            </a:r>
          </a:p>
        </p:txBody>
      </p:sp>
    </p:spTree>
    <p:extLst>
      <p:ext uri="{BB962C8B-B14F-4D97-AF65-F5344CB8AC3E}">
        <p14:creationId xmlns:p14="http://schemas.microsoft.com/office/powerpoint/2010/main" val="34381531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B25D8-977C-88BE-A458-34730AED7BF3}"/>
              </a:ext>
            </a:extLst>
          </p:cNvPr>
          <p:cNvSpPr>
            <a:spLocks noGrp="1"/>
          </p:cNvSpPr>
          <p:nvPr>
            <p:ph type="title"/>
          </p:nvPr>
        </p:nvSpPr>
        <p:spPr/>
        <p:txBody>
          <a:bodyPr/>
          <a:lstStyle/>
          <a:p>
            <a:r>
              <a:rPr lang="en-US" dirty="0"/>
              <a:t>Compulsory offer – WCPGW?</a:t>
            </a:r>
          </a:p>
        </p:txBody>
      </p:sp>
      <p:sp>
        <p:nvSpPr>
          <p:cNvPr id="3" name="Content Placeholder 2">
            <a:extLst>
              <a:ext uri="{FF2B5EF4-FFF2-40B4-BE49-F238E27FC236}">
                <a16:creationId xmlns:a16="http://schemas.microsoft.com/office/drawing/2014/main" id="{7A4DC7A9-8E64-2103-6CDA-24FA4CB1D13F}"/>
              </a:ext>
            </a:extLst>
          </p:cNvPr>
          <p:cNvSpPr>
            <a:spLocks noGrp="1"/>
          </p:cNvSpPr>
          <p:nvPr>
            <p:ph idx="1"/>
          </p:nvPr>
        </p:nvSpPr>
        <p:spPr/>
        <p:txBody>
          <a:bodyPr>
            <a:normAutofit/>
          </a:bodyPr>
          <a:lstStyle/>
          <a:p>
            <a:r>
              <a:rPr lang="en-US" sz="2400" dirty="0"/>
              <a:t>Rule 4.11</a:t>
            </a:r>
          </a:p>
          <a:p>
            <a:endParaRPr lang="en-US" sz="2400" dirty="0"/>
          </a:p>
          <a:p>
            <a:r>
              <a:rPr lang="en-US" sz="2400" dirty="0"/>
              <a:t>Was there a settled balance sheet?</a:t>
            </a:r>
          </a:p>
          <a:p>
            <a:endParaRPr lang="en-US" sz="2400" dirty="0"/>
          </a:p>
          <a:p>
            <a:r>
              <a:rPr lang="en-US" sz="2400" i="1" dirty="0" err="1"/>
              <a:t>Pennisi</a:t>
            </a:r>
            <a:r>
              <a:rPr lang="en-US" sz="2400" i="1" dirty="0"/>
              <a:t> v </a:t>
            </a:r>
            <a:r>
              <a:rPr lang="en-US" sz="2400" i="1" dirty="0" err="1"/>
              <a:t>Pennisi</a:t>
            </a:r>
            <a:r>
              <a:rPr lang="en-US" sz="2400" dirty="0"/>
              <a:t> (1997)</a:t>
            </a:r>
          </a:p>
          <a:p>
            <a:endParaRPr lang="en-US" sz="2400" i="1" dirty="0"/>
          </a:p>
          <a:p>
            <a:r>
              <a:rPr lang="en-US" sz="2400" i="1" dirty="0"/>
              <a:t>Paladin v Paladin</a:t>
            </a:r>
            <a:r>
              <a:rPr lang="en-US" sz="2400" dirty="0"/>
              <a:t> (2020)</a:t>
            </a:r>
            <a:endParaRPr lang="en-US" sz="2400" i="1" dirty="0"/>
          </a:p>
        </p:txBody>
      </p:sp>
    </p:spTree>
    <p:extLst>
      <p:ext uri="{BB962C8B-B14F-4D97-AF65-F5344CB8AC3E}">
        <p14:creationId xmlns:p14="http://schemas.microsoft.com/office/powerpoint/2010/main" val="1325936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837F3-58D7-1FB6-A527-8492F5D99863}"/>
              </a:ext>
            </a:extLst>
          </p:cNvPr>
          <p:cNvSpPr>
            <a:spLocks noGrp="1"/>
          </p:cNvSpPr>
          <p:nvPr>
            <p:ph type="title"/>
          </p:nvPr>
        </p:nvSpPr>
        <p:spPr/>
        <p:txBody>
          <a:bodyPr/>
          <a:lstStyle/>
          <a:p>
            <a:r>
              <a:rPr lang="en-US" dirty="0"/>
              <a:t>It is primary dispute resolution!</a:t>
            </a:r>
          </a:p>
        </p:txBody>
      </p:sp>
      <p:sp>
        <p:nvSpPr>
          <p:cNvPr id="3" name="Content Placeholder 2">
            <a:extLst>
              <a:ext uri="{FF2B5EF4-FFF2-40B4-BE49-F238E27FC236}">
                <a16:creationId xmlns:a16="http://schemas.microsoft.com/office/drawing/2014/main" id="{3181F5C4-8752-1C8C-E288-4BA8E100831F}"/>
              </a:ext>
            </a:extLst>
          </p:cNvPr>
          <p:cNvSpPr>
            <a:spLocks noGrp="1"/>
          </p:cNvSpPr>
          <p:nvPr>
            <p:ph idx="1"/>
          </p:nvPr>
        </p:nvSpPr>
        <p:spPr/>
        <p:txBody>
          <a:bodyPr>
            <a:normAutofit/>
          </a:bodyPr>
          <a:lstStyle/>
          <a:p>
            <a:pPr marL="0" indent="0">
              <a:buNone/>
            </a:pPr>
            <a:endParaRPr lang="en-US" sz="2000" i="1" dirty="0"/>
          </a:p>
          <a:p>
            <a:pPr marL="0" indent="0">
              <a:buNone/>
            </a:pPr>
            <a:endParaRPr lang="en-US" sz="2000" i="1" dirty="0"/>
          </a:p>
          <a:p>
            <a:pPr marL="0" indent="0" algn="ctr">
              <a:buNone/>
            </a:pPr>
            <a:endParaRPr lang="en-US" sz="2800" i="1" dirty="0"/>
          </a:p>
          <a:p>
            <a:pPr marL="0" indent="0" algn="ctr">
              <a:buNone/>
            </a:pPr>
            <a:r>
              <a:rPr lang="en-US" sz="2800" i="1" dirty="0"/>
              <a:t>“Can I say goodbye to the dog?”</a:t>
            </a:r>
          </a:p>
          <a:p>
            <a:endParaRPr lang="en-US" sz="2000" i="1" dirty="0"/>
          </a:p>
        </p:txBody>
      </p:sp>
    </p:spTree>
    <p:extLst>
      <p:ext uri="{BB962C8B-B14F-4D97-AF65-F5344CB8AC3E}">
        <p14:creationId xmlns:p14="http://schemas.microsoft.com/office/powerpoint/2010/main" val="481871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6A8B7-4860-2663-C243-589E6BDC6BB7}"/>
              </a:ext>
            </a:extLst>
          </p:cNvPr>
          <p:cNvSpPr>
            <a:spLocks noGrp="1"/>
          </p:cNvSpPr>
          <p:nvPr>
            <p:ph type="title"/>
          </p:nvPr>
        </p:nvSpPr>
        <p:spPr/>
        <p:txBody>
          <a:bodyPr/>
          <a:lstStyle/>
          <a:p>
            <a:r>
              <a:rPr lang="en-US" dirty="0"/>
              <a:t>Risks for Lawyers</a:t>
            </a:r>
          </a:p>
        </p:txBody>
      </p:sp>
      <p:sp>
        <p:nvSpPr>
          <p:cNvPr id="3" name="Content Placeholder 2">
            <a:extLst>
              <a:ext uri="{FF2B5EF4-FFF2-40B4-BE49-F238E27FC236}">
                <a16:creationId xmlns:a16="http://schemas.microsoft.com/office/drawing/2014/main" id="{F2C317D0-E34B-A4E8-BE7F-9D0D7CE255C4}"/>
              </a:ext>
            </a:extLst>
          </p:cNvPr>
          <p:cNvSpPr>
            <a:spLocks noGrp="1"/>
          </p:cNvSpPr>
          <p:nvPr>
            <p:ph idx="1"/>
          </p:nvPr>
        </p:nvSpPr>
        <p:spPr/>
        <p:txBody>
          <a:bodyPr>
            <a:normAutofit/>
          </a:bodyPr>
          <a:lstStyle/>
          <a:p>
            <a:r>
              <a:rPr lang="en-US" sz="2400" dirty="0"/>
              <a:t>Rule 4.01 compliance with pre-action procedures</a:t>
            </a:r>
          </a:p>
          <a:p>
            <a:r>
              <a:rPr lang="en-US" sz="2400" dirty="0"/>
              <a:t>Rule 4.03 “reasonable and genuine attempt to settle”</a:t>
            </a:r>
          </a:p>
          <a:p>
            <a:r>
              <a:rPr lang="en-US" sz="2400" dirty="0"/>
              <a:t>Rule 4.04 – </a:t>
            </a:r>
          </a:p>
          <a:p>
            <a:pPr marL="0" indent="0">
              <a:buNone/>
            </a:pPr>
            <a:endParaRPr lang="en-US" sz="2400" dirty="0"/>
          </a:p>
          <a:p>
            <a:pPr marL="0" indent="0" algn="ctr">
              <a:buNone/>
            </a:pPr>
            <a:r>
              <a:rPr lang="en-AU" sz="2400" i="1" dirty="0">
                <a:solidFill>
                  <a:srgbClr val="000000"/>
                </a:solidFill>
                <a:effectLst/>
                <a:ea typeface="Calibri" panose="020F0502020204030204" pitchFamily="34" charset="0"/>
                <a:cs typeface="Arial" panose="020B0604020202020204" pitchFamily="34" charset="0"/>
              </a:rPr>
              <a:t>The Court may take into account the involvement of a legal practitioner in a party’s failure to comply with rule 4.10, 4.02, or 4.03 when considering whether to make an order for costs.</a:t>
            </a:r>
            <a:endParaRPr lang="en-AU" sz="2400" dirty="0">
              <a:effectLst/>
              <a:ea typeface="Calibri" panose="020F0502020204030204" pitchFamily="34" charset="0"/>
              <a:cs typeface="Arial" panose="020B0604020202020204" pitchFamily="34" charset="0"/>
            </a:endParaRPr>
          </a:p>
          <a:p>
            <a:pPr marL="0" indent="0">
              <a:buNone/>
            </a:pPr>
            <a:endParaRPr lang="en-US" sz="2400" dirty="0"/>
          </a:p>
        </p:txBody>
      </p:sp>
    </p:spTree>
    <p:extLst>
      <p:ext uri="{BB962C8B-B14F-4D97-AF65-F5344CB8AC3E}">
        <p14:creationId xmlns:p14="http://schemas.microsoft.com/office/powerpoint/2010/main" val="679849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09869-0C9A-E299-6BC8-8649F603CDEE}"/>
              </a:ext>
            </a:extLst>
          </p:cNvPr>
          <p:cNvSpPr>
            <a:spLocks noGrp="1"/>
          </p:cNvSpPr>
          <p:nvPr>
            <p:ph type="title"/>
          </p:nvPr>
        </p:nvSpPr>
        <p:spPr/>
        <p:txBody>
          <a:bodyPr/>
          <a:lstStyle/>
          <a:p>
            <a:r>
              <a:rPr lang="en-US" dirty="0"/>
              <a:t>The ethical obligation</a:t>
            </a:r>
          </a:p>
        </p:txBody>
      </p:sp>
      <p:sp>
        <p:nvSpPr>
          <p:cNvPr id="3" name="Content Placeholder 2">
            <a:extLst>
              <a:ext uri="{FF2B5EF4-FFF2-40B4-BE49-F238E27FC236}">
                <a16:creationId xmlns:a16="http://schemas.microsoft.com/office/drawing/2014/main" id="{F0DE8010-DC0B-6C66-B90C-6F2EAAC2A235}"/>
              </a:ext>
            </a:extLst>
          </p:cNvPr>
          <p:cNvSpPr>
            <a:spLocks noGrp="1"/>
          </p:cNvSpPr>
          <p:nvPr>
            <p:ph idx="1"/>
          </p:nvPr>
        </p:nvSpPr>
        <p:spPr/>
        <p:txBody>
          <a:bodyPr>
            <a:normAutofit/>
          </a:bodyPr>
          <a:lstStyle/>
          <a:p>
            <a:r>
              <a:rPr lang="en-US" sz="2400" dirty="0"/>
              <a:t>The Solicitors Conduct Rules at 4.1.2, 7.2, 22 and 34</a:t>
            </a:r>
          </a:p>
          <a:p>
            <a:pPr marL="0" indent="0">
              <a:buNone/>
            </a:pPr>
            <a:endParaRPr lang="en-US" sz="2400" dirty="0"/>
          </a:p>
          <a:p>
            <a:pPr marL="0" indent="0" algn="ctr">
              <a:buNone/>
            </a:pPr>
            <a:r>
              <a:rPr lang="en-US" sz="2400" u="sng" dirty="0"/>
              <a:t>Rule 34</a:t>
            </a:r>
          </a:p>
          <a:p>
            <a:pPr marL="0" indent="0" algn="ctr">
              <a:buNone/>
            </a:pPr>
            <a:endParaRPr lang="en-US" sz="2400" dirty="0"/>
          </a:p>
          <a:p>
            <a:pPr marL="0" indent="0" algn="ctr">
              <a:buNone/>
            </a:pPr>
            <a:r>
              <a:rPr lang="en-AU" sz="2400" dirty="0">
                <a:solidFill>
                  <a:srgbClr val="000000"/>
                </a:solidFill>
                <a:ea typeface="Calibri" panose="020F0502020204030204" pitchFamily="34" charset="0"/>
              </a:rPr>
              <a:t>C</a:t>
            </a:r>
            <a:r>
              <a:rPr lang="en-AU" sz="2400" dirty="0">
                <a:solidFill>
                  <a:srgbClr val="000000"/>
                </a:solidFill>
                <a:effectLst/>
                <a:ea typeface="Calibri" panose="020F0502020204030204" pitchFamily="34" charset="0"/>
              </a:rPr>
              <a:t>orrespondence which “grossly exceeds the legitimate assertion of the rights and entitlements of the solicitor’s client and which misleads or intimidates the other person</a:t>
            </a:r>
            <a:endParaRPr lang="en-US" sz="2400" dirty="0"/>
          </a:p>
          <a:p>
            <a:endParaRPr lang="en-US" sz="2400" dirty="0"/>
          </a:p>
        </p:txBody>
      </p:sp>
    </p:spTree>
    <p:extLst>
      <p:ext uri="{BB962C8B-B14F-4D97-AF65-F5344CB8AC3E}">
        <p14:creationId xmlns:p14="http://schemas.microsoft.com/office/powerpoint/2010/main" val="249990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ECC7E-CC89-1AAD-A6C9-902B673826EF}"/>
              </a:ext>
            </a:extLst>
          </p:cNvPr>
          <p:cNvSpPr>
            <a:spLocks noGrp="1"/>
          </p:cNvSpPr>
          <p:nvPr>
            <p:ph type="title"/>
          </p:nvPr>
        </p:nvSpPr>
        <p:spPr/>
        <p:txBody>
          <a:bodyPr/>
          <a:lstStyle/>
          <a:p>
            <a:r>
              <a:rPr lang="en-US" dirty="0"/>
              <a:t>WCPGW – </a:t>
            </a:r>
            <a:r>
              <a:rPr lang="en-US" sz="2400" dirty="0"/>
              <a:t>what could possibly go wrong!</a:t>
            </a:r>
            <a:endParaRPr lang="en-US" dirty="0"/>
          </a:p>
        </p:txBody>
      </p:sp>
      <p:sp>
        <p:nvSpPr>
          <p:cNvPr id="3" name="Content Placeholder 2">
            <a:extLst>
              <a:ext uri="{FF2B5EF4-FFF2-40B4-BE49-F238E27FC236}">
                <a16:creationId xmlns:a16="http://schemas.microsoft.com/office/drawing/2014/main" id="{2696B955-8695-B760-E103-2430A2BA173B}"/>
              </a:ext>
            </a:extLst>
          </p:cNvPr>
          <p:cNvSpPr>
            <a:spLocks noGrp="1"/>
          </p:cNvSpPr>
          <p:nvPr>
            <p:ph idx="1"/>
          </p:nvPr>
        </p:nvSpPr>
        <p:spPr/>
        <p:txBody>
          <a:bodyPr>
            <a:normAutofit/>
          </a:bodyPr>
          <a:lstStyle/>
          <a:p>
            <a:r>
              <a:rPr lang="en-US" sz="2400" i="1" dirty="0"/>
              <a:t>LSC v Cooper</a:t>
            </a:r>
          </a:p>
          <a:p>
            <a:pPr marL="0" indent="0">
              <a:buNone/>
            </a:pPr>
            <a:endParaRPr lang="en-US" sz="2400" i="1" dirty="0"/>
          </a:p>
          <a:p>
            <a:pPr marL="0" indent="0">
              <a:buNone/>
            </a:pPr>
            <a:r>
              <a:rPr lang="en-AU" sz="2400" i="1" dirty="0">
                <a:solidFill>
                  <a:srgbClr val="333333"/>
                </a:solidFill>
                <a:effectLst/>
                <a:ea typeface="Calibri" panose="020F0502020204030204" pitchFamily="34" charset="0"/>
                <a:cs typeface="Arial" panose="020B0604020202020204" pitchFamily="34" charset="0"/>
              </a:rPr>
              <a:t>I have advised my client to instruct me not to respond to any more of your correspondence. It just seems to me that every time you have got no work to do you return to [the wife’s] file because there is plenty of money there to pay your legal fees.</a:t>
            </a:r>
            <a:endParaRPr lang="en-AU" sz="2400" dirty="0">
              <a:effectLst/>
              <a:ea typeface="Calibri" panose="020F0502020204030204" pitchFamily="34" charset="0"/>
              <a:cs typeface="Arial" panose="020B0604020202020204" pitchFamily="34" charset="0"/>
            </a:endParaRPr>
          </a:p>
          <a:p>
            <a:pPr marL="0" indent="0">
              <a:buNone/>
            </a:pPr>
            <a:endParaRPr lang="en-US" sz="2400" i="1" dirty="0"/>
          </a:p>
        </p:txBody>
      </p:sp>
    </p:spTree>
    <p:extLst>
      <p:ext uri="{BB962C8B-B14F-4D97-AF65-F5344CB8AC3E}">
        <p14:creationId xmlns:p14="http://schemas.microsoft.com/office/powerpoint/2010/main" val="4144442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0BCC2-242D-5D5A-23F3-2A1E793505DF}"/>
              </a:ext>
            </a:extLst>
          </p:cNvPr>
          <p:cNvSpPr>
            <a:spLocks noGrp="1"/>
          </p:cNvSpPr>
          <p:nvPr>
            <p:ph type="title"/>
          </p:nvPr>
        </p:nvSpPr>
        <p:spPr/>
        <p:txBody>
          <a:bodyPr/>
          <a:lstStyle/>
          <a:p>
            <a:r>
              <a:rPr lang="en-US" dirty="0"/>
              <a:t>This is our final offer (but it wasn’t)</a:t>
            </a:r>
          </a:p>
        </p:txBody>
      </p:sp>
      <p:sp>
        <p:nvSpPr>
          <p:cNvPr id="3" name="Content Placeholder 2">
            <a:extLst>
              <a:ext uri="{FF2B5EF4-FFF2-40B4-BE49-F238E27FC236}">
                <a16:creationId xmlns:a16="http://schemas.microsoft.com/office/drawing/2014/main" id="{D8FFBFE1-E0C8-E133-732A-E61650702DB3}"/>
              </a:ext>
            </a:extLst>
          </p:cNvPr>
          <p:cNvSpPr>
            <a:spLocks noGrp="1"/>
          </p:cNvSpPr>
          <p:nvPr>
            <p:ph idx="1"/>
          </p:nvPr>
        </p:nvSpPr>
        <p:spPr/>
        <p:txBody>
          <a:bodyPr>
            <a:normAutofit/>
          </a:bodyPr>
          <a:lstStyle/>
          <a:p>
            <a:pPr marL="0" indent="0">
              <a:buNone/>
            </a:pPr>
            <a:endParaRPr lang="en-US" sz="2400" dirty="0"/>
          </a:p>
          <a:p>
            <a:pPr marL="0" indent="0">
              <a:buNone/>
            </a:pPr>
            <a:r>
              <a:rPr lang="en-US" sz="2400" dirty="0"/>
              <a:t>Ambrose Bierce “the hardest tumble a man can take is to fall over his own bluff”</a:t>
            </a:r>
          </a:p>
          <a:p>
            <a:endParaRPr lang="en-US" sz="2400" dirty="0"/>
          </a:p>
          <a:p>
            <a:r>
              <a:rPr lang="en-US" sz="2400" dirty="0"/>
              <a:t>$400,000 then $300,000, then $160,000</a:t>
            </a:r>
          </a:p>
          <a:p>
            <a:pPr marL="0" indent="0">
              <a:buNone/>
            </a:pPr>
            <a:endParaRPr lang="en-US" sz="2400" dirty="0"/>
          </a:p>
          <a:p>
            <a:pPr marL="0" indent="0">
              <a:buNone/>
            </a:pPr>
            <a:endParaRPr lang="en-US" sz="2400" dirty="0"/>
          </a:p>
          <a:p>
            <a:endParaRPr lang="en-US" sz="2400" dirty="0"/>
          </a:p>
          <a:p>
            <a:endParaRPr lang="en-US" sz="2400" dirty="0"/>
          </a:p>
        </p:txBody>
      </p:sp>
    </p:spTree>
    <p:extLst>
      <p:ext uri="{BB962C8B-B14F-4D97-AF65-F5344CB8AC3E}">
        <p14:creationId xmlns:p14="http://schemas.microsoft.com/office/powerpoint/2010/main" val="259715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08842-4B51-E0E4-498B-21B6C6940D52}"/>
              </a:ext>
            </a:extLst>
          </p:cNvPr>
          <p:cNvSpPr>
            <a:spLocks noGrp="1"/>
          </p:cNvSpPr>
          <p:nvPr>
            <p:ph type="title"/>
          </p:nvPr>
        </p:nvSpPr>
        <p:spPr/>
        <p:txBody>
          <a:bodyPr/>
          <a:lstStyle/>
          <a:p>
            <a:r>
              <a:rPr lang="en-US" dirty="0"/>
              <a:t>Ambit claims</a:t>
            </a:r>
          </a:p>
        </p:txBody>
      </p:sp>
      <p:sp>
        <p:nvSpPr>
          <p:cNvPr id="3" name="Content Placeholder 2">
            <a:extLst>
              <a:ext uri="{FF2B5EF4-FFF2-40B4-BE49-F238E27FC236}">
                <a16:creationId xmlns:a16="http://schemas.microsoft.com/office/drawing/2014/main" id="{1787796A-3D86-8091-DCD0-552A19582211}"/>
              </a:ext>
            </a:extLst>
          </p:cNvPr>
          <p:cNvSpPr>
            <a:spLocks noGrp="1"/>
          </p:cNvSpPr>
          <p:nvPr>
            <p:ph idx="1"/>
          </p:nvPr>
        </p:nvSpPr>
        <p:spPr/>
        <p:txBody>
          <a:bodyPr>
            <a:normAutofit/>
          </a:bodyPr>
          <a:lstStyle/>
          <a:p>
            <a:r>
              <a:rPr lang="en-US" sz="2400" dirty="0"/>
              <a:t>We are not mouthpieces – the Conduct Rules</a:t>
            </a:r>
          </a:p>
          <a:p>
            <a:endParaRPr lang="en-US" sz="2400" dirty="0"/>
          </a:p>
          <a:p>
            <a:r>
              <a:rPr lang="en-US" sz="2400" dirty="0"/>
              <a:t>Pre-action procedures at clause 6(1)(</a:t>
            </a:r>
            <a:r>
              <a:rPr lang="en-US" sz="2400" dirty="0" err="1"/>
              <a:t>i</a:t>
            </a:r>
            <a:r>
              <a:rPr lang="en-US" sz="2400" dirty="0"/>
              <a:t>)</a:t>
            </a:r>
          </a:p>
        </p:txBody>
      </p:sp>
    </p:spTree>
    <p:extLst>
      <p:ext uri="{BB962C8B-B14F-4D97-AF65-F5344CB8AC3E}">
        <p14:creationId xmlns:p14="http://schemas.microsoft.com/office/powerpoint/2010/main" val="4001572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C31C4-C833-D999-0436-E2C85CA99473}"/>
              </a:ext>
            </a:extLst>
          </p:cNvPr>
          <p:cNvSpPr>
            <a:spLocks noGrp="1"/>
          </p:cNvSpPr>
          <p:nvPr>
            <p:ph type="title"/>
          </p:nvPr>
        </p:nvSpPr>
        <p:spPr/>
        <p:txBody>
          <a:bodyPr/>
          <a:lstStyle/>
          <a:p>
            <a:r>
              <a:rPr lang="en-US" dirty="0"/>
              <a:t>It’s always about the “range”</a:t>
            </a:r>
          </a:p>
        </p:txBody>
      </p:sp>
      <p:sp>
        <p:nvSpPr>
          <p:cNvPr id="3" name="Content Placeholder 2">
            <a:extLst>
              <a:ext uri="{FF2B5EF4-FFF2-40B4-BE49-F238E27FC236}">
                <a16:creationId xmlns:a16="http://schemas.microsoft.com/office/drawing/2014/main" id="{BAE01499-B0A6-C81E-B0CF-D43D134BF611}"/>
              </a:ext>
            </a:extLst>
          </p:cNvPr>
          <p:cNvSpPr>
            <a:spLocks noGrp="1"/>
          </p:cNvSpPr>
          <p:nvPr>
            <p:ph idx="1"/>
          </p:nvPr>
        </p:nvSpPr>
        <p:spPr/>
        <p:txBody>
          <a:bodyPr>
            <a:normAutofit/>
          </a:bodyPr>
          <a:lstStyle/>
          <a:p>
            <a:r>
              <a:rPr lang="en-US" sz="2400" dirty="0"/>
              <a:t>Bargaining in legal and discretionary uncertainty</a:t>
            </a:r>
          </a:p>
          <a:p>
            <a:endParaRPr lang="en-US" sz="2400" dirty="0"/>
          </a:p>
          <a:p>
            <a:r>
              <a:rPr lang="en-US" sz="2400" dirty="0"/>
              <a:t>The law of diminishing returns</a:t>
            </a:r>
          </a:p>
          <a:p>
            <a:endParaRPr lang="en-US" sz="2400" dirty="0"/>
          </a:p>
          <a:p>
            <a:r>
              <a:rPr lang="en-US" sz="2400" dirty="0"/>
              <a:t>Risk management</a:t>
            </a:r>
          </a:p>
          <a:p>
            <a:endParaRPr lang="en-US" sz="2400" dirty="0"/>
          </a:p>
          <a:p>
            <a:r>
              <a:rPr lang="en-US" sz="2400" dirty="0"/>
              <a:t>Wise compromise</a:t>
            </a:r>
          </a:p>
        </p:txBody>
      </p:sp>
    </p:spTree>
    <p:extLst>
      <p:ext uri="{BB962C8B-B14F-4D97-AF65-F5344CB8AC3E}">
        <p14:creationId xmlns:p14="http://schemas.microsoft.com/office/powerpoint/2010/main" val="26634907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665EB-3BBF-7F80-F293-0D673CC14F19}"/>
              </a:ext>
            </a:extLst>
          </p:cNvPr>
          <p:cNvSpPr>
            <a:spLocks noGrp="1"/>
          </p:cNvSpPr>
          <p:nvPr>
            <p:ph type="title"/>
          </p:nvPr>
        </p:nvSpPr>
        <p:spPr/>
        <p:txBody>
          <a:bodyPr/>
          <a:lstStyle/>
          <a:p>
            <a:r>
              <a:rPr lang="en-US" dirty="0"/>
              <a:t>Preparatory stuff</a:t>
            </a:r>
          </a:p>
        </p:txBody>
      </p:sp>
      <p:sp>
        <p:nvSpPr>
          <p:cNvPr id="3" name="Content Placeholder 2">
            <a:extLst>
              <a:ext uri="{FF2B5EF4-FFF2-40B4-BE49-F238E27FC236}">
                <a16:creationId xmlns:a16="http://schemas.microsoft.com/office/drawing/2014/main" id="{88757F91-6241-F085-50CD-8404B3A8D279}"/>
              </a:ext>
            </a:extLst>
          </p:cNvPr>
          <p:cNvSpPr>
            <a:spLocks noGrp="1"/>
          </p:cNvSpPr>
          <p:nvPr>
            <p:ph idx="1"/>
          </p:nvPr>
        </p:nvSpPr>
        <p:spPr/>
        <p:txBody>
          <a:bodyPr>
            <a:normAutofit/>
          </a:bodyPr>
          <a:lstStyle/>
          <a:p>
            <a:r>
              <a:rPr lang="en-US" sz="2400" dirty="0"/>
              <a:t>Timing</a:t>
            </a:r>
          </a:p>
          <a:p>
            <a:r>
              <a:rPr lang="en-US" sz="2400" dirty="0"/>
              <a:t>Availability of mediators, counsel, valuers, accountants and so on</a:t>
            </a:r>
          </a:p>
          <a:p>
            <a:r>
              <a:rPr lang="en-US" sz="2400" dirty="0"/>
              <a:t>Tax consequence – Division 7A, CGT</a:t>
            </a:r>
          </a:p>
          <a:p>
            <a:r>
              <a:rPr lang="en-US" sz="2400" dirty="0"/>
              <a:t>Finance to effect a settlement</a:t>
            </a:r>
          </a:p>
          <a:p>
            <a:r>
              <a:rPr lang="en-US" sz="2400" dirty="0"/>
              <a:t>The balance sheet</a:t>
            </a:r>
          </a:p>
        </p:txBody>
      </p:sp>
    </p:spTree>
    <p:extLst>
      <p:ext uri="{BB962C8B-B14F-4D97-AF65-F5344CB8AC3E}">
        <p14:creationId xmlns:p14="http://schemas.microsoft.com/office/powerpoint/2010/main" val="291300567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55</TotalTime>
  <Words>550</Words>
  <Application>Microsoft Macintosh PowerPoint</Application>
  <PresentationFormat>Widescreen</PresentationFormat>
  <Paragraphs>85</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Century Gothic</vt:lpstr>
      <vt:lpstr>Wingdings 3</vt:lpstr>
      <vt:lpstr>Wisp</vt:lpstr>
      <vt:lpstr>Mediating Property Settlements</vt:lpstr>
      <vt:lpstr>It is primary dispute resolution!</vt:lpstr>
      <vt:lpstr>Risks for Lawyers</vt:lpstr>
      <vt:lpstr>The ethical obligation</vt:lpstr>
      <vt:lpstr>WCPGW – what could possibly go wrong!</vt:lpstr>
      <vt:lpstr>This is our final offer (but it wasn’t)</vt:lpstr>
      <vt:lpstr>Ambit claims</vt:lpstr>
      <vt:lpstr>It’s always about the “range”</vt:lpstr>
      <vt:lpstr>Preparatory stuff</vt:lpstr>
      <vt:lpstr>The usual rant about disclosure</vt:lpstr>
      <vt:lpstr>Case study – disclosure – WCPGW?</vt:lpstr>
      <vt:lpstr>Roxy (and other emotional stuff)</vt:lpstr>
      <vt:lpstr>Support persons</vt:lpstr>
      <vt:lpstr>Taking notes during the mediation</vt:lpstr>
      <vt:lpstr>Compulsory offer – WCPGW?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Mediating Property Settlements</dc:title>
  <dc:creator>Michael Fellows</dc:creator>
  <cp:lastModifiedBy>Michael Fellows</cp:lastModifiedBy>
  <cp:revision>1</cp:revision>
  <dcterms:created xsi:type="dcterms:W3CDTF">2023-05-15T19:33:40Z</dcterms:created>
  <dcterms:modified xsi:type="dcterms:W3CDTF">2023-05-15T20:29:06Z</dcterms:modified>
</cp:coreProperties>
</file>