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9"/>
  </p:notesMasterIdLst>
  <p:sldIdLst>
    <p:sldId id="256" r:id="rId2"/>
    <p:sldId id="268" r:id="rId3"/>
    <p:sldId id="257" r:id="rId4"/>
    <p:sldId id="258" r:id="rId5"/>
    <p:sldId id="270" r:id="rId6"/>
    <p:sldId id="259" r:id="rId7"/>
    <p:sldId id="260" r:id="rId8"/>
    <p:sldId id="261" r:id="rId9"/>
    <p:sldId id="262" r:id="rId10"/>
    <p:sldId id="263" r:id="rId11"/>
    <p:sldId id="264" r:id="rId12"/>
    <p:sldId id="271" r:id="rId13"/>
    <p:sldId id="265" r:id="rId14"/>
    <p:sldId id="266" r:id="rId15"/>
    <p:sldId id="267" r:id="rId16"/>
    <p:sldId id="272" r:id="rId17"/>
    <p:sldId id="269" r:id="rId1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1606"/>
    <p:restoredTop sz="94694"/>
  </p:normalViewPr>
  <p:slideViewPr>
    <p:cSldViewPr snapToGrid="0">
      <p:cViewPr varScale="1">
        <p:scale>
          <a:sx n="156" d="100"/>
          <a:sy n="156" d="100"/>
        </p:scale>
        <p:origin x="752" y="8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AU"/>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116D506-1E34-4122-B9F7-CDCEC55E5BE7}" type="datetimeFigureOut">
              <a:rPr lang="en-AU" smtClean="0"/>
              <a:t>1/05/2023</a:t>
            </a:fld>
            <a:endParaRPr lang="en-AU"/>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AU"/>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AU"/>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5854A1F-B742-4320-A7DE-4584B13B2098}" type="slidenum">
              <a:rPr lang="en-AU" smtClean="0"/>
              <a:t>‹#›</a:t>
            </a:fld>
            <a:endParaRPr lang="en-AU"/>
          </a:p>
        </p:txBody>
      </p:sp>
    </p:spTree>
    <p:extLst>
      <p:ext uri="{BB962C8B-B14F-4D97-AF65-F5344CB8AC3E}">
        <p14:creationId xmlns:p14="http://schemas.microsoft.com/office/powerpoint/2010/main" val="328015243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5"/>
          </p:nvPr>
        </p:nvSpPr>
        <p:spPr/>
        <p:txBody>
          <a:bodyPr/>
          <a:lstStyle/>
          <a:p>
            <a:fld id="{05854A1F-B742-4320-A7DE-4584B13B2098}" type="slidenum">
              <a:rPr lang="en-AU" smtClean="0"/>
              <a:t>2</a:t>
            </a:fld>
            <a:endParaRPr lang="en-AU"/>
          </a:p>
        </p:txBody>
      </p:sp>
    </p:spTree>
    <p:extLst>
      <p:ext uri="{BB962C8B-B14F-4D97-AF65-F5344CB8AC3E}">
        <p14:creationId xmlns:p14="http://schemas.microsoft.com/office/powerpoint/2010/main" val="140625570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996DD5-449D-6E77-188F-08571788BEA7}"/>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endParaRPr lang="en-US"/>
          </a:p>
        </p:txBody>
      </p:sp>
      <p:sp>
        <p:nvSpPr>
          <p:cNvPr id="3" name="Subtitle 2">
            <a:extLst>
              <a:ext uri="{FF2B5EF4-FFF2-40B4-BE49-F238E27FC236}">
                <a16:creationId xmlns:a16="http://schemas.microsoft.com/office/drawing/2014/main" id="{D4738B18-769B-8161-81EA-C9D73191829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US"/>
          </a:p>
        </p:txBody>
      </p:sp>
      <p:sp>
        <p:nvSpPr>
          <p:cNvPr id="4" name="Date Placeholder 3">
            <a:extLst>
              <a:ext uri="{FF2B5EF4-FFF2-40B4-BE49-F238E27FC236}">
                <a16:creationId xmlns:a16="http://schemas.microsoft.com/office/drawing/2014/main" id="{D990317F-9525-B56C-7366-FE755083FD90}"/>
              </a:ext>
            </a:extLst>
          </p:cNvPr>
          <p:cNvSpPr>
            <a:spLocks noGrp="1"/>
          </p:cNvSpPr>
          <p:nvPr>
            <p:ph type="dt" sz="half" idx="10"/>
          </p:nvPr>
        </p:nvSpPr>
        <p:spPr/>
        <p:txBody>
          <a:bodyPr/>
          <a:lstStyle/>
          <a:p>
            <a:fld id="{B9DEF0A8-BD6D-F340-9D3A-C239A1E8F694}" type="datetimeFigureOut">
              <a:rPr lang="en-US" smtClean="0"/>
              <a:t>5/1/2023</a:t>
            </a:fld>
            <a:endParaRPr lang="en-US" dirty="0"/>
          </a:p>
        </p:txBody>
      </p:sp>
      <p:sp>
        <p:nvSpPr>
          <p:cNvPr id="5" name="Footer Placeholder 4">
            <a:extLst>
              <a:ext uri="{FF2B5EF4-FFF2-40B4-BE49-F238E27FC236}">
                <a16:creationId xmlns:a16="http://schemas.microsoft.com/office/drawing/2014/main" id="{D0207028-F45F-66E9-36CD-355506D529C0}"/>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D6D07CCD-10B3-96A3-ACFF-2E2F97CBAF38}"/>
              </a:ext>
            </a:extLst>
          </p:cNvPr>
          <p:cNvSpPr>
            <a:spLocks noGrp="1"/>
          </p:cNvSpPr>
          <p:nvPr>
            <p:ph type="sldNum" sz="quarter" idx="12"/>
          </p:nvPr>
        </p:nvSpPr>
        <p:spPr/>
        <p:txBody>
          <a:bodyPr/>
          <a:lstStyle/>
          <a:p>
            <a:fld id="{072A7C64-DE4B-2049-8006-FCF646E74CCD}" type="slidenum">
              <a:rPr lang="en-US" smtClean="0"/>
              <a:t>‹#›</a:t>
            </a:fld>
            <a:endParaRPr lang="en-US" dirty="0"/>
          </a:p>
        </p:txBody>
      </p:sp>
    </p:spTree>
    <p:extLst>
      <p:ext uri="{BB962C8B-B14F-4D97-AF65-F5344CB8AC3E}">
        <p14:creationId xmlns:p14="http://schemas.microsoft.com/office/powerpoint/2010/main" val="260035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EA4BC7-FEC4-831D-CC46-8294FEC7019E}"/>
              </a:ext>
            </a:extLst>
          </p:cNvPr>
          <p:cNvSpPr>
            <a:spLocks noGrp="1"/>
          </p:cNvSpPr>
          <p:nvPr>
            <p:ph type="title"/>
          </p:nvPr>
        </p:nvSpPr>
        <p:spPr/>
        <p:txBody>
          <a:bodyPr/>
          <a:lstStyle/>
          <a:p>
            <a:r>
              <a:rPr lang="en-GB"/>
              <a:t>Click to edit Master title style</a:t>
            </a:r>
            <a:endParaRPr lang="en-US"/>
          </a:p>
        </p:txBody>
      </p:sp>
      <p:sp>
        <p:nvSpPr>
          <p:cNvPr id="3" name="Vertical Text Placeholder 2">
            <a:extLst>
              <a:ext uri="{FF2B5EF4-FFF2-40B4-BE49-F238E27FC236}">
                <a16:creationId xmlns:a16="http://schemas.microsoft.com/office/drawing/2014/main" id="{B7A608BE-BB6C-E09C-699A-F6195347E93E}"/>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03CEBC3E-9C7B-639B-831C-B80126619220}"/>
              </a:ext>
            </a:extLst>
          </p:cNvPr>
          <p:cNvSpPr>
            <a:spLocks noGrp="1"/>
          </p:cNvSpPr>
          <p:nvPr>
            <p:ph type="dt" sz="half" idx="10"/>
          </p:nvPr>
        </p:nvSpPr>
        <p:spPr/>
        <p:txBody>
          <a:bodyPr/>
          <a:lstStyle/>
          <a:p>
            <a:fld id="{B9DEF0A8-BD6D-F340-9D3A-C239A1E8F694}" type="datetimeFigureOut">
              <a:rPr lang="en-US" smtClean="0"/>
              <a:t>5/1/2023</a:t>
            </a:fld>
            <a:endParaRPr lang="en-US" dirty="0"/>
          </a:p>
        </p:txBody>
      </p:sp>
      <p:sp>
        <p:nvSpPr>
          <p:cNvPr id="5" name="Footer Placeholder 4">
            <a:extLst>
              <a:ext uri="{FF2B5EF4-FFF2-40B4-BE49-F238E27FC236}">
                <a16:creationId xmlns:a16="http://schemas.microsoft.com/office/drawing/2014/main" id="{C7B82AEA-7BDB-CE19-B4A3-F1AEEA92828D}"/>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693D8D55-5EC3-830A-8B83-484D4F7B63F4}"/>
              </a:ext>
            </a:extLst>
          </p:cNvPr>
          <p:cNvSpPr>
            <a:spLocks noGrp="1"/>
          </p:cNvSpPr>
          <p:nvPr>
            <p:ph type="sldNum" sz="quarter" idx="12"/>
          </p:nvPr>
        </p:nvSpPr>
        <p:spPr/>
        <p:txBody>
          <a:bodyPr/>
          <a:lstStyle/>
          <a:p>
            <a:fld id="{072A7C64-DE4B-2049-8006-FCF646E74CCD}" type="slidenum">
              <a:rPr lang="en-US" smtClean="0"/>
              <a:t>‹#›</a:t>
            </a:fld>
            <a:endParaRPr lang="en-US" dirty="0"/>
          </a:p>
        </p:txBody>
      </p:sp>
    </p:spTree>
    <p:extLst>
      <p:ext uri="{BB962C8B-B14F-4D97-AF65-F5344CB8AC3E}">
        <p14:creationId xmlns:p14="http://schemas.microsoft.com/office/powerpoint/2010/main" val="15427110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B96D8024-798A-8A5D-72D2-4468248DEDBA}"/>
              </a:ext>
            </a:extLst>
          </p:cNvPr>
          <p:cNvSpPr>
            <a:spLocks noGrp="1"/>
          </p:cNvSpPr>
          <p:nvPr>
            <p:ph type="title" orient="vert"/>
          </p:nvPr>
        </p:nvSpPr>
        <p:spPr>
          <a:xfrm>
            <a:off x="8724900" y="365125"/>
            <a:ext cx="2628900" cy="5811838"/>
          </a:xfrm>
        </p:spPr>
        <p:txBody>
          <a:bodyPr vert="eaVert"/>
          <a:lstStyle/>
          <a:p>
            <a:r>
              <a:rPr lang="en-GB"/>
              <a:t>Click to edit Master title style</a:t>
            </a:r>
            <a:endParaRPr lang="en-US"/>
          </a:p>
        </p:txBody>
      </p:sp>
      <p:sp>
        <p:nvSpPr>
          <p:cNvPr id="3" name="Vertical Text Placeholder 2">
            <a:extLst>
              <a:ext uri="{FF2B5EF4-FFF2-40B4-BE49-F238E27FC236}">
                <a16:creationId xmlns:a16="http://schemas.microsoft.com/office/drawing/2014/main" id="{249F4BB7-B0D4-598F-66BD-6DACCE99E0E5}"/>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E72179B5-C038-D9F9-3E9D-931EC8CEE195}"/>
              </a:ext>
            </a:extLst>
          </p:cNvPr>
          <p:cNvSpPr>
            <a:spLocks noGrp="1"/>
          </p:cNvSpPr>
          <p:nvPr>
            <p:ph type="dt" sz="half" idx="10"/>
          </p:nvPr>
        </p:nvSpPr>
        <p:spPr/>
        <p:txBody>
          <a:bodyPr/>
          <a:lstStyle/>
          <a:p>
            <a:fld id="{B9DEF0A8-BD6D-F340-9D3A-C239A1E8F694}" type="datetimeFigureOut">
              <a:rPr lang="en-US" smtClean="0"/>
              <a:t>5/1/2023</a:t>
            </a:fld>
            <a:endParaRPr lang="en-US" dirty="0"/>
          </a:p>
        </p:txBody>
      </p:sp>
      <p:sp>
        <p:nvSpPr>
          <p:cNvPr id="5" name="Footer Placeholder 4">
            <a:extLst>
              <a:ext uri="{FF2B5EF4-FFF2-40B4-BE49-F238E27FC236}">
                <a16:creationId xmlns:a16="http://schemas.microsoft.com/office/drawing/2014/main" id="{0237B7E5-4693-C881-01F6-274670CB484C}"/>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3B3E8DC6-8A6D-0C78-498D-44EA959170EF}"/>
              </a:ext>
            </a:extLst>
          </p:cNvPr>
          <p:cNvSpPr>
            <a:spLocks noGrp="1"/>
          </p:cNvSpPr>
          <p:nvPr>
            <p:ph type="sldNum" sz="quarter" idx="12"/>
          </p:nvPr>
        </p:nvSpPr>
        <p:spPr/>
        <p:txBody>
          <a:bodyPr/>
          <a:lstStyle/>
          <a:p>
            <a:fld id="{072A7C64-DE4B-2049-8006-FCF646E74CCD}" type="slidenum">
              <a:rPr lang="en-US" smtClean="0"/>
              <a:t>‹#›</a:t>
            </a:fld>
            <a:endParaRPr lang="en-US" dirty="0"/>
          </a:p>
        </p:txBody>
      </p:sp>
    </p:spTree>
    <p:extLst>
      <p:ext uri="{BB962C8B-B14F-4D97-AF65-F5344CB8AC3E}">
        <p14:creationId xmlns:p14="http://schemas.microsoft.com/office/powerpoint/2010/main" val="26685235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FE82B5-C8DE-1A96-63F4-C64B1538B42F}"/>
              </a:ext>
            </a:extLst>
          </p:cNvPr>
          <p:cNvSpPr>
            <a:spLocks noGrp="1"/>
          </p:cNvSpPr>
          <p:nvPr>
            <p:ph type="title"/>
          </p:nvPr>
        </p:nvSpPr>
        <p:spPr/>
        <p:txBody>
          <a:bodyPr/>
          <a:lstStyle/>
          <a:p>
            <a:r>
              <a:rPr lang="en-GB"/>
              <a:t>Click to edit Master title style</a:t>
            </a:r>
            <a:endParaRPr lang="en-US"/>
          </a:p>
        </p:txBody>
      </p:sp>
      <p:sp>
        <p:nvSpPr>
          <p:cNvPr id="3" name="Content Placeholder 2">
            <a:extLst>
              <a:ext uri="{FF2B5EF4-FFF2-40B4-BE49-F238E27FC236}">
                <a16:creationId xmlns:a16="http://schemas.microsoft.com/office/drawing/2014/main" id="{4F6F8915-8A87-37F4-F605-21A559EBE6CB}"/>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E1A90FC5-B597-FA6F-F93E-2EFC08D1E8B9}"/>
              </a:ext>
            </a:extLst>
          </p:cNvPr>
          <p:cNvSpPr>
            <a:spLocks noGrp="1"/>
          </p:cNvSpPr>
          <p:nvPr>
            <p:ph type="dt" sz="half" idx="10"/>
          </p:nvPr>
        </p:nvSpPr>
        <p:spPr/>
        <p:txBody>
          <a:bodyPr/>
          <a:lstStyle/>
          <a:p>
            <a:fld id="{B9DEF0A8-BD6D-F340-9D3A-C239A1E8F694}" type="datetimeFigureOut">
              <a:rPr lang="en-US" smtClean="0"/>
              <a:t>5/1/2023</a:t>
            </a:fld>
            <a:endParaRPr lang="en-US" dirty="0"/>
          </a:p>
        </p:txBody>
      </p:sp>
      <p:sp>
        <p:nvSpPr>
          <p:cNvPr id="5" name="Footer Placeholder 4">
            <a:extLst>
              <a:ext uri="{FF2B5EF4-FFF2-40B4-BE49-F238E27FC236}">
                <a16:creationId xmlns:a16="http://schemas.microsoft.com/office/drawing/2014/main" id="{D143D1DF-34FD-9C34-1552-FBFAAA099C8B}"/>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F4788C56-9943-B4A1-1A1A-40F197485FE3}"/>
              </a:ext>
            </a:extLst>
          </p:cNvPr>
          <p:cNvSpPr>
            <a:spLocks noGrp="1"/>
          </p:cNvSpPr>
          <p:nvPr>
            <p:ph type="sldNum" sz="quarter" idx="12"/>
          </p:nvPr>
        </p:nvSpPr>
        <p:spPr/>
        <p:txBody>
          <a:bodyPr/>
          <a:lstStyle/>
          <a:p>
            <a:fld id="{072A7C64-DE4B-2049-8006-FCF646E74CCD}" type="slidenum">
              <a:rPr lang="en-US" smtClean="0"/>
              <a:t>‹#›</a:t>
            </a:fld>
            <a:endParaRPr lang="en-US" dirty="0"/>
          </a:p>
        </p:txBody>
      </p:sp>
    </p:spTree>
    <p:extLst>
      <p:ext uri="{BB962C8B-B14F-4D97-AF65-F5344CB8AC3E}">
        <p14:creationId xmlns:p14="http://schemas.microsoft.com/office/powerpoint/2010/main" val="337272150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57828E-803E-DE66-2266-852C87E60BBF}"/>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endParaRPr lang="en-US"/>
          </a:p>
        </p:txBody>
      </p:sp>
      <p:sp>
        <p:nvSpPr>
          <p:cNvPr id="3" name="Text Placeholder 2">
            <a:extLst>
              <a:ext uri="{FF2B5EF4-FFF2-40B4-BE49-F238E27FC236}">
                <a16:creationId xmlns:a16="http://schemas.microsoft.com/office/drawing/2014/main" id="{638B6F18-B389-150C-CB1D-586EC952B1DD}"/>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98237A72-E1AD-C050-1998-D16737A9BDEA}"/>
              </a:ext>
            </a:extLst>
          </p:cNvPr>
          <p:cNvSpPr>
            <a:spLocks noGrp="1"/>
          </p:cNvSpPr>
          <p:nvPr>
            <p:ph type="dt" sz="half" idx="10"/>
          </p:nvPr>
        </p:nvSpPr>
        <p:spPr/>
        <p:txBody>
          <a:bodyPr/>
          <a:lstStyle/>
          <a:p>
            <a:fld id="{B9DEF0A8-BD6D-F340-9D3A-C239A1E8F694}" type="datetimeFigureOut">
              <a:rPr lang="en-US" smtClean="0"/>
              <a:t>5/1/2023</a:t>
            </a:fld>
            <a:endParaRPr lang="en-US" dirty="0"/>
          </a:p>
        </p:txBody>
      </p:sp>
      <p:sp>
        <p:nvSpPr>
          <p:cNvPr id="5" name="Footer Placeholder 4">
            <a:extLst>
              <a:ext uri="{FF2B5EF4-FFF2-40B4-BE49-F238E27FC236}">
                <a16:creationId xmlns:a16="http://schemas.microsoft.com/office/drawing/2014/main" id="{AAE3F3EB-D018-0CED-38C8-6DA79881F530}"/>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8A7E8C6E-1B4D-8DB6-04A7-835BD13E4BCF}"/>
              </a:ext>
            </a:extLst>
          </p:cNvPr>
          <p:cNvSpPr>
            <a:spLocks noGrp="1"/>
          </p:cNvSpPr>
          <p:nvPr>
            <p:ph type="sldNum" sz="quarter" idx="12"/>
          </p:nvPr>
        </p:nvSpPr>
        <p:spPr/>
        <p:txBody>
          <a:bodyPr/>
          <a:lstStyle/>
          <a:p>
            <a:fld id="{072A7C64-DE4B-2049-8006-FCF646E74CCD}" type="slidenum">
              <a:rPr lang="en-US" smtClean="0"/>
              <a:t>‹#›</a:t>
            </a:fld>
            <a:endParaRPr lang="en-US" dirty="0"/>
          </a:p>
        </p:txBody>
      </p:sp>
    </p:spTree>
    <p:extLst>
      <p:ext uri="{BB962C8B-B14F-4D97-AF65-F5344CB8AC3E}">
        <p14:creationId xmlns:p14="http://schemas.microsoft.com/office/powerpoint/2010/main" val="427071243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9AA108-FFB3-F83B-F3D2-DF1D65305163}"/>
              </a:ext>
            </a:extLst>
          </p:cNvPr>
          <p:cNvSpPr>
            <a:spLocks noGrp="1"/>
          </p:cNvSpPr>
          <p:nvPr>
            <p:ph type="title"/>
          </p:nvPr>
        </p:nvSpPr>
        <p:spPr/>
        <p:txBody>
          <a:bodyPr/>
          <a:lstStyle/>
          <a:p>
            <a:r>
              <a:rPr lang="en-GB"/>
              <a:t>Click to edit Master title style</a:t>
            </a:r>
            <a:endParaRPr lang="en-US"/>
          </a:p>
        </p:txBody>
      </p:sp>
      <p:sp>
        <p:nvSpPr>
          <p:cNvPr id="3" name="Content Placeholder 2">
            <a:extLst>
              <a:ext uri="{FF2B5EF4-FFF2-40B4-BE49-F238E27FC236}">
                <a16:creationId xmlns:a16="http://schemas.microsoft.com/office/drawing/2014/main" id="{CC8BC391-EC6E-6F5C-35A2-20D4764B7AA4}"/>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Content Placeholder 3">
            <a:extLst>
              <a:ext uri="{FF2B5EF4-FFF2-40B4-BE49-F238E27FC236}">
                <a16:creationId xmlns:a16="http://schemas.microsoft.com/office/drawing/2014/main" id="{A76E3E37-5131-525B-2610-C6F7244AC50C}"/>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Date Placeholder 4">
            <a:extLst>
              <a:ext uri="{FF2B5EF4-FFF2-40B4-BE49-F238E27FC236}">
                <a16:creationId xmlns:a16="http://schemas.microsoft.com/office/drawing/2014/main" id="{4443DCBA-E39E-C4A6-0B91-5BF526BD380B}"/>
              </a:ext>
            </a:extLst>
          </p:cNvPr>
          <p:cNvSpPr>
            <a:spLocks noGrp="1"/>
          </p:cNvSpPr>
          <p:nvPr>
            <p:ph type="dt" sz="half" idx="10"/>
          </p:nvPr>
        </p:nvSpPr>
        <p:spPr/>
        <p:txBody>
          <a:bodyPr/>
          <a:lstStyle/>
          <a:p>
            <a:fld id="{B9DEF0A8-BD6D-F340-9D3A-C239A1E8F694}" type="datetimeFigureOut">
              <a:rPr lang="en-US" smtClean="0"/>
              <a:t>5/1/2023</a:t>
            </a:fld>
            <a:endParaRPr lang="en-US" dirty="0"/>
          </a:p>
        </p:txBody>
      </p:sp>
      <p:sp>
        <p:nvSpPr>
          <p:cNvPr id="6" name="Footer Placeholder 5">
            <a:extLst>
              <a:ext uri="{FF2B5EF4-FFF2-40B4-BE49-F238E27FC236}">
                <a16:creationId xmlns:a16="http://schemas.microsoft.com/office/drawing/2014/main" id="{CB79CB5D-1C52-58A9-BCFB-A4204E7A1526}"/>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06D3C859-24D6-8A8D-DBA0-60B6C8F5CBE0}"/>
              </a:ext>
            </a:extLst>
          </p:cNvPr>
          <p:cNvSpPr>
            <a:spLocks noGrp="1"/>
          </p:cNvSpPr>
          <p:nvPr>
            <p:ph type="sldNum" sz="quarter" idx="12"/>
          </p:nvPr>
        </p:nvSpPr>
        <p:spPr/>
        <p:txBody>
          <a:bodyPr/>
          <a:lstStyle/>
          <a:p>
            <a:fld id="{072A7C64-DE4B-2049-8006-FCF646E74CCD}" type="slidenum">
              <a:rPr lang="en-US" smtClean="0"/>
              <a:t>‹#›</a:t>
            </a:fld>
            <a:endParaRPr lang="en-US" dirty="0"/>
          </a:p>
        </p:txBody>
      </p:sp>
    </p:spTree>
    <p:extLst>
      <p:ext uri="{BB962C8B-B14F-4D97-AF65-F5344CB8AC3E}">
        <p14:creationId xmlns:p14="http://schemas.microsoft.com/office/powerpoint/2010/main" val="5998422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D1C95D-83F9-BA59-2290-B0DBD86DD059}"/>
              </a:ext>
            </a:extLst>
          </p:cNvPr>
          <p:cNvSpPr>
            <a:spLocks noGrp="1"/>
          </p:cNvSpPr>
          <p:nvPr>
            <p:ph type="title"/>
          </p:nvPr>
        </p:nvSpPr>
        <p:spPr>
          <a:xfrm>
            <a:off x="839788" y="365125"/>
            <a:ext cx="10515600" cy="1325563"/>
          </a:xfrm>
        </p:spPr>
        <p:txBody>
          <a:bodyPr/>
          <a:lstStyle/>
          <a:p>
            <a:r>
              <a:rPr lang="en-GB"/>
              <a:t>Click to edit Master title style</a:t>
            </a:r>
            <a:endParaRPr lang="en-US"/>
          </a:p>
        </p:txBody>
      </p:sp>
      <p:sp>
        <p:nvSpPr>
          <p:cNvPr id="3" name="Text Placeholder 2">
            <a:extLst>
              <a:ext uri="{FF2B5EF4-FFF2-40B4-BE49-F238E27FC236}">
                <a16:creationId xmlns:a16="http://schemas.microsoft.com/office/drawing/2014/main" id="{32CD2D51-1A18-497B-1AF4-EB65C52998B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71033BE2-8F84-4E5D-E4C3-0903EA03D7DF}"/>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Text Placeholder 4">
            <a:extLst>
              <a:ext uri="{FF2B5EF4-FFF2-40B4-BE49-F238E27FC236}">
                <a16:creationId xmlns:a16="http://schemas.microsoft.com/office/drawing/2014/main" id="{46986B53-1459-137D-17B8-D891387712E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DD87AAE5-EA12-DDDB-1022-C1AB187D6A90}"/>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7" name="Date Placeholder 6">
            <a:extLst>
              <a:ext uri="{FF2B5EF4-FFF2-40B4-BE49-F238E27FC236}">
                <a16:creationId xmlns:a16="http://schemas.microsoft.com/office/drawing/2014/main" id="{0C6F8D2C-D28A-9D55-965F-1EF368D1DF90}"/>
              </a:ext>
            </a:extLst>
          </p:cNvPr>
          <p:cNvSpPr>
            <a:spLocks noGrp="1"/>
          </p:cNvSpPr>
          <p:nvPr>
            <p:ph type="dt" sz="half" idx="10"/>
          </p:nvPr>
        </p:nvSpPr>
        <p:spPr/>
        <p:txBody>
          <a:bodyPr/>
          <a:lstStyle/>
          <a:p>
            <a:fld id="{B9DEF0A8-BD6D-F340-9D3A-C239A1E8F694}" type="datetimeFigureOut">
              <a:rPr lang="en-US" smtClean="0"/>
              <a:t>5/1/2023</a:t>
            </a:fld>
            <a:endParaRPr lang="en-US" dirty="0"/>
          </a:p>
        </p:txBody>
      </p:sp>
      <p:sp>
        <p:nvSpPr>
          <p:cNvPr id="8" name="Footer Placeholder 7">
            <a:extLst>
              <a:ext uri="{FF2B5EF4-FFF2-40B4-BE49-F238E27FC236}">
                <a16:creationId xmlns:a16="http://schemas.microsoft.com/office/drawing/2014/main" id="{68424E38-4C45-33A8-4125-559C17005DDF}"/>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2E872A89-768B-81F6-2A4A-60A60100E2F6}"/>
              </a:ext>
            </a:extLst>
          </p:cNvPr>
          <p:cNvSpPr>
            <a:spLocks noGrp="1"/>
          </p:cNvSpPr>
          <p:nvPr>
            <p:ph type="sldNum" sz="quarter" idx="12"/>
          </p:nvPr>
        </p:nvSpPr>
        <p:spPr/>
        <p:txBody>
          <a:bodyPr/>
          <a:lstStyle/>
          <a:p>
            <a:fld id="{072A7C64-DE4B-2049-8006-FCF646E74CCD}" type="slidenum">
              <a:rPr lang="en-US" smtClean="0"/>
              <a:t>‹#›</a:t>
            </a:fld>
            <a:endParaRPr lang="en-US" dirty="0"/>
          </a:p>
        </p:txBody>
      </p:sp>
    </p:spTree>
    <p:extLst>
      <p:ext uri="{BB962C8B-B14F-4D97-AF65-F5344CB8AC3E}">
        <p14:creationId xmlns:p14="http://schemas.microsoft.com/office/powerpoint/2010/main" val="382899570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49C5B3-5C70-E032-16DB-53CACB5BB0B8}"/>
              </a:ext>
            </a:extLst>
          </p:cNvPr>
          <p:cNvSpPr>
            <a:spLocks noGrp="1"/>
          </p:cNvSpPr>
          <p:nvPr>
            <p:ph type="title"/>
          </p:nvPr>
        </p:nvSpPr>
        <p:spPr/>
        <p:txBody>
          <a:bodyPr/>
          <a:lstStyle/>
          <a:p>
            <a:r>
              <a:rPr lang="en-GB"/>
              <a:t>Click to edit Master title style</a:t>
            </a:r>
            <a:endParaRPr lang="en-US"/>
          </a:p>
        </p:txBody>
      </p:sp>
      <p:sp>
        <p:nvSpPr>
          <p:cNvPr id="3" name="Date Placeholder 2">
            <a:extLst>
              <a:ext uri="{FF2B5EF4-FFF2-40B4-BE49-F238E27FC236}">
                <a16:creationId xmlns:a16="http://schemas.microsoft.com/office/drawing/2014/main" id="{A73791CF-496F-FF4C-419C-92A3832FA988}"/>
              </a:ext>
            </a:extLst>
          </p:cNvPr>
          <p:cNvSpPr>
            <a:spLocks noGrp="1"/>
          </p:cNvSpPr>
          <p:nvPr>
            <p:ph type="dt" sz="half" idx="10"/>
          </p:nvPr>
        </p:nvSpPr>
        <p:spPr/>
        <p:txBody>
          <a:bodyPr/>
          <a:lstStyle/>
          <a:p>
            <a:fld id="{B9DEF0A8-BD6D-F340-9D3A-C239A1E8F694}" type="datetimeFigureOut">
              <a:rPr lang="en-US" smtClean="0"/>
              <a:t>5/1/2023</a:t>
            </a:fld>
            <a:endParaRPr lang="en-US" dirty="0"/>
          </a:p>
        </p:txBody>
      </p:sp>
      <p:sp>
        <p:nvSpPr>
          <p:cNvPr id="4" name="Footer Placeholder 3">
            <a:extLst>
              <a:ext uri="{FF2B5EF4-FFF2-40B4-BE49-F238E27FC236}">
                <a16:creationId xmlns:a16="http://schemas.microsoft.com/office/drawing/2014/main" id="{B3165D6A-E625-54C4-4BF0-731871C4D096}"/>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14AAE98C-C3F8-92D0-F18D-2D097D624BE4}"/>
              </a:ext>
            </a:extLst>
          </p:cNvPr>
          <p:cNvSpPr>
            <a:spLocks noGrp="1"/>
          </p:cNvSpPr>
          <p:nvPr>
            <p:ph type="sldNum" sz="quarter" idx="12"/>
          </p:nvPr>
        </p:nvSpPr>
        <p:spPr/>
        <p:txBody>
          <a:bodyPr/>
          <a:lstStyle/>
          <a:p>
            <a:fld id="{072A7C64-DE4B-2049-8006-FCF646E74CCD}" type="slidenum">
              <a:rPr lang="en-US" smtClean="0"/>
              <a:t>‹#›</a:t>
            </a:fld>
            <a:endParaRPr lang="en-US" dirty="0"/>
          </a:p>
        </p:txBody>
      </p:sp>
    </p:spTree>
    <p:extLst>
      <p:ext uri="{BB962C8B-B14F-4D97-AF65-F5344CB8AC3E}">
        <p14:creationId xmlns:p14="http://schemas.microsoft.com/office/powerpoint/2010/main" val="29447257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972C089A-4786-69C0-43B1-6A1FCA41F4D8}"/>
              </a:ext>
            </a:extLst>
          </p:cNvPr>
          <p:cNvSpPr>
            <a:spLocks noGrp="1"/>
          </p:cNvSpPr>
          <p:nvPr>
            <p:ph type="dt" sz="half" idx="10"/>
          </p:nvPr>
        </p:nvSpPr>
        <p:spPr/>
        <p:txBody>
          <a:bodyPr/>
          <a:lstStyle/>
          <a:p>
            <a:fld id="{B9DEF0A8-BD6D-F340-9D3A-C239A1E8F694}" type="datetimeFigureOut">
              <a:rPr lang="en-US" smtClean="0"/>
              <a:t>5/1/2023</a:t>
            </a:fld>
            <a:endParaRPr lang="en-US" dirty="0"/>
          </a:p>
        </p:txBody>
      </p:sp>
      <p:sp>
        <p:nvSpPr>
          <p:cNvPr id="3" name="Footer Placeholder 2">
            <a:extLst>
              <a:ext uri="{FF2B5EF4-FFF2-40B4-BE49-F238E27FC236}">
                <a16:creationId xmlns:a16="http://schemas.microsoft.com/office/drawing/2014/main" id="{6E10FFAA-432F-9053-BE7E-5E8D113CCFD9}"/>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02D7BF0E-2EDC-0CF0-C0A4-EAE2C8F960EA}"/>
              </a:ext>
            </a:extLst>
          </p:cNvPr>
          <p:cNvSpPr>
            <a:spLocks noGrp="1"/>
          </p:cNvSpPr>
          <p:nvPr>
            <p:ph type="sldNum" sz="quarter" idx="12"/>
          </p:nvPr>
        </p:nvSpPr>
        <p:spPr/>
        <p:txBody>
          <a:bodyPr/>
          <a:lstStyle/>
          <a:p>
            <a:fld id="{072A7C64-DE4B-2049-8006-FCF646E74CCD}" type="slidenum">
              <a:rPr lang="en-US" smtClean="0"/>
              <a:t>‹#›</a:t>
            </a:fld>
            <a:endParaRPr lang="en-US" dirty="0"/>
          </a:p>
        </p:txBody>
      </p:sp>
    </p:spTree>
    <p:extLst>
      <p:ext uri="{BB962C8B-B14F-4D97-AF65-F5344CB8AC3E}">
        <p14:creationId xmlns:p14="http://schemas.microsoft.com/office/powerpoint/2010/main" val="35299179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2D4051-D440-941F-9DB0-03D37C18919A}"/>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a:p>
        </p:txBody>
      </p:sp>
      <p:sp>
        <p:nvSpPr>
          <p:cNvPr id="3" name="Content Placeholder 2">
            <a:extLst>
              <a:ext uri="{FF2B5EF4-FFF2-40B4-BE49-F238E27FC236}">
                <a16:creationId xmlns:a16="http://schemas.microsoft.com/office/drawing/2014/main" id="{A2228638-7DA2-23BA-5640-62B05A94844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Text Placeholder 3">
            <a:extLst>
              <a:ext uri="{FF2B5EF4-FFF2-40B4-BE49-F238E27FC236}">
                <a16:creationId xmlns:a16="http://schemas.microsoft.com/office/drawing/2014/main" id="{941A02A1-3D0D-2A90-B2F1-5456D00EF89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F5ABD2F6-305C-FA2B-3F79-47F436101241}"/>
              </a:ext>
            </a:extLst>
          </p:cNvPr>
          <p:cNvSpPr>
            <a:spLocks noGrp="1"/>
          </p:cNvSpPr>
          <p:nvPr>
            <p:ph type="dt" sz="half" idx="10"/>
          </p:nvPr>
        </p:nvSpPr>
        <p:spPr/>
        <p:txBody>
          <a:bodyPr/>
          <a:lstStyle/>
          <a:p>
            <a:fld id="{B9DEF0A8-BD6D-F340-9D3A-C239A1E8F694}" type="datetimeFigureOut">
              <a:rPr lang="en-US" smtClean="0"/>
              <a:t>5/1/2023</a:t>
            </a:fld>
            <a:endParaRPr lang="en-US" dirty="0"/>
          </a:p>
        </p:txBody>
      </p:sp>
      <p:sp>
        <p:nvSpPr>
          <p:cNvPr id="6" name="Footer Placeholder 5">
            <a:extLst>
              <a:ext uri="{FF2B5EF4-FFF2-40B4-BE49-F238E27FC236}">
                <a16:creationId xmlns:a16="http://schemas.microsoft.com/office/drawing/2014/main" id="{3E9C0920-1626-2ED9-1D6B-B42B0A76B363}"/>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ACC43287-02DE-5F2F-F52A-DD64E4AAEC31}"/>
              </a:ext>
            </a:extLst>
          </p:cNvPr>
          <p:cNvSpPr>
            <a:spLocks noGrp="1"/>
          </p:cNvSpPr>
          <p:nvPr>
            <p:ph type="sldNum" sz="quarter" idx="12"/>
          </p:nvPr>
        </p:nvSpPr>
        <p:spPr/>
        <p:txBody>
          <a:bodyPr/>
          <a:lstStyle/>
          <a:p>
            <a:fld id="{072A7C64-DE4B-2049-8006-FCF646E74CCD}" type="slidenum">
              <a:rPr lang="en-US" smtClean="0"/>
              <a:t>‹#›</a:t>
            </a:fld>
            <a:endParaRPr lang="en-US" dirty="0"/>
          </a:p>
        </p:txBody>
      </p:sp>
    </p:spTree>
    <p:extLst>
      <p:ext uri="{BB962C8B-B14F-4D97-AF65-F5344CB8AC3E}">
        <p14:creationId xmlns:p14="http://schemas.microsoft.com/office/powerpoint/2010/main" val="12563381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912F30-8D0D-5B17-F471-F81EC9A567B3}"/>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a:p>
        </p:txBody>
      </p:sp>
      <p:sp>
        <p:nvSpPr>
          <p:cNvPr id="3" name="Picture Placeholder 2">
            <a:extLst>
              <a:ext uri="{FF2B5EF4-FFF2-40B4-BE49-F238E27FC236}">
                <a16:creationId xmlns:a16="http://schemas.microsoft.com/office/drawing/2014/main" id="{B8DC5AD1-4D08-9FAD-D795-54F0EF456E9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a:extLst>
              <a:ext uri="{FF2B5EF4-FFF2-40B4-BE49-F238E27FC236}">
                <a16:creationId xmlns:a16="http://schemas.microsoft.com/office/drawing/2014/main" id="{2E088A06-DD2D-3474-549E-D6EBC1A9A90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209CE6EE-48BE-4CD3-3674-EDE2FD421908}"/>
              </a:ext>
            </a:extLst>
          </p:cNvPr>
          <p:cNvSpPr>
            <a:spLocks noGrp="1"/>
          </p:cNvSpPr>
          <p:nvPr>
            <p:ph type="dt" sz="half" idx="10"/>
          </p:nvPr>
        </p:nvSpPr>
        <p:spPr/>
        <p:txBody>
          <a:bodyPr/>
          <a:lstStyle/>
          <a:p>
            <a:fld id="{B9DEF0A8-BD6D-F340-9D3A-C239A1E8F694}" type="datetimeFigureOut">
              <a:rPr lang="en-US" smtClean="0"/>
              <a:t>5/1/2023</a:t>
            </a:fld>
            <a:endParaRPr lang="en-US" dirty="0"/>
          </a:p>
        </p:txBody>
      </p:sp>
      <p:sp>
        <p:nvSpPr>
          <p:cNvPr id="6" name="Footer Placeholder 5">
            <a:extLst>
              <a:ext uri="{FF2B5EF4-FFF2-40B4-BE49-F238E27FC236}">
                <a16:creationId xmlns:a16="http://schemas.microsoft.com/office/drawing/2014/main" id="{B7EA610C-6568-CA70-4290-B760922F6865}"/>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542658EC-0C1D-47C1-4C17-0629783B2FC7}"/>
              </a:ext>
            </a:extLst>
          </p:cNvPr>
          <p:cNvSpPr>
            <a:spLocks noGrp="1"/>
          </p:cNvSpPr>
          <p:nvPr>
            <p:ph type="sldNum" sz="quarter" idx="12"/>
          </p:nvPr>
        </p:nvSpPr>
        <p:spPr/>
        <p:txBody>
          <a:bodyPr/>
          <a:lstStyle/>
          <a:p>
            <a:fld id="{072A7C64-DE4B-2049-8006-FCF646E74CCD}" type="slidenum">
              <a:rPr lang="en-US" smtClean="0"/>
              <a:t>‹#›</a:t>
            </a:fld>
            <a:endParaRPr lang="en-US" dirty="0"/>
          </a:p>
        </p:txBody>
      </p:sp>
    </p:spTree>
    <p:extLst>
      <p:ext uri="{BB962C8B-B14F-4D97-AF65-F5344CB8AC3E}">
        <p14:creationId xmlns:p14="http://schemas.microsoft.com/office/powerpoint/2010/main" val="163737732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52831A0-8C54-EA48-A278-3E9AC8184DD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endParaRPr lang="en-US"/>
          </a:p>
        </p:txBody>
      </p:sp>
      <p:sp>
        <p:nvSpPr>
          <p:cNvPr id="3" name="Text Placeholder 2">
            <a:extLst>
              <a:ext uri="{FF2B5EF4-FFF2-40B4-BE49-F238E27FC236}">
                <a16:creationId xmlns:a16="http://schemas.microsoft.com/office/drawing/2014/main" id="{934E86BF-FBCE-0CBA-47D6-6528A3B9FB5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5E780C68-A0DD-C4D2-1DF0-838C3CE687B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9DEF0A8-BD6D-F340-9D3A-C239A1E8F694}" type="datetimeFigureOut">
              <a:rPr lang="en-US" smtClean="0"/>
              <a:t>5/1/2023</a:t>
            </a:fld>
            <a:endParaRPr lang="en-US" dirty="0"/>
          </a:p>
        </p:txBody>
      </p:sp>
      <p:sp>
        <p:nvSpPr>
          <p:cNvPr id="5" name="Footer Placeholder 4">
            <a:extLst>
              <a:ext uri="{FF2B5EF4-FFF2-40B4-BE49-F238E27FC236}">
                <a16:creationId xmlns:a16="http://schemas.microsoft.com/office/drawing/2014/main" id="{D8EE5B97-C0DC-EE28-49B9-84D9AE29FC3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a:extLst>
              <a:ext uri="{FF2B5EF4-FFF2-40B4-BE49-F238E27FC236}">
                <a16:creationId xmlns:a16="http://schemas.microsoft.com/office/drawing/2014/main" id="{2D3A3D45-2DE6-2FA3-0008-BECD92F3F17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72A7C64-DE4B-2049-8006-FCF646E74CCD}" type="slidenum">
              <a:rPr lang="en-US" smtClean="0"/>
              <a:t>‹#›</a:t>
            </a:fld>
            <a:endParaRPr lang="en-US" dirty="0"/>
          </a:p>
        </p:txBody>
      </p:sp>
    </p:spTree>
    <p:extLst>
      <p:ext uri="{BB962C8B-B14F-4D97-AF65-F5344CB8AC3E}">
        <p14:creationId xmlns:p14="http://schemas.microsoft.com/office/powerpoint/2010/main" val="238600501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A19F48-48B9-8708-3D80-4D685AB5479B}"/>
              </a:ext>
            </a:extLst>
          </p:cNvPr>
          <p:cNvSpPr>
            <a:spLocks noGrp="1"/>
          </p:cNvSpPr>
          <p:nvPr>
            <p:ph type="ctrTitle"/>
          </p:nvPr>
        </p:nvSpPr>
        <p:spPr/>
        <p:txBody>
          <a:bodyPr/>
          <a:lstStyle/>
          <a:p>
            <a:r>
              <a:rPr lang="en-US" sz="6000" b="1" i="1" dirty="0">
                <a:latin typeface="Times New Roman" panose="02020603050405020304" pitchFamily="18" charset="0"/>
                <a:cs typeface="Times New Roman" panose="02020603050405020304" pitchFamily="18" charset="0"/>
              </a:rPr>
              <a:t>CHALLENGING PRIVATE DECISION MAKERS</a:t>
            </a:r>
            <a:endParaRPr lang="en-US" dirty="0">
              <a:latin typeface="Times New Roman" panose="02020603050405020304" pitchFamily="18" charset="0"/>
              <a:cs typeface="Times New Roman" panose="02020603050405020304" pitchFamily="18" charset="0"/>
            </a:endParaRPr>
          </a:p>
        </p:txBody>
      </p:sp>
      <p:sp>
        <p:nvSpPr>
          <p:cNvPr id="3" name="Subtitle 2">
            <a:extLst>
              <a:ext uri="{FF2B5EF4-FFF2-40B4-BE49-F238E27FC236}">
                <a16:creationId xmlns:a16="http://schemas.microsoft.com/office/drawing/2014/main" id="{AB779409-51F9-A947-C3E6-6D8F9BE88A9A}"/>
              </a:ext>
            </a:extLst>
          </p:cNvPr>
          <p:cNvSpPr>
            <a:spLocks noGrp="1"/>
          </p:cNvSpPr>
          <p:nvPr>
            <p:ph type="subTitle" idx="1"/>
          </p:nvPr>
        </p:nvSpPr>
        <p:spPr/>
        <p:txBody>
          <a:bodyPr>
            <a:normAutofit/>
          </a:bodyPr>
          <a:lstStyle/>
          <a:p>
            <a:endParaRPr lang="en-US" dirty="0"/>
          </a:p>
          <a:p>
            <a:endParaRPr lang="en-US" dirty="0"/>
          </a:p>
          <a:p>
            <a:pPr lvl="2"/>
            <a:r>
              <a:rPr lang="en-US" sz="3200" dirty="0">
                <a:latin typeface="Times New Roman" panose="02020603050405020304" pitchFamily="18" charset="0"/>
                <a:cs typeface="Times New Roman" panose="02020603050405020304" pitchFamily="18" charset="0"/>
              </a:rPr>
              <a:t>Michael Jonsson KC</a:t>
            </a:r>
          </a:p>
        </p:txBody>
      </p:sp>
    </p:spTree>
    <p:extLst>
      <p:ext uri="{BB962C8B-B14F-4D97-AF65-F5344CB8AC3E}">
        <p14:creationId xmlns:p14="http://schemas.microsoft.com/office/powerpoint/2010/main" val="114519947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257715-173F-D667-6576-226D792990D8}"/>
              </a:ext>
            </a:extLst>
          </p:cNvPr>
          <p:cNvSpPr>
            <a:spLocks noGrp="1"/>
          </p:cNvSpPr>
          <p:nvPr>
            <p:ph type="title"/>
          </p:nvPr>
        </p:nvSpPr>
        <p:spPr>
          <a:xfrm>
            <a:off x="838200" y="365126"/>
            <a:ext cx="10515600" cy="451304"/>
          </a:xfrm>
        </p:spPr>
        <p:txBody>
          <a:bodyPr>
            <a:normAutofit/>
          </a:bodyPr>
          <a:lstStyle/>
          <a:p>
            <a:endParaRPr lang="en-US" sz="2000" dirty="0"/>
          </a:p>
        </p:txBody>
      </p:sp>
      <p:sp>
        <p:nvSpPr>
          <p:cNvPr id="3" name="Content Placeholder 2">
            <a:extLst>
              <a:ext uri="{FF2B5EF4-FFF2-40B4-BE49-F238E27FC236}">
                <a16:creationId xmlns:a16="http://schemas.microsoft.com/office/drawing/2014/main" id="{3829FD51-0063-A0E2-4E26-34AE61EF8300}"/>
              </a:ext>
            </a:extLst>
          </p:cNvPr>
          <p:cNvSpPr>
            <a:spLocks noGrp="1"/>
          </p:cNvSpPr>
          <p:nvPr>
            <p:ph idx="1"/>
          </p:nvPr>
        </p:nvSpPr>
        <p:spPr>
          <a:xfrm>
            <a:off x="838200" y="816430"/>
            <a:ext cx="10515600" cy="5360533"/>
          </a:xfrm>
        </p:spPr>
        <p:txBody>
          <a:bodyPr/>
          <a:lstStyle/>
          <a:p>
            <a:pPr marL="720000" indent="0" algn="just">
              <a:spcAft>
                <a:spcPts val="600"/>
              </a:spcAft>
              <a:buNone/>
            </a:pPr>
            <a:endParaRPr lang="en-US" sz="2400" i="1" dirty="0">
              <a:latin typeface="Times New Roman" panose="02020603050405020304" pitchFamily="18" charset="0"/>
              <a:cs typeface="Times New Roman" panose="02020603050405020304" pitchFamily="18" charset="0"/>
            </a:endParaRPr>
          </a:p>
          <a:p>
            <a:pPr marL="720000" indent="0" algn="just">
              <a:spcAft>
                <a:spcPts val="600"/>
              </a:spcAft>
              <a:buNone/>
            </a:pPr>
            <a:r>
              <a:rPr lang="en-US" sz="2400" i="1" dirty="0">
                <a:latin typeface="Times New Roman" panose="02020603050405020304" pitchFamily="18" charset="0"/>
                <a:cs typeface="Times New Roman" panose="02020603050405020304" pitchFamily="18" charset="0"/>
              </a:rPr>
              <a:t>‘The line is not drawn by reference to whether the primary judge’s process of reasoning to reach a conclusion can be characterised as evaluative or is on a topic on which judicial minds might reasonably differ.  The line is drawn by reference to whether the legal criterion applied or purportedly applied by the primary judge to reach the conclusion demands a unique outcome, in which case the correctness standard applies, or tolerates a range of outcomes, in which case the </a:t>
            </a:r>
            <a:r>
              <a:rPr lang="en-US" sz="2400" dirty="0">
                <a:latin typeface="Times New Roman" panose="02020603050405020304" pitchFamily="18" charset="0"/>
                <a:cs typeface="Times New Roman" panose="02020603050405020304" pitchFamily="18" charset="0"/>
              </a:rPr>
              <a:t>House v The King </a:t>
            </a:r>
            <a:r>
              <a:rPr lang="en-US" sz="2400" i="1" dirty="0">
                <a:latin typeface="Times New Roman" panose="02020603050405020304" pitchFamily="18" charset="0"/>
                <a:cs typeface="Times New Roman" panose="02020603050405020304" pitchFamily="18" charset="0"/>
              </a:rPr>
              <a:t>standard applies.  The resultant line is not bright; but it is tolerably clear and workable’</a:t>
            </a:r>
          </a:p>
          <a:p>
            <a:pPr marL="720000" indent="0" algn="just">
              <a:spcAft>
                <a:spcPts val="600"/>
              </a:spcAft>
              <a:buNone/>
            </a:pPr>
            <a:endParaRPr lang="en-US" dirty="0">
              <a:latin typeface="Times New Roman" panose="02020603050405020304" pitchFamily="18" charset="0"/>
              <a:cs typeface="Times New Roman" panose="02020603050405020304" pitchFamily="18" charset="0"/>
            </a:endParaRPr>
          </a:p>
          <a:p>
            <a:pPr marL="720000" indent="0" algn="just">
              <a:spcAft>
                <a:spcPts val="600"/>
              </a:spcAft>
              <a:buNone/>
            </a:pPr>
            <a:r>
              <a:rPr lang="en-AU" sz="2000" i="1" dirty="0">
                <a:effectLst/>
                <a:latin typeface="Times New Roman" panose="02020603050405020304" pitchFamily="18" charset="0"/>
                <a:ea typeface="Times New Roman" panose="02020603050405020304" pitchFamily="18" charset="0"/>
                <a:cs typeface="Times New Roman" panose="02020603050405020304" pitchFamily="18" charset="0"/>
              </a:rPr>
              <a:t>Minister for Immigration v SZVFW</a:t>
            </a:r>
            <a:r>
              <a:rPr lang="en-AU" sz="20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a:effectLst/>
                <a:latin typeface="Times New Roman" panose="02020603050405020304" pitchFamily="18" charset="0"/>
                <a:ea typeface="Times New Roman" panose="02020603050405020304" pitchFamily="18" charset="0"/>
                <a:cs typeface="Times New Roman" panose="02020603050405020304" pitchFamily="18" charset="0"/>
              </a:rPr>
              <a:t>(2018) 264 CLR 541, at 563.</a:t>
            </a:r>
            <a:endParaRPr lang="en-US"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68582055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DBCFF1-4294-5403-F3B6-22F201F4F21B}"/>
              </a:ext>
            </a:extLst>
          </p:cNvPr>
          <p:cNvSpPr>
            <a:spLocks noGrp="1"/>
          </p:cNvSpPr>
          <p:nvPr>
            <p:ph type="title"/>
          </p:nvPr>
        </p:nvSpPr>
        <p:spPr>
          <a:xfrm>
            <a:off x="838200" y="365126"/>
            <a:ext cx="10515600" cy="315911"/>
          </a:xfrm>
        </p:spPr>
        <p:txBody>
          <a:bodyPr>
            <a:normAutofit fontScale="90000"/>
          </a:bodyPr>
          <a:lstStyle/>
          <a:p>
            <a:endParaRPr lang="en-US" sz="2000" dirty="0"/>
          </a:p>
        </p:txBody>
      </p:sp>
      <p:sp>
        <p:nvSpPr>
          <p:cNvPr id="3" name="Content Placeholder 2">
            <a:extLst>
              <a:ext uri="{FF2B5EF4-FFF2-40B4-BE49-F238E27FC236}">
                <a16:creationId xmlns:a16="http://schemas.microsoft.com/office/drawing/2014/main" id="{A18A446A-7936-F60C-FDFE-E3C2693F616A}"/>
              </a:ext>
            </a:extLst>
          </p:cNvPr>
          <p:cNvSpPr>
            <a:spLocks noGrp="1"/>
          </p:cNvSpPr>
          <p:nvPr>
            <p:ph idx="1"/>
          </p:nvPr>
        </p:nvSpPr>
        <p:spPr>
          <a:xfrm>
            <a:off x="838200" y="681038"/>
            <a:ext cx="10515600" cy="5495926"/>
          </a:xfrm>
        </p:spPr>
        <p:txBody>
          <a:bodyPr>
            <a:noAutofit/>
          </a:bodyPr>
          <a:lstStyle/>
          <a:p>
            <a:pPr marL="720000" indent="0" algn="just">
              <a:spcAft>
                <a:spcPts val="600"/>
              </a:spcAft>
              <a:buNone/>
            </a:pPr>
            <a:r>
              <a:rPr lang="en-AU" sz="1800" dirty="0">
                <a:effectLst/>
                <a:latin typeface="Times New Roman" panose="02020603050405020304" pitchFamily="18" charset="0"/>
                <a:ea typeface="Times New Roman" panose="02020603050405020304" pitchFamily="18" charset="0"/>
              </a:rPr>
              <a:t>‘</a:t>
            </a:r>
            <a:r>
              <a:rPr lang="en-AU" sz="1800" i="1" dirty="0">
                <a:effectLst/>
                <a:latin typeface="Times New Roman" panose="02020603050405020304" pitchFamily="18" charset="0"/>
                <a:ea typeface="Times New Roman" panose="02020603050405020304" pitchFamily="18" charset="0"/>
              </a:rPr>
              <a:t>What is error in any given case depends, of course, not only on the evidence, but also on the nature of the findings or conclusions made by the primary judge. The demonstration of error may not be straight-forward where findings or conclusions involve elements of fact, degree, opinion or judgment or when the findings or conclusions in question can be seen as made with the advantage of hearing the evidence in its entirety, presented as it unfolded at the hearing with the opportunity over the course of the hearing and adjournments for reflection and mature contemporaneous consideration and assessment </a:t>
            </a:r>
            <a:r>
              <a:rPr lang="en-AU" sz="1800" dirty="0">
                <a:effectLst/>
                <a:latin typeface="Times New Roman" panose="02020603050405020304" pitchFamily="18" charset="0"/>
                <a:ea typeface="Times New Roman" panose="02020603050405020304" pitchFamily="18" charset="0"/>
              </a:rPr>
              <a:t>…</a:t>
            </a:r>
          </a:p>
          <a:p>
            <a:pPr marL="720000" indent="0" algn="just">
              <a:spcAft>
                <a:spcPts val="600"/>
              </a:spcAft>
              <a:buNone/>
            </a:pPr>
            <a:r>
              <a:rPr lang="en-AU" sz="1800" i="1" dirty="0">
                <a:effectLst/>
                <a:latin typeface="Times New Roman" panose="02020603050405020304" pitchFamily="18" charset="0"/>
                <a:ea typeface="Times New Roman" panose="02020603050405020304" pitchFamily="18" charset="0"/>
              </a:rPr>
              <a:t>This is not to elevate ordinary factual findings to the protected position of those based on credit, but it is to make clear, first, the advantages of the trial judge and, secondly, the need for demonstration of error. The inability to identify error may arise in part from the unwillingness of the appeal court to be persuaded that it is in as good a position as the trial judge to deal with the issues, because of the kinds of considerations referred to </a:t>
            </a:r>
            <a:r>
              <a:rPr lang="en-AU" sz="1800" dirty="0">
                <a:effectLst/>
                <a:latin typeface="Times New Roman" panose="02020603050405020304" pitchFamily="18" charset="0"/>
                <a:ea typeface="Times New Roman" panose="02020603050405020304" pitchFamily="18" charset="0"/>
              </a:rPr>
              <a:t>…</a:t>
            </a:r>
            <a:r>
              <a:rPr lang="en-AU" sz="1800" i="1" dirty="0">
                <a:effectLst/>
                <a:latin typeface="Times New Roman" panose="02020603050405020304" pitchFamily="18" charset="0"/>
                <a:ea typeface="Times New Roman" panose="02020603050405020304" pitchFamily="18" charset="0"/>
              </a:rPr>
              <a:t> above. </a:t>
            </a:r>
            <a:r>
              <a:rPr lang="en-AU" sz="1800" b="1" i="1" dirty="0">
                <a:effectLst/>
                <a:latin typeface="Times New Roman" panose="02020603050405020304" pitchFamily="18" charset="0"/>
                <a:ea typeface="Times New Roman" panose="02020603050405020304" pitchFamily="18" charset="0"/>
              </a:rPr>
              <a:t>Or, it may be that the nature of the issue is one such that (though not a discretion) there cannot truly be said to be truly one correct answer. In such cases the availability of a different view, indeed even perhaps the preference of the appeal court for a different view, may not be alone sufficient </a:t>
            </a:r>
            <a:r>
              <a:rPr lang="en-AU" sz="1800" dirty="0">
                <a:effectLst/>
                <a:latin typeface="Times New Roman" panose="02020603050405020304" pitchFamily="18" charset="0"/>
                <a:ea typeface="Times New Roman" panose="02020603050405020304" pitchFamily="18" charset="0"/>
              </a:rPr>
              <a:t>…  </a:t>
            </a:r>
            <a:r>
              <a:rPr lang="en-AU" sz="1800" i="1" dirty="0">
                <a:effectLst/>
                <a:latin typeface="Times New Roman" panose="02020603050405020304" pitchFamily="18" charset="0"/>
                <a:ea typeface="Times New Roman" panose="02020603050405020304" pitchFamily="18" charset="0"/>
              </a:rPr>
              <a:t>In circumstances where, by the nature of the fact or conclusion, only one view is (at least legally) possible (for example, the proper construction of a statute or a clause in a contract, where, although, as often said, minds might differ about such matters of construction, there can be but one correct meaning </a:t>
            </a:r>
            <a:r>
              <a:rPr lang="en-AU" sz="1800" dirty="0">
                <a:effectLst/>
                <a:latin typeface="Times New Roman" panose="02020603050405020304" pitchFamily="18" charset="0"/>
                <a:ea typeface="Times New Roman" panose="02020603050405020304" pitchFamily="18" charset="0"/>
              </a:rPr>
              <a:t>… </a:t>
            </a:r>
            <a:r>
              <a:rPr lang="en-AU" sz="1800" i="1" dirty="0">
                <a:effectLst/>
                <a:latin typeface="Times New Roman" panose="02020603050405020304" pitchFamily="18" charset="0"/>
                <a:ea typeface="Times New Roman" panose="02020603050405020304" pitchFamily="18" charset="0"/>
              </a:rPr>
              <a:t>) the preference of the appeal court for one view would carry with it the conclusion of error. However, other findings and conclusions may be far more easily open to legitimate differences of opinion </a:t>
            </a:r>
            <a:r>
              <a:rPr lang="en-AU" sz="1800" dirty="0">
                <a:effectLst/>
                <a:latin typeface="Times New Roman" panose="02020603050405020304" pitchFamily="18" charset="0"/>
                <a:ea typeface="Times New Roman" panose="02020603050405020304" pitchFamily="18" charset="0"/>
              </a:rPr>
              <a:t>…’ [supporting citations omitted – my emboldened emphasis]</a:t>
            </a:r>
          </a:p>
          <a:p>
            <a:pPr marL="720000" indent="0" algn="just">
              <a:spcAft>
                <a:spcPts val="600"/>
              </a:spcAft>
              <a:buNone/>
            </a:pPr>
            <a:r>
              <a:rPr lang="en-AU" sz="1700" i="1" dirty="0">
                <a:effectLst/>
                <a:latin typeface="Times New Roman" panose="02020603050405020304" pitchFamily="18" charset="0"/>
                <a:ea typeface="Times New Roman" panose="02020603050405020304" pitchFamily="18" charset="0"/>
                <a:cs typeface="Times New Roman" panose="02020603050405020304" pitchFamily="18" charset="0"/>
              </a:rPr>
              <a:t>Costa v Public Trustee of New South Wales </a:t>
            </a:r>
            <a:r>
              <a:rPr lang="en-AU" sz="1700" dirty="0">
                <a:effectLst/>
                <a:latin typeface="Times New Roman" panose="02020603050405020304" pitchFamily="18" charset="0"/>
                <a:ea typeface="Times New Roman" panose="02020603050405020304" pitchFamily="18" charset="0"/>
                <a:cs typeface="Times New Roman" panose="02020603050405020304" pitchFamily="18" charset="0"/>
              </a:rPr>
              <a:t>[2008] NSWCA 223, at [24] and [25]</a:t>
            </a:r>
            <a:r>
              <a:rPr lang="en-AU" sz="1700" dirty="0">
                <a:latin typeface="Times New Roman" panose="02020603050405020304" pitchFamily="18" charset="0"/>
                <a:ea typeface="Times New Roman" panose="02020603050405020304" pitchFamily="18" charset="0"/>
                <a:cs typeface="Times New Roman" panose="02020603050405020304" pitchFamily="18" charset="0"/>
              </a:rPr>
              <a:t>.</a:t>
            </a:r>
            <a:endParaRPr lang="en-US" sz="17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45845543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C0E81F-2A5A-6292-ABBF-334499181864}"/>
              </a:ext>
            </a:extLst>
          </p:cNvPr>
          <p:cNvSpPr>
            <a:spLocks noGrp="1"/>
          </p:cNvSpPr>
          <p:nvPr>
            <p:ph type="title"/>
          </p:nvPr>
        </p:nvSpPr>
        <p:spPr/>
        <p:txBody>
          <a:bodyPr/>
          <a:lstStyle/>
          <a:p>
            <a:endParaRPr lang="en-AU"/>
          </a:p>
        </p:txBody>
      </p:sp>
      <p:sp>
        <p:nvSpPr>
          <p:cNvPr id="4" name="TextBox 3">
            <a:extLst>
              <a:ext uri="{FF2B5EF4-FFF2-40B4-BE49-F238E27FC236}">
                <a16:creationId xmlns:a16="http://schemas.microsoft.com/office/drawing/2014/main" id="{C5C2D169-3E53-1F53-066C-7435FA7F59A2}"/>
              </a:ext>
            </a:extLst>
          </p:cNvPr>
          <p:cNvSpPr txBox="1"/>
          <p:nvPr/>
        </p:nvSpPr>
        <p:spPr>
          <a:xfrm>
            <a:off x="838200" y="2036989"/>
            <a:ext cx="10297885" cy="3754874"/>
          </a:xfrm>
          <a:prstGeom prst="rect">
            <a:avLst/>
          </a:prstGeom>
          <a:noFill/>
        </p:spPr>
        <p:txBody>
          <a:bodyPr wrap="square">
            <a:spAutoFit/>
          </a:bodyPr>
          <a:lstStyle/>
          <a:p>
            <a:pPr algn="just"/>
            <a:r>
              <a:rPr lang="en-AU" sz="2400" dirty="0">
                <a:effectLst/>
                <a:latin typeface="Times New Roman" panose="02020603050405020304" pitchFamily="18" charset="0"/>
                <a:ea typeface="Times New Roman" panose="02020603050405020304" pitchFamily="18" charset="0"/>
              </a:rPr>
              <a:t>‘</a:t>
            </a:r>
            <a:r>
              <a:rPr lang="en-AU" sz="2400" i="1" dirty="0">
                <a:effectLst/>
                <a:latin typeface="Times New Roman" panose="02020603050405020304" pitchFamily="18" charset="0"/>
                <a:ea typeface="Times New Roman" panose="02020603050405020304" pitchFamily="18" charset="0"/>
              </a:rPr>
              <a:t>The word “reasonable” has often been declared to mean “reasonable in all the circumstances of the case.”  The real question, in my opinion, is to determine what circumstances are relevant.  In determining this question regard must be paid to the nature of the transaction.  A circumstance which had no relation to the property which was the subject matter of the transaction but which depended entirely upon the personal position or personal desires of the owner of the property, would not, in my opinion, be a relevant circumstance in determining what was reasonable</a:t>
            </a:r>
            <a:r>
              <a:rPr lang="en-AU" sz="2400" dirty="0">
                <a:effectLst/>
                <a:latin typeface="Times New Roman" panose="02020603050405020304" pitchFamily="18" charset="0"/>
                <a:ea typeface="Times New Roman" panose="02020603050405020304" pitchFamily="18" charset="0"/>
              </a:rPr>
              <a:t>.’</a:t>
            </a:r>
            <a:r>
              <a:rPr lang="en-AU" sz="2400" baseline="30000" dirty="0">
                <a:effectLst/>
                <a:latin typeface="Times New Roman" panose="02020603050405020304" pitchFamily="18" charset="0"/>
                <a:ea typeface="Times New Roman" panose="02020603050405020304" pitchFamily="18" charset="0"/>
              </a:rPr>
              <a:t> </a:t>
            </a:r>
          </a:p>
          <a:p>
            <a:pPr algn="just"/>
            <a:endParaRPr lang="en-AU" sz="2400" baseline="30000" dirty="0">
              <a:effectLst/>
              <a:latin typeface="Times New Roman" panose="02020603050405020304" pitchFamily="18" charset="0"/>
              <a:ea typeface="Times New Roman" panose="02020603050405020304" pitchFamily="18" charset="0"/>
            </a:endParaRPr>
          </a:p>
          <a:p>
            <a:pPr algn="just"/>
            <a:endParaRPr lang="en-AU" baseline="30000" dirty="0">
              <a:latin typeface="Times New Roman" panose="02020603050405020304" pitchFamily="18" charset="0"/>
            </a:endParaRPr>
          </a:p>
          <a:p>
            <a:pPr algn="just"/>
            <a:r>
              <a:rPr lang="en-AU" sz="1800" i="1" dirty="0">
                <a:effectLst/>
                <a:latin typeface="Times New Roman" panose="02020603050405020304" pitchFamily="18" charset="0"/>
                <a:ea typeface="Times New Roman" panose="02020603050405020304" pitchFamily="18" charset="0"/>
              </a:rPr>
              <a:t>Opera House Investment Pty Ltd v Devon Buildings Pty Ltd</a:t>
            </a:r>
            <a:r>
              <a:rPr lang="en-AU" sz="1800" i="1" baseline="30000" dirty="0">
                <a:effectLst/>
                <a:latin typeface="Times New Roman" panose="02020603050405020304" pitchFamily="18" charset="0"/>
                <a:ea typeface="Times New Roman" panose="02020603050405020304" pitchFamily="18" charset="0"/>
              </a:rPr>
              <a:t>  </a:t>
            </a:r>
            <a:r>
              <a:rPr lang="en-AU" sz="1800" dirty="0">
                <a:effectLst/>
                <a:latin typeface="Times New Roman" panose="02020603050405020304" pitchFamily="18" charset="0"/>
                <a:ea typeface="Times New Roman" panose="02020603050405020304" pitchFamily="18" charset="0"/>
              </a:rPr>
              <a:t>(1936) 55 CLR 110, at 116</a:t>
            </a:r>
            <a:endParaRPr lang="en-AU" dirty="0"/>
          </a:p>
        </p:txBody>
      </p:sp>
    </p:spTree>
    <p:extLst>
      <p:ext uri="{BB962C8B-B14F-4D97-AF65-F5344CB8AC3E}">
        <p14:creationId xmlns:p14="http://schemas.microsoft.com/office/powerpoint/2010/main" val="30039726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B94C6D-DEA4-DD74-C113-0FA951249A9A}"/>
              </a:ext>
            </a:extLst>
          </p:cNvPr>
          <p:cNvSpPr>
            <a:spLocks noGrp="1"/>
          </p:cNvSpPr>
          <p:nvPr>
            <p:ph type="title"/>
          </p:nvPr>
        </p:nvSpPr>
        <p:spPr>
          <a:xfrm>
            <a:off x="838200" y="365125"/>
            <a:ext cx="10515600" cy="663575"/>
          </a:xfrm>
        </p:spPr>
        <p:txBody>
          <a:bodyPr>
            <a:normAutofit/>
          </a:bodyPr>
          <a:lstStyle/>
          <a:p>
            <a:endParaRPr lang="en-US" sz="2000" dirty="0"/>
          </a:p>
        </p:txBody>
      </p:sp>
      <p:sp>
        <p:nvSpPr>
          <p:cNvPr id="3" name="Content Placeholder 2">
            <a:extLst>
              <a:ext uri="{FF2B5EF4-FFF2-40B4-BE49-F238E27FC236}">
                <a16:creationId xmlns:a16="http://schemas.microsoft.com/office/drawing/2014/main" id="{ADA7D6E1-36E6-FB71-8289-23B8F0626AA6}"/>
              </a:ext>
            </a:extLst>
          </p:cNvPr>
          <p:cNvSpPr>
            <a:spLocks noGrp="1"/>
          </p:cNvSpPr>
          <p:nvPr>
            <p:ph idx="1"/>
          </p:nvPr>
        </p:nvSpPr>
        <p:spPr>
          <a:xfrm>
            <a:off x="851807" y="1028699"/>
            <a:ext cx="10515600" cy="5290457"/>
          </a:xfrm>
        </p:spPr>
        <p:txBody>
          <a:bodyPr>
            <a:normAutofit/>
          </a:bodyPr>
          <a:lstStyle/>
          <a:p>
            <a:pPr marL="720000" indent="0" algn="just">
              <a:spcAft>
                <a:spcPts val="600"/>
              </a:spcAft>
              <a:buNone/>
            </a:pPr>
            <a:endParaRPr lang="en-AU" sz="2400" i="1"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720000" indent="0" algn="just">
              <a:spcAft>
                <a:spcPts val="600"/>
              </a:spcAft>
              <a:buNone/>
            </a:pPr>
            <a:r>
              <a:rPr lang="en-AU" sz="2400" i="1" dirty="0">
                <a:latin typeface="Times New Roman" panose="02020603050405020304" pitchFamily="18" charset="0"/>
                <a:ea typeface="Times New Roman" panose="02020603050405020304" pitchFamily="18" charset="0"/>
                <a:cs typeface="Times New Roman" panose="02020603050405020304" pitchFamily="18" charset="0"/>
              </a:rPr>
              <a:t>‘a</a:t>
            </a:r>
            <a:r>
              <a:rPr lang="en-AU" sz="2400" i="1" dirty="0">
                <a:effectLst/>
                <a:latin typeface="Times New Roman" panose="02020603050405020304" pitchFamily="18" charset="0"/>
                <a:ea typeface="Times New Roman" panose="02020603050405020304" pitchFamily="18" charset="0"/>
                <a:cs typeface="Times New Roman" panose="02020603050405020304" pitchFamily="18" charset="0"/>
              </a:rPr>
              <a:t>dministrative law provides a useful analogy in the present context. There, the decision maker has an area within which he or she may make mistakes, even mistakes or relevance or law, without failure to exercise the jurisdiction conferred, or exposing the decision to quashing.  It is only those mistakes which involve a failure to address something which the statute requires to be taken into account that will expose the decision to judicial review on jurisdictional grounds’</a:t>
            </a:r>
            <a:r>
              <a:rPr lang="en-AU" sz="2400" dirty="0">
                <a:effectLst/>
                <a:latin typeface="Times New Roman" panose="02020603050405020304" pitchFamily="18" charset="0"/>
                <a:cs typeface="Times New Roman" panose="02020603050405020304" pitchFamily="18" charset="0"/>
              </a:rPr>
              <a:t> </a:t>
            </a:r>
          </a:p>
          <a:p>
            <a:pPr marL="720000" indent="0" algn="just">
              <a:spcAft>
                <a:spcPts val="600"/>
              </a:spcAft>
              <a:buNone/>
            </a:pPr>
            <a:endParaRPr lang="en-AU" sz="1700" i="1" dirty="0">
              <a:effectLst/>
              <a:latin typeface="Times New Roman" panose="02020603050405020304" pitchFamily="18" charset="0"/>
              <a:ea typeface="Times New Roman" panose="02020603050405020304" pitchFamily="18" charset="0"/>
            </a:endParaRPr>
          </a:p>
          <a:p>
            <a:pPr marL="720000" indent="0" algn="just">
              <a:spcAft>
                <a:spcPts val="600"/>
              </a:spcAft>
              <a:buNone/>
            </a:pPr>
            <a:r>
              <a:rPr lang="en-AU" sz="2000" i="1" dirty="0">
                <a:effectLst/>
                <a:latin typeface="Times New Roman" panose="02020603050405020304" pitchFamily="18" charset="0"/>
                <a:ea typeface="Times New Roman" panose="02020603050405020304" pitchFamily="18" charset="0"/>
              </a:rPr>
              <a:t>Holt v Cox </a:t>
            </a:r>
            <a:r>
              <a:rPr lang="en-AU" sz="2000" dirty="0">
                <a:effectLst/>
                <a:latin typeface="Times New Roman" panose="02020603050405020304" pitchFamily="18" charset="0"/>
                <a:ea typeface="Times New Roman" panose="02020603050405020304" pitchFamily="18" charset="0"/>
              </a:rPr>
              <a:t>(1997) 23 ACSR 590 at 597</a:t>
            </a:r>
            <a:r>
              <a:rPr lang="en-AU" sz="1700" dirty="0">
                <a:effectLst/>
                <a:latin typeface="Times New Roman" panose="02020603050405020304" pitchFamily="18" charset="0"/>
                <a:ea typeface="Times New Roman" panose="02020603050405020304" pitchFamily="18" charset="0"/>
              </a:rPr>
              <a:t>.</a:t>
            </a:r>
            <a:endParaRPr lang="en-US" sz="17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1510543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A1775C-4EA3-3375-C8A5-3BA6CD052E53}"/>
              </a:ext>
            </a:extLst>
          </p:cNvPr>
          <p:cNvSpPr>
            <a:spLocks noGrp="1"/>
          </p:cNvSpPr>
          <p:nvPr>
            <p:ph type="title"/>
          </p:nvPr>
        </p:nvSpPr>
        <p:spPr>
          <a:xfrm>
            <a:off x="838200" y="365126"/>
            <a:ext cx="10515600" cy="394153"/>
          </a:xfrm>
        </p:spPr>
        <p:txBody>
          <a:bodyPr>
            <a:normAutofit/>
          </a:bodyPr>
          <a:lstStyle/>
          <a:p>
            <a:endParaRPr lang="en-US" sz="2000" dirty="0"/>
          </a:p>
        </p:txBody>
      </p:sp>
      <p:sp>
        <p:nvSpPr>
          <p:cNvPr id="3" name="Content Placeholder 2">
            <a:extLst>
              <a:ext uri="{FF2B5EF4-FFF2-40B4-BE49-F238E27FC236}">
                <a16:creationId xmlns:a16="http://schemas.microsoft.com/office/drawing/2014/main" id="{CE50F27D-1038-7DA6-55BF-326B896A436A}"/>
              </a:ext>
            </a:extLst>
          </p:cNvPr>
          <p:cNvSpPr>
            <a:spLocks noGrp="1"/>
          </p:cNvSpPr>
          <p:nvPr>
            <p:ph idx="1"/>
          </p:nvPr>
        </p:nvSpPr>
        <p:spPr>
          <a:xfrm>
            <a:off x="838200" y="759280"/>
            <a:ext cx="10515600" cy="5417684"/>
          </a:xfrm>
        </p:spPr>
        <p:txBody>
          <a:bodyPr>
            <a:noAutofit/>
          </a:bodyPr>
          <a:lstStyle/>
          <a:p>
            <a:pPr marL="720000" indent="0" algn="just">
              <a:lnSpc>
                <a:spcPct val="100000"/>
              </a:lnSpc>
              <a:spcAft>
                <a:spcPts val="600"/>
              </a:spcAft>
              <a:buNone/>
            </a:pPr>
            <a:r>
              <a:rPr lang="en-AU" sz="2400" i="1" dirty="0">
                <a:solidFill>
                  <a:srgbClr val="333333"/>
                </a:solidFill>
                <a:latin typeface="Times New Roman" panose="02020603050405020304" pitchFamily="18" charset="0"/>
                <a:cs typeface="Times New Roman" panose="02020603050405020304" pitchFamily="18" charset="0"/>
              </a:rPr>
              <a:t>‘</a:t>
            </a:r>
            <a:r>
              <a:rPr lang="en-AU" sz="2400" b="0" i="1" dirty="0">
                <a:solidFill>
                  <a:srgbClr val="333333"/>
                </a:solidFill>
                <a:effectLst/>
                <a:latin typeface="Times New Roman" panose="02020603050405020304" pitchFamily="18" charset="0"/>
                <a:cs typeface="Times New Roman" panose="02020603050405020304" pitchFamily="18" charset="0"/>
              </a:rPr>
              <a:t>The situation is analogous to that which faces a court in a cases of judicial review of administrative error. Just as an administrative decision maker has an area within which he or she may make mistakes without relevant consequence, so too an expert appointed under contract has an area within which the contract contemplates that he or she may make mistakes without relevant consequence. Similarly, just as there are some administrative mistakes which amount to jurisdictional error, and so expose a decision to judicial review, those appointed under contracts to make determinations may make errors which are beyond the area of tolerance which it is to be supposed the contract had in view.’</a:t>
            </a:r>
            <a:endParaRPr lang="en-AU" sz="2400" i="1" dirty="0">
              <a:solidFill>
                <a:srgbClr val="333333"/>
              </a:solidFill>
              <a:latin typeface="Times New Roman" panose="02020603050405020304" pitchFamily="18" charset="0"/>
              <a:cs typeface="Times New Roman" panose="02020603050405020304" pitchFamily="18" charset="0"/>
            </a:endParaRPr>
          </a:p>
          <a:p>
            <a:pPr marL="720000" indent="0" algn="just">
              <a:lnSpc>
                <a:spcPct val="100000"/>
              </a:lnSpc>
              <a:spcAft>
                <a:spcPts val="600"/>
              </a:spcAft>
              <a:buNone/>
            </a:pPr>
            <a:endParaRPr lang="en-AU" sz="1700" i="1" dirty="0">
              <a:effectLst/>
              <a:latin typeface="Times New Roman" panose="02020603050405020304" pitchFamily="18" charset="0"/>
              <a:ea typeface="Times New Roman" panose="02020603050405020304" pitchFamily="18" charset="0"/>
            </a:endParaRPr>
          </a:p>
          <a:p>
            <a:pPr marL="720000" indent="0" algn="just">
              <a:lnSpc>
                <a:spcPct val="100000"/>
              </a:lnSpc>
              <a:spcAft>
                <a:spcPts val="600"/>
              </a:spcAft>
              <a:buNone/>
            </a:pPr>
            <a:r>
              <a:rPr lang="en-AU" sz="2000" i="1" dirty="0">
                <a:effectLst/>
                <a:latin typeface="Times New Roman" panose="02020603050405020304" pitchFamily="18" charset="0"/>
                <a:ea typeface="Times New Roman" panose="02020603050405020304" pitchFamily="18" charset="0"/>
              </a:rPr>
              <a:t>AGL Victoria Pty Ltd v SPI Networks (Gas) Pty Ltd</a:t>
            </a:r>
            <a:r>
              <a:rPr lang="en-AU" sz="2000" dirty="0">
                <a:effectLst/>
              </a:rPr>
              <a:t> </a:t>
            </a:r>
            <a:r>
              <a:rPr lang="en-AU" sz="2000" dirty="0">
                <a:effectLst/>
                <a:latin typeface="Times New Roman" panose="02020603050405020304" pitchFamily="18" charset="0"/>
                <a:ea typeface="Times New Roman" panose="02020603050405020304" pitchFamily="18" charset="0"/>
              </a:rPr>
              <a:t>[2006] VSCA 173, [52]</a:t>
            </a:r>
            <a:r>
              <a:rPr lang="en-AU" sz="2000" dirty="0">
                <a:effectLst/>
              </a:rPr>
              <a:t> </a:t>
            </a:r>
            <a:endParaRPr lang="en-US" sz="2000" dirty="0"/>
          </a:p>
          <a:p>
            <a:pPr marL="720000" indent="0" algn="just">
              <a:lnSpc>
                <a:spcPct val="100000"/>
              </a:lnSpc>
              <a:spcAft>
                <a:spcPts val="600"/>
              </a:spcAft>
              <a:buNone/>
            </a:pPr>
            <a:endParaRPr lang="en-AU" sz="2400" b="0" i="0" dirty="0">
              <a:solidFill>
                <a:srgbClr val="333333"/>
              </a:solidFill>
              <a:effectLst/>
              <a:latin typeface="Times New Roman" panose="02020603050405020304" pitchFamily="18" charset="0"/>
              <a:cs typeface="Times New Roman" panose="02020603050405020304" pitchFamily="18" charset="0"/>
            </a:endParaRPr>
          </a:p>
          <a:p>
            <a:pPr marL="720000" indent="0" algn="just">
              <a:lnSpc>
                <a:spcPct val="100000"/>
              </a:lnSpc>
              <a:spcAft>
                <a:spcPts val="600"/>
              </a:spcAft>
              <a:buNone/>
            </a:pPr>
            <a:br>
              <a:rPr lang="en-AU" sz="2400" dirty="0">
                <a:latin typeface="Times New Roman" panose="02020603050405020304" pitchFamily="18" charset="0"/>
                <a:cs typeface="Times New Roman" panose="02020603050405020304" pitchFamily="18" charset="0"/>
              </a:rPr>
            </a:br>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6555829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6E57D7-EF85-EA5C-F380-FA405ACE5D39}"/>
              </a:ext>
            </a:extLst>
          </p:cNvPr>
          <p:cNvSpPr>
            <a:spLocks noGrp="1"/>
          </p:cNvSpPr>
          <p:nvPr>
            <p:ph type="title"/>
          </p:nvPr>
        </p:nvSpPr>
        <p:spPr>
          <a:xfrm>
            <a:off x="838200" y="365126"/>
            <a:ext cx="10515600" cy="679904"/>
          </a:xfrm>
        </p:spPr>
        <p:txBody>
          <a:bodyPr>
            <a:normAutofit/>
          </a:bodyPr>
          <a:lstStyle/>
          <a:p>
            <a:endParaRPr lang="en-US" sz="2000" dirty="0"/>
          </a:p>
        </p:txBody>
      </p:sp>
      <p:sp>
        <p:nvSpPr>
          <p:cNvPr id="3" name="Content Placeholder 2">
            <a:extLst>
              <a:ext uri="{FF2B5EF4-FFF2-40B4-BE49-F238E27FC236}">
                <a16:creationId xmlns:a16="http://schemas.microsoft.com/office/drawing/2014/main" id="{CF8A345E-2026-93F3-F00D-2EC38BD2EEE0}"/>
              </a:ext>
            </a:extLst>
          </p:cNvPr>
          <p:cNvSpPr>
            <a:spLocks noGrp="1"/>
          </p:cNvSpPr>
          <p:nvPr>
            <p:ph idx="1"/>
          </p:nvPr>
        </p:nvSpPr>
        <p:spPr>
          <a:xfrm>
            <a:off x="838200" y="1045030"/>
            <a:ext cx="10515600" cy="5131933"/>
          </a:xfrm>
        </p:spPr>
        <p:txBody>
          <a:bodyPr>
            <a:noAutofit/>
          </a:bodyPr>
          <a:lstStyle/>
          <a:p>
            <a:pPr marL="720000" indent="0" algn="just">
              <a:spcAft>
                <a:spcPts val="600"/>
              </a:spcAft>
              <a:buNone/>
            </a:pPr>
            <a:endParaRPr lang="en-AU" sz="2400" i="1" dirty="0">
              <a:latin typeface="Times New Roman" panose="02020603050405020304" pitchFamily="18" charset="0"/>
              <a:cs typeface="Times New Roman" panose="02020603050405020304" pitchFamily="18" charset="0"/>
            </a:endParaRPr>
          </a:p>
          <a:p>
            <a:pPr marL="720000" indent="0" algn="just">
              <a:spcAft>
                <a:spcPts val="600"/>
              </a:spcAft>
              <a:buNone/>
            </a:pPr>
            <a:endParaRPr lang="en-AU" sz="2400" i="1" dirty="0">
              <a:latin typeface="Times New Roman" panose="02020603050405020304" pitchFamily="18" charset="0"/>
              <a:cs typeface="Times New Roman" panose="02020603050405020304" pitchFamily="18" charset="0"/>
            </a:endParaRPr>
          </a:p>
          <a:p>
            <a:pPr marL="720000" indent="0" algn="just">
              <a:spcAft>
                <a:spcPts val="600"/>
              </a:spcAft>
              <a:buNone/>
            </a:pPr>
            <a:r>
              <a:rPr lang="en-AU" sz="2400" i="1" dirty="0">
                <a:latin typeface="Times New Roman" panose="02020603050405020304" pitchFamily="18" charset="0"/>
                <a:cs typeface="Times New Roman" panose="02020603050405020304" pitchFamily="18" charset="0"/>
              </a:rPr>
              <a:t>“One must not in a contractual context like this slip into the language or methods of judicial review. The court is not concerned here with an act or decision in excess of a statutory power or duty, but with the question whether an opinion conforms to the requirements of the contract”</a:t>
            </a:r>
          </a:p>
          <a:p>
            <a:pPr marL="720000" indent="0" algn="just">
              <a:spcAft>
                <a:spcPts val="600"/>
              </a:spcAft>
              <a:buNone/>
            </a:pPr>
            <a:endParaRPr lang="en-AU" sz="1700" i="1" dirty="0">
              <a:latin typeface="Times New Roman" panose="02020603050405020304" pitchFamily="18" charset="0"/>
              <a:ea typeface="Times New Roman" panose="02020603050405020304" pitchFamily="18" charset="0"/>
              <a:cs typeface="Times New Roman" panose="02020603050405020304" pitchFamily="18" charset="0"/>
            </a:endParaRPr>
          </a:p>
          <a:p>
            <a:pPr marL="720000" indent="0" algn="just">
              <a:spcAft>
                <a:spcPts val="600"/>
              </a:spcAft>
              <a:buNone/>
            </a:pPr>
            <a:r>
              <a:rPr lang="en-AU" sz="2000" i="1" dirty="0">
                <a:effectLst/>
                <a:latin typeface="Times New Roman" panose="02020603050405020304" pitchFamily="18" charset="0"/>
                <a:ea typeface="Times New Roman" panose="02020603050405020304" pitchFamily="18" charset="0"/>
                <a:cs typeface="Times New Roman" panose="02020603050405020304" pitchFamily="18" charset="0"/>
              </a:rPr>
              <a:t>McArthur v Mercantile Mutual Life Insurance Co Ltd </a:t>
            </a:r>
            <a:r>
              <a:rPr lang="en-AU" sz="2000" dirty="0">
                <a:effectLst/>
                <a:latin typeface="Times New Roman" panose="02020603050405020304" pitchFamily="18" charset="0"/>
                <a:ea typeface="Times New Roman" panose="02020603050405020304" pitchFamily="18" charset="0"/>
                <a:cs typeface="Times New Roman" panose="02020603050405020304" pitchFamily="18" charset="0"/>
              </a:rPr>
              <a:t>[2001] QCA 317, at [10]</a:t>
            </a:r>
            <a:endParaRPr lang="en-US" sz="2000" dirty="0">
              <a:latin typeface="Times New Roman" panose="02020603050405020304" pitchFamily="18" charset="0"/>
              <a:cs typeface="Times New Roman" panose="02020603050405020304" pitchFamily="18" charset="0"/>
            </a:endParaRPr>
          </a:p>
          <a:p>
            <a:pPr marL="720000" indent="0" algn="just">
              <a:spcAft>
                <a:spcPts val="600"/>
              </a:spcAft>
              <a:buNone/>
            </a:pPr>
            <a:endParaRPr lang="en-US" sz="1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33540258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CD93C1-4C1D-E12C-CD32-FE95B109DEF0}"/>
              </a:ext>
            </a:extLst>
          </p:cNvPr>
          <p:cNvSpPr>
            <a:spLocks noGrp="1"/>
          </p:cNvSpPr>
          <p:nvPr>
            <p:ph type="title"/>
          </p:nvPr>
        </p:nvSpPr>
        <p:spPr/>
        <p:txBody>
          <a:bodyPr/>
          <a:lstStyle/>
          <a:p>
            <a:endParaRPr lang="en-AU"/>
          </a:p>
        </p:txBody>
      </p:sp>
      <p:sp>
        <p:nvSpPr>
          <p:cNvPr id="3" name="Content Placeholder 2">
            <a:extLst>
              <a:ext uri="{FF2B5EF4-FFF2-40B4-BE49-F238E27FC236}">
                <a16:creationId xmlns:a16="http://schemas.microsoft.com/office/drawing/2014/main" id="{0506F54B-4B27-62DB-D8B4-913BA31BC84D}"/>
              </a:ext>
            </a:extLst>
          </p:cNvPr>
          <p:cNvSpPr>
            <a:spLocks noGrp="1"/>
          </p:cNvSpPr>
          <p:nvPr>
            <p:ph idx="1"/>
          </p:nvPr>
        </p:nvSpPr>
        <p:spPr/>
        <p:txBody>
          <a:bodyPr>
            <a:normAutofit/>
          </a:bodyPr>
          <a:lstStyle/>
          <a:p>
            <a:pPr marL="0" indent="0">
              <a:buNone/>
            </a:pPr>
            <a:r>
              <a:rPr lang="en-AU" sz="2400" dirty="0">
                <a:effectLst/>
                <a:latin typeface="Times New Roman" panose="02020603050405020304" pitchFamily="18" charset="0"/>
                <a:ea typeface="Times New Roman" panose="02020603050405020304" pitchFamily="18" charset="0"/>
              </a:rPr>
              <a:t>‘…</a:t>
            </a:r>
            <a:r>
              <a:rPr lang="en-AU" sz="2400" i="1" dirty="0">
                <a:effectLst/>
                <a:latin typeface="Times New Roman" panose="02020603050405020304" pitchFamily="18" charset="0"/>
                <a:ea typeface="Times New Roman" panose="02020603050405020304" pitchFamily="18" charset="0"/>
              </a:rPr>
              <a:t>the trend in recent years has </a:t>
            </a:r>
            <a:r>
              <a:rPr lang="en-AU" sz="2400" dirty="0">
                <a:effectLst/>
                <a:latin typeface="Times New Roman" panose="02020603050405020304" pitchFamily="18" charset="0"/>
                <a:ea typeface="Times New Roman" panose="02020603050405020304" pitchFamily="18" charset="0"/>
              </a:rPr>
              <a:t>…</a:t>
            </a:r>
            <a:r>
              <a:rPr lang="en-AU" sz="2400" i="1" dirty="0">
                <a:effectLst/>
                <a:latin typeface="Times New Roman" panose="02020603050405020304" pitchFamily="18" charset="0"/>
                <a:ea typeface="Times New Roman" panose="02020603050405020304" pitchFamily="18" charset="0"/>
              </a:rPr>
              <a:t> been influenced by a recognition that courts have no greater expertise than expert valuers; and that where parties have chosen voluntarily to commit the determination of valuation to an expert, judicial restraint is an appropriate response</a:t>
            </a:r>
            <a:r>
              <a:rPr lang="en-AU" sz="2400" dirty="0">
                <a:effectLst/>
                <a:latin typeface="Times New Roman" panose="02020603050405020304" pitchFamily="18" charset="0"/>
                <a:ea typeface="Times New Roman" panose="02020603050405020304" pitchFamily="18" charset="0"/>
              </a:rPr>
              <a:t>.’</a:t>
            </a:r>
          </a:p>
          <a:p>
            <a:pPr marL="0" indent="0">
              <a:buNone/>
            </a:pPr>
            <a:endParaRPr lang="en-AU" sz="2400" dirty="0">
              <a:latin typeface="Times New Roman" panose="02020603050405020304" pitchFamily="18" charset="0"/>
            </a:endParaRPr>
          </a:p>
          <a:p>
            <a:pPr marL="0" indent="0">
              <a:buNone/>
            </a:pPr>
            <a:r>
              <a:rPr lang="en-AU" sz="1800" i="1" dirty="0">
                <a:effectLst/>
                <a:latin typeface="Times New Roman" panose="02020603050405020304" pitchFamily="18" charset="0"/>
                <a:ea typeface="Times New Roman" panose="02020603050405020304" pitchFamily="18" charset="0"/>
              </a:rPr>
              <a:t>Holt v Cox </a:t>
            </a:r>
            <a:r>
              <a:rPr lang="en-AU" sz="1800" dirty="0">
                <a:effectLst/>
                <a:latin typeface="Times New Roman" panose="02020603050405020304" pitchFamily="18" charset="0"/>
                <a:ea typeface="Times New Roman" panose="02020603050405020304" pitchFamily="18" charset="0"/>
              </a:rPr>
              <a:t>(1997) 23 ACSR 590, at 596</a:t>
            </a:r>
            <a:endParaRPr lang="en-AU" sz="2400" dirty="0"/>
          </a:p>
        </p:txBody>
      </p:sp>
    </p:spTree>
    <p:extLst>
      <p:ext uri="{BB962C8B-B14F-4D97-AF65-F5344CB8AC3E}">
        <p14:creationId xmlns:p14="http://schemas.microsoft.com/office/powerpoint/2010/main" val="31113525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7B13C0-A534-1163-2519-C545F8458007}"/>
              </a:ext>
            </a:extLst>
          </p:cNvPr>
          <p:cNvSpPr>
            <a:spLocks noGrp="1"/>
          </p:cNvSpPr>
          <p:nvPr>
            <p:ph type="title"/>
          </p:nvPr>
        </p:nvSpPr>
        <p:spPr>
          <a:xfrm>
            <a:off x="838200" y="365126"/>
            <a:ext cx="10515600" cy="863600"/>
          </a:xfrm>
        </p:spPr>
        <p:txBody>
          <a:bodyPr/>
          <a:lstStyle/>
          <a:p>
            <a:endParaRPr lang="en-AU" dirty="0"/>
          </a:p>
        </p:txBody>
      </p:sp>
      <p:sp>
        <p:nvSpPr>
          <p:cNvPr id="3" name="Content Placeholder 2">
            <a:extLst>
              <a:ext uri="{FF2B5EF4-FFF2-40B4-BE49-F238E27FC236}">
                <a16:creationId xmlns:a16="http://schemas.microsoft.com/office/drawing/2014/main" id="{D5F7C7C4-A920-A09B-1D92-C7F3E5DA05D0}"/>
              </a:ext>
            </a:extLst>
          </p:cNvPr>
          <p:cNvSpPr>
            <a:spLocks noGrp="1"/>
          </p:cNvSpPr>
          <p:nvPr>
            <p:ph idx="1"/>
          </p:nvPr>
        </p:nvSpPr>
        <p:spPr>
          <a:xfrm>
            <a:off x="885824" y="1265464"/>
            <a:ext cx="10467975" cy="4911499"/>
          </a:xfrm>
        </p:spPr>
        <p:txBody>
          <a:bodyPr>
            <a:normAutofit fontScale="77500" lnSpcReduction="20000"/>
          </a:bodyPr>
          <a:lstStyle/>
          <a:p>
            <a:pPr marL="0" indent="0" algn="just">
              <a:buNone/>
            </a:pPr>
            <a:r>
              <a:rPr lang="en-US" dirty="0"/>
              <a:t>‘</a:t>
            </a:r>
            <a:r>
              <a:rPr lang="en-US" i="1" dirty="0">
                <a:latin typeface="Times New Roman" panose="02020603050405020304" pitchFamily="18" charset="0"/>
                <a:cs typeface="Times New Roman" panose="02020603050405020304" pitchFamily="18" charset="0"/>
              </a:rPr>
              <a:t>As can be seen </a:t>
            </a:r>
            <a:r>
              <a:rPr lang="en-US" dirty="0">
                <a:latin typeface="Times New Roman" panose="02020603050405020304" pitchFamily="18" charset="0"/>
                <a:cs typeface="Times New Roman" panose="02020603050405020304" pitchFamily="18" charset="0"/>
              </a:rPr>
              <a:t>… </a:t>
            </a:r>
            <a:r>
              <a:rPr lang="en-US" i="1" dirty="0">
                <a:latin typeface="Times New Roman" panose="02020603050405020304" pitchFamily="18" charset="0"/>
                <a:cs typeface="Times New Roman" panose="02020603050405020304" pitchFamily="18" charset="0"/>
              </a:rPr>
              <a:t>the primary judge concluded that the lessee did not provide the expert with post-natural disaster production figure … If the primary judge was correct on either or both of the issues dealt with by him then the appeal will be unsuccessful. If, on the other hand, it is concluded that the decision of the expert is reviewable and the primary judge was in error in concluding that the expert’s determination was correct, then the matter can be remitted to the expert for determination in accordance with the reasons of the Court.	</a:t>
            </a:r>
          </a:p>
          <a:p>
            <a:pPr marL="0" indent="0">
              <a:buNone/>
            </a:pPr>
            <a:r>
              <a:rPr lang="en-US" i="1" dirty="0">
                <a:latin typeface="Times New Roman" panose="02020603050405020304" pitchFamily="18" charset="0"/>
                <a:cs typeface="Times New Roman" panose="02020603050405020304" pitchFamily="18" charset="0"/>
              </a:rPr>
              <a:t>	…</a:t>
            </a:r>
          </a:p>
          <a:p>
            <a:pPr marL="0" indent="0">
              <a:buNone/>
            </a:pPr>
            <a:r>
              <a:rPr lang="en-US" i="1" dirty="0">
                <a:latin typeface="Times New Roman" panose="02020603050405020304" pitchFamily="18" charset="0"/>
                <a:cs typeface="Times New Roman" panose="02020603050405020304" pitchFamily="18" charset="0"/>
              </a:rPr>
              <a:t>I would make the following orders:</a:t>
            </a:r>
          </a:p>
          <a:p>
            <a:pPr marL="514350" indent="-514350">
              <a:buAutoNum type="arabicParenBoth"/>
            </a:pPr>
            <a:r>
              <a:rPr lang="en-US" i="1" dirty="0">
                <a:latin typeface="Times New Roman" panose="02020603050405020304" pitchFamily="18" charset="0"/>
                <a:cs typeface="Times New Roman" panose="02020603050405020304" pitchFamily="18" charset="0"/>
              </a:rPr>
              <a:t>Appeal allowed.</a:t>
            </a:r>
          </a:p>
          <a:p>
            <a:pPr marL="514350" indent="-514350">
              <a:buAutoNum type="arabicParenBoth"/>
            </a:pPr>
            <a:r>
              <a:rPr lang="en-US" i="1" dirty="0">
                <a:latin typeface="Times New Roman" panose="02020603050405020304" pitchFamily="18" charset="0"/>
                <a:cs typeface="Times New Roman" panose="02020603050405020304" pitchFamily="18" charset="0"/>
              </a:rPr>
              <a:t>Orders 1-3 made by the primary Judge … be set aside.</a:t>
            </a:r>
          </a:p>
          <a:p>
            <a:pPr marL="514350" indent="-514350">
              <a:buAutoNum type="arabicParenBoth"/>
            </a:pPr>
            <a:r>
              <a:rPr lang="en-US" i="1" dirty="0">
                <a:latin typeface="Times New Roman" panose="02020603050405020304" pitchFamily="18" charset="0"/>
                <a:cs typeface="Times New Roman" panose="02020603050405020304" pitchFamily="18" charset="0"/>
              </a:rPr>
              <a:t>Order that the matter be remitted to the Second Respondent </a:t>
            </a:r>
            <a:r>
              <a:rPr lang="en-US" dirty="0">
                <a:latin typeface="Times New Roman" panose="02020603050405020304" pitchFamily="18" charset="0"/>
                <a:cs typeface="Times New Roman" panose="02020603050405020304" pitchFamily="18" charset="0"/>
              </a:rPr>
              <a:t>[the expert decision maker] </a:t>
            </a:r>
            <a:r>
              <a:rPr lang="en-US" i="1" dirty="0">
                <a:latin typeface="Times New Roman" panose="02020603050405020304" pitchFamily="18" charset="0"/>
                <a:cs typeface="Times New Roman" panose="02020603050405020304" pitchFamily="18" charset="0"/>
              </a:rPr>
              <a:t>for determination in accordance with these reasons</a:t>
            </a:r>
            <a:endParaRPr lang="en-US" dirty="0">
              <a:latin typeface="Times New Roman" panose="02020603050405020304" pitchFamily="18" charset="0"/>
              <a:cs typeface="Times New Roman" panose="02020603050405020304" pitchFamily="18" charset="0"/>
            </a:endParaRPr>
          </a:p>
          <a:p>
            <a:pPr marL="0" indent="0">
              <a:buNone/>
            </a:pPr>
            <a:r>
              <a:rPr lang="en-US" dirty="0">
                <a:latin typeface="Times New Roman" panose="02020603050405020304" pitchFamily="18" charset="0"/>
                <a:cs typeface="Times New Roman" panose="02020603050405020304" pitchFamily="18" charset="0"/>
              </a:rPr>
              <a:t>	…’</a:t>
            </a:r>
          </a:p>
          <a:p>
            <a:pPr marL="0" indent="0">
              <a:buNone/>
            </a:pPr>
            <a:endParaRPr lang="en-US" i="1" dirty="0">
              <a:latin typeface="Times New Roman" panose="02020603050405020304" pitchFamily="18" charset="0"/>
              <a:cs typeface="Times New Roman" panose="02020603050405020304" pitchFamily="18" charset="0"/>
            </a:endParaRPr>
          </a:p>
          <a:p>
            <a:pPr marL="0" indent="0">
              <a:buNone/>
            </a:pPr>
            <a:r>
              <a:rPr lang="en-AU" i="1" dirty="0">
                <a:latin typeface="Times New Roman" panose="02020603050405020304" pitchFamily="18" charset="0"/>
                <a:cs typeface="Times New Roman" panose="02020603050405020304" pitchFamily="18" charset="0"/>
              </a:rPr>
              <a:t>Australian Vintage Limited v </a:t>
            </a:r>
            <a:r>
              <a:rPr lang="en-AU" i="1" dirty="0" err="1">
                <a:latin typeface="Times New Roman" panose="02020603050405020304" pitchFamily="18" charset="0"/>
                <a:cs typeface="Times New Roman" panose="02020603050405020304" pitchFamily="18" charset="0"/>
              </a:rPr>
              <a:t>Belvino</a:t>
            </a:r>
            <a:r>
              <a:rPr lang="en-AU" i="1" dirty="0">
                <a:latin typeface="Times New Roman" panose="02020603050405020304" pitchFamily="18" charset="0"/>
                <a:cs typeface="Times New Roman" panose="02020603050405020304" pitchFamily="18" charset="0"/>
              </a:rPr>
              <a:t> Investments No 2 Pty Ltd </a:t>
            </a:r>
            <a:r>
              <a:rPr lang="en-AU" dirty="0">
                <a:latin typeface="Times New Roman" panose="02020603050405020304" pitchFamily="18" charset="0"/>
                <a:cs typeface="Times New Roman" panose="02020603050405020304" pitchFamily="18" charset="0"/>
              </a:rPr>
              <a:t>[2015] NSWCA 275, at [31], and orders pronounced</a:t>
            </a:r>
            <a:endParaRPr lang="en-AU" i="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87061483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372BBEFA-4C25-3034-72A4-CD1B4F458673}"/>
              </a:ext>
            </a:extLst>
          </p:cNvPr>
          <p:cNvSpPr txBox="1"/>
          <p:nvPr/>
        </p:nvSpPr>
        <p:spPr>
          <a:xfrm>
            <a:off x="1136196" y="567418"/>
            <a:ext cx="9919608" cy="4247317"/>
          </a:xfrm>
          <a:prstGeom prst="rect">
            <a:avLst/>
          </a:prstGeom>
          <a:noFill/>
        </p:spPr>
        <p:txBody>
          <a:bodyPr wrap="square">
            <a:spAutoFit/>
          </a:bodyPr>
          <a:lstStyle/>
          <a:p>
            <a:pPr algn="just"/>
            <a:r>
              <a:rPr lang="en-AU" sz="1800" dirty="0">
                <a:effectLst/>
                <a:latin typeface="Times New Roman" panose="02020603050405020304" pitchFamily="18" charset="0"/>
                <a:ea typeface="Times New Roman" panose="02020603050405020304" pitchFamily="18" charset="0"/>
              </a:rPr>
              <a:t>‘</a:t>
            </a:r>
            <a:r>
              <a:rPr lang="en-AU" sz="1800" i="1" dirty="0">
                <a:effectLst/>
                <a:latin typeface="Times New Roman" panose="02020603050405020304" pitchFamily="18" charset="0"/>
                <a:ea typeface="Times New Roman" panose="02020603050405020304" pitchFamily="18" charset="0"/>
              </a:rPr>
              <a:t>Is the mistake </a:t>
            </a:r>
            <a:r>
              <a:rPr lang="en-AU" sz="1800" dirty="0">
                <a:effectLst/>
                <a:latin typeface="Times New Roman" panose="02020603050405020304" pitchFamily="18" charset="0"/>
                <a:ea typeface="Times New Roman" panose="02020603050405020304" pitchFamily="18" charset="0"/>
              </a:rPr>
              <a:t>… </a:t>
            </a:r>
            <a:r>
              <a:rPr lang="en-AU" sz="1800" i="1" dirty="0">
                <a:effectLst/>
                <a:latin typeface="Times New Roman" panose="02020603050405020304" pitchFamily="18" charset="0"/>
                <a:ea typeface="Times New Roman" panose="02020603050405020304" pitchFamily="18" charset="0"/>
              </a:rPr>
              <a:t>of a kind which enables the court to set aside the valuation ? In my opinion it is not of the relevant kind. There is nothing in the contract which would enable the valuation to be set aside on the simple ground that the valuer made a mistake. Nor do I think it possible to imply a term to that effect </a:t>
            </a:r>
            <a:r>
              <a:rPr lang="en-AU" sz="1800" dirty="0">
                <a:effectLst/>
                <a:latin typeface="Times New Roman" panose="02020603050405020304" pitchFamily="18" charset="0"/>
                <a:ea typeface="Times New Roman" panose="02020603050405020304" pitchFamily="18" charset="0"/>
              </a:rPr>
              <a:t>… </a:t>
            </a:r>
            <a:r>
              <a:rPr lang="en-AU" sz="1800" i="1" dirty="0">
                <a:effectLst/>
                <a:latin typeface="Times New Roman" panose="02020603050405020304" pitchFamily="18" charset="0"/>
                <a:ea typeface="Times New Roman" panose="02020603050405020304" pitchFamily="18" charset="0"/>
              </a:rPr>
              <a:t>The rent review clause makes the decision of the valuer “final and binding on the parties to this lease</a:t>
            </a:r>
            <a:r>
              <a:rPr lang="en-AU" sz="1800" dirty="0">
                <a:effectLst/>
                <a:latin typeface="Times New Roman" panose="02020603050405020304" pitchFamily="18" charset="0"/>
                <a:ea typeface="Times New Roman" panose="02020603050405020304" pitchFamily="18" charset="0"/>
              </a:rPr>
              <a:t>”. </a:t>
            </a:r>
            <a:r>
              <a:rPr lang="en-AU" sz="1800" i="1" dirty="0">
                <a:effectLst/>
                <a:latin typeface="Times New Roman" panose="02020603050405020304" pitchFamily="18" charset="0"/>
                <a:ea typeface="Times New Roman" panose="02020603050405020304" pitchFamily="18" charset="0"/>
              </a:rPr>
              <a:t>Nothing in the lease suggests that it was not to be final and binding if it was the result of error or mistake or was unreasonable. The decision – whatever it is – is to bind the parties. It is true that the valuer is “acting as an expert not as an arbitrator</a:t>
            </a:r>
            <a:r>
              <a:rPr lang="en-AU" sz="1800" dirty="0">
                <a:effectLst/>
                <a:latin typeface="Times New Roman" panose="02020603050405020304" pitchFamily="18" charset="0"/>
                <a:ea typeface="Times New Roman" panose="02020603050405020304" pitchFamily="18" charset="0"/>
              </a:rPr>
              <a:t>”. </a:t>
            </a:r>
            <a:r>
              <a:rPr lang="en-AU" sz="1800" i="1" dirty="0">
                <a:effectLst/>
                <a:latin typeface="Times New Roman" panose="02020603050405020304" pitchFamily="18" charset="0"/>
                <a:ea typeface="Times New Roman" panose="02020603050405020304" pitchFamily="18" charset="0"/>
              </a:rPr>
              <a:t>But those words which have commonly been used in agreements since the </a:t>
            </a:r>
            <a:r>
              <a:rPr lang="en-AU" sz="1800" dirty="0">
                <a:effectLst/>
                <a:latin typeface="Times New Roman" panose="02020603050405020304" pitchFamily="18" charset="0"/>
                <a:ea typeface="Times New Roman" panose="02020603050405020304" pitchFamily="18" charset="0"/>
              </a:rPr>
              <a:t>Common Law Procedure Act 1854 </a:t>
            </a:r>
            <a:r>
              <a:rPr lang="en-AU" sz="1800" i="1" dirty="0">
                <a:effectLst/>
                <a:latin typeface="Times New Roman" panose="02020603050405020304" pitchFamily="18" charset="0"/>
                <a:ea typeface="Times New Roman" panose="02020603050405020304" pitchFamily="18" charset="0"/>
              </a:rPr>
              <a:t>serve the purpose of excluding the provisions of the </a:t>
            </a:r>
            <a:r>
              <a:rPr lang="en-AU" sz="1800" dirty="0">
                <a:effectLst/>
                <a:latin typeface="Times New Roman" panose="02020603050405020304" pitchFamily="18" charset="0"/>
                <a:ea typeface="Times New Roman" panose="02020603050405020304" pitchFamily="18" charset="0"/>
              </a:rPr>
              <a:t>Arbitration Act 1902. </a:t>
            </a:r>
            <a:r>
              <a:rPr lang="en-AU" sz="1800" i="1" dirty="0">
                <a:effectLst/>
                <a:latin typeface="Times New Roman" panose="02020603050405020304" pitchFamily="18" charset="0"/>
                <a:ea typeface="Times New Roman" panose="02020603050405020304" pitchFamily="18" charset="0"/>
              </a:rPr>
              <a:t>They avoid the necessity for the valuer to hear evidence and the parties and to determine judicially between them. They enable him to rely on his own investigations, skill and judgment </a:t>
            </a:r>
            <a:r>
              <a:rPr lang="en-AU" sz="1800" dirty="0">
                <a:effectLst/>
                <a:latin typeface="Times New Roman" panose="02020603050405020304" pitchFamily="18" charset="0"/>
                <a:ea typeface="Times New Roman" panose="02020603050405020304" pitchFamily="18" charset="0"/>
              </a:rPr>
              <a:t>… </a:t>
            </a:r>
            <a:r>
              <a:rPr lang="en-AU" sz="1800" i="1" dirty="0">
                <a:effectLst/>
                <a:latin typeface="Times New Roman" panose="02020603050405020304" pitchFamily="18" charset="0"/>
                <a:ea typeface="Times New Roman" panose="02020603050405020304" pitchFamily="18" charset="0"/>
              </a:rPr>
              <a:t>Indeed they reinforce the view that the parties, as between themselves, rely on the honest and impartial skill and judgment of the valuer</a:t>
            </a:r>
            <a:r>
              <a:rPr lang="en-AU" sz="1800" dirty="0">
                <a:effectLst/>
                <a:latin typeface="Times New Roman" panose="02020603050405020304" pitchFamily="18" charset="0"/>
                <a:ea typeface="Times New Roman" panose="02020603050405020304" pitchFamily="18" charset="0"/>
              </a:rPr>
              <a:t>.’ [supportive references omitted]</a:t>
            </a:r>
          </a:p>
          <a:p>
            <a:pPr algn="just"/>
            <a:endParaRPr lang="en-AU" sz="1800" dirty="0">
              <a:effectLst/>
              <a:latin typeface="Times New Roman" panose="02020603050405020304" pitchFamily="18" charset="0"/>
              <a:ea typeface="Times New Roman" panose="02020603050405020304" pitchFamily="18" charset="0"/>
            </a:endParaRPr>
          </a:p>
          <a:p>
            <a:pPr algn="just"/>
            <a:endParaRPr lang="en-AU" sz="1800" dirty="0">
              <a:effectLst/>
              <a:latin typeface="Times New Roman" panose="02020603050405020304" pitchFamily="18" charset="0"/>
              <a:ea typeface="Times New Roman" panose="02020603050405020304" pitchFamily="18" charset="0"/>
            </a:endParaRPr>
          </a:p>
          <a:p>
            <a:pPr algn="just"/>
            <a:r>
              <a:rPr lang="en-AU" sz="1800" i="1" dirty="0">
                <a:effectLst/>
                <a:latin typeface="Times New Roman" panose="02020603050405020304" pitchFamily="18" charset="0"/>
                <a:ea typeface="Times New Roman" panose="02020603050405020304" pitchFamily="18" charset="0"/>
              </a:rPr>
              <a:t>Legal &amp; General Life of Australia Ltd v A Hudson Pty Ltd </a:t>
            </a:r>
            <a:r>
              <a:rPr lang="en-AU" sz="1800" dirty="0">
                <a:effectLst/>
                <a:latin typeface="Times New Roman" panose="02020603050405020304" pitchFamily="18" charset="0"/>
                <a:ea typeface="Times New Roman" panose="02020603050405020304" pitchFamily="18" charset="0"/>
              </a:rPr>
              <a:t>(1985) 1 NSWLR 314, at 336</a:t>
            </a:r>
            <a:endParaRPr lang="en-AU" dirty="0"/>
          </a:p>
        </p:txBody>
      </p:sp>
    </p:spTree>
    <p:extLst>
      <p:ext uri="{BB962C8B-B14F-4D97-AF65-F5344CB8AC3E}">
        <p14:creationId xmlns:p14="http://schemas.microsoft.com/office/powerpoint/2010/main" val="176177065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9BAE1137-D33C-1A62-9E84-2ADD01CB4F60}"/>
              </a:ext>
            </a:extLst>
          </p:cNvPr>
          <p:cNvSpPr>
            <a:spLocks noGrp="1"/>
          </p:cNvSpPr>
          <p:nvPr>
            <p:ph type="title"/>
          </p:nvPr>
        </p:nvSpPr>
        <p:spPr>
          <a:xfrm>
            <a:off x="838200" y="365126"/>
            <a:ext cx="10515600" cy="565604"/>
          </a:xfrm>
        </p:spPr>
        <p:txBody>
          <a:bodyPr>
            <a:normAutofit/>
          </a:bodyPr>
          <a:lstStyle/>
          <a:p>
            <a:endParaRPr lang="en-US" sz="2000" dirty="0"/>
          </a:p>
        </p:txBody>
      </p:sp>
      <p:sp>
        <p:nvSpPr>
          <p:cNvPr id="5" name="Content Placeholder 4">
            <a:extLst>
              <a:ext uri="{FF2B5EF4-FFF2-40B4-BE49-F238E27FC236}">
                <a16:creationId xmlns:a16="http://schemas.microsoft.com/office/drawing/2014/main" id="{89C9B10F-29EA-6C96-538F-ED427B8269C8}"/>
              </a:ext>
            </a:extLst>
          </p:cNvPr>
          <p:cNvSpPr>
            <a:spLocks noGrp="1"/>
          </p:cNvSpPr>
          <p:nvPr>
            <p:ph idx="1"/>
          </p:nvPr>
        </p:nvSpPr>
        <p:spPr>
          <a:xfrm>
            <a:off x="838200" y="930730"/>
            <a:ext cx="10515600" cy="5246233"/>
          </a:xfrm>
        </p:spPr>
        <p:txBody>
          <a:bodyPr>
            <a:normAutofit/>
          </a:bodyPr>
          <a:lstStyle/>
          <a:p>
            <a:pPr marL="721800" indent="0" algn="just">
              <a:spcAft>
                <a:spcPts val="600"/>
              </a:spcAft>
              <a:buNone/>
            </a:pPr>
            <a:r>
              <a:rPr lang="en-AU" sz="2400" dirty="0">
                <a:effectLst/>
                <a:latin typeface="Times New Roman" panose="02020603050405020304" pitchFamily="18" charset="0"/>
                <a:ea typeface="Times New Roman" panose="02020603050405020304" pitchFamily="18" charset="0"/>
                <a:cs typeface="Times New Roman" panose="02020603050405020304" pitchFamily="18" charset="0"/>
              </a:rPr>
              <a:t>‘</a:t>
            </a:r>
            <a:r>
              <a:rPr lang="en-AU" sz="2400" i="1" dirty="0">
                <a:effectLst/>
                <a:latin typeface="Times New Roman" panose="02020603050405020304" pitchFamily="18" charset="0"/>
                <a:ea typeface="Times New Roman" panose="02020603050405020304" pitchFamily="18" charset="0"/>
                <a:cs typeface="Times New Roman" panose="02020603050405020304" pitchFamily="18" charset="0"/>
              </a:rPr>
              <a:t>My Lords, I know that there has been a very great inclination in the courts for a good many years to throw obstacles in the way of arbitration. Now, I wish to speak with great respect of my predecessors the judges; but I must let your Lordships into the secret of that tendency. My Lords, there is no disguising the fact, that as formerly the emoluments of the judges depended mainly or almost entirely of fees, and they had no fixed salary, there was great competition to get as much as possible of litigation into Westminster Hall, and a great scramble in Westminster Hall for the division of the spoil </a:t>
            </a:r>
            <a:r>
              <a:rPr lang="en-AU" sz="2400" dirty="0">
                <a:effectLst/>
                <a:latin typeface="Times New Roman" panose="02020603050405020304" pitchFamily="18" charset="0"/>
                <a:ea typeface="Times New Roman" panose="02020603050405020304" pitchFamily="18" charset="0"/>
                <a:cs typeface="Times New Roman" panose="02020603050405020304" pitchFamily="18" charset="0"/>
              </a:rPr>
              <a:t>… [a]</a:t>
            </a:r>
            <a:r>
              <a:rPr lang="en-AU" sz="2400" i="1" dirty="0">
                <a:effectLst/>
                <a:latin typeface="Times New Roman" panose="02020603050405020304" pitchFamily="18" charset="0"/>
                <a:ea typeface="Times New Roman" panose="02020603050405020304" pitchFamily="18" charset="0"/>
                <a:cs typeface="Times New Roman" panose="02020603050405020304" pitchFamily="18" charset="0"/>
              </a:rPr>
              <a:t>nd they had great jealousy of arbitrations, whereby Westminster Hall was robbed of those cases which came neither into the </a:t>
            </a:r>
            <a:r>
              <a:rPr lang="en-AU" sz="2400" dirty="0">
                <a:effectLst/>
                <a:latin typeface="Times New Roman" panose="02020603050405020304" pitchFamily="18" charset="0"/>
                <a:ea typeface="Times New Roman" panose="02020603050405020304" pitchFamily="18" charset="0"/>
                <a:cs typeface="Times New Roman" panose="02020603050405020304" pitchFamily="18" charset="0"/>
              </a:rPr>
              <a:t>[Kings Bench]</a:t>
            </a:r>
            <a:r>
              <a:rPr lang="en-AU" sz="2400" i="1" dirty="0">
                <a:effectLst/>
                <a:latin typeface="Times New Roman" panose="02020603050405020304" pitchFamily="18" charset="0"/>
                <a:ea typeface="Times New Roman" panose="02020603050405020304" pitchFamily="18" charset="0"/>
                <a:cs typeface="Times New Roman" panose="02020603050405020304" pitchFamily="18" charset="0"/>
              </a:rPr>
              <a:t>, nor the </a:t>
            </a:r>
            <a:r>
              <a:rPr lang="en-AU" sz="2400" dirty="0">
                <a:effectLst/>
                <a:latin typeface="Times New Roman" panose="02020603050405020304" pitchFamily="18" charset="0"/>
                <a:ea typeface="Times New Roman" panose="02020603050405020304" pitchFamily="18" charset="0"/>
                <a:cs typeface="Times New Roman" panose="02020603050405020304" pitchFamily="18" charset="0"/>
              </a:rPr>
              <a:t>[Common Pleas]</a:t>
            </a:r>
            <a:r>
              <a:rPr lang="en-AU" sz="2400" i="1" dirty="0">
                <a:effectLst/>
                <a:latin typeface="Times New Roman" panose="02020603050405020304" pitchFamily="18" charset="0"/>
                <a:ea typeface="Times New Roman" panose="02020603050405020304" pitchFamily="18" charset="0"/>
                <a:cs typeface="Times New Roman" panose="02020603050405020304" pitchFamily="18" charset="0"/>
              </a:rPr>
              <a:t>, nor the </a:t>
            </a:r>
            <a:r>
              <a:rPr lang="en-AU" sz="2400" dirty="0">
                <a:effectLst/>
                <a:latin typeface="Times New Roman" panose="02020603050405020304" pitchFamily="18" charset="0"/>
                <a:ea typeface="Times New Roman" panose="02020603050405020304" pitchFamily="18" charset="0"/>
                <a:cs typeface="Times New Roman" panose="02020603050405020304" pitchFamily="18" charset="0"/>
              </a:rPr>
              <a:t>[Exchequer]</a:t>
            </a:r>
            <a:r>
              <a:rPr lang="en-AU" sz="2400" i="1" dirty="0">
                <a:effectLst/>
                <a:latin typeface="Times New Roman" panose="02020603050405020304" pitchFamily="18" charset="0"/>
                <a:ea typeface="Times New Roman" panose="02020603050405020304" pitchFamily="18" charset="0"/>
                <a:cs typeface="Times New Roman" panose="02020603050405020304" pitchFamily="18" charset="0"/>
              </a:rPr>
              <a:t>. Therefore, they said that the courts ought not to be ousted of their jurisdiction, and that it was contrary to the policy of the law</a:t>
            </a:r>
            <a:r>
              <a:rPr lang="en-AU" sz="2400" dirty="0">
                <a:effectLst/>
                <a:latin typeface="Times New Roman" panose="02020603050405020304" pitchFamily="18" charset="0"/>
                <a:ea typeface="Times New Roman" panose="02020603050405020304" pitchFamily="18" charset="0"/>
                <a:cs typeface="Times New Roman" panose="02020603050405020304" pitchFamily="18" charset="0"/>
              </a:rPr>
              <a:t>.’</a:t>
            </a:r>
          </a:p>
          <a:p>
            <a:pPr marL="721800" indent="0" algn="just">
              <a:spcAft>
                <a:spcPts val="600"/>
              </a:spcAft>
              <a:buNone/>
            </a:pPr>
            <a:endParaRPr lang="en-AU" sz="1700" i="1"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721800" indent="0" algn="just">
              <a:spcAft>
                <a:spcPts val="600"/>
              </a:spcAft>
              <a:buNone/>
            </a:pPr>
            <a:r>
              <a:rPr lang="en-AU" sz="1700" i="1" dirty="0">
                <a:effectLst/>
                <a:latin typeface="Times New Roman" panose="02020603050405020304" pitchFamily="18" charset="0"/>
                <a:ea typeface="Times New Roman" panose="02020603050405020304" pitchFamily="18" charset="0"/>
                <a:cs typeface="Times New Roman" panose="02020603050405020304" pitchFamily="18" charset="0"/>
              </a:rPr>
              <a:t>Scott v Avery</a:t>
            </a:r>
            <a:r>
              <a:rPr lang="en-AU" sz="1700" dirty="0">
                <a:effectLst/>
                <a:latin typeface="Times New Roman" panose="02020603050405020304" pitchFamily="18" charset="0"/>
                <a:ea typeface="Times New Roman" panose="02020603050405020304" pitchFamily="18" charset="0"/>
                <a:cs typeface="Times New Roman" panose="02020603050405020304" pitchFamily="18" charset="0"/>
              </a:rPr>
              <a:t> (1857) 28 LT 207 – Curiously, this passage was not reported in other contemporaneous reports of this important decision.</a:t>
            </a:r>
          </a:p>
          <a:p>
            <a:endParaRPr lang="en-US" b="1" dirty="0"/>
          </a:p>
        </p:txBody>
      </p:sp>
    </p:spTree>
    <p:extLst>
      <p:ext uri="{BB962C8B-B14F-4D97-AF65-F5344CB8AC3E}">
        <p14:creationId xmlns:p14="http://schemas.microsoft.com/office/powerpoint/2010/main" val="187176027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30E6BD-DBA5-630E-8F80-222567916DA6}"/>
              </a:ext>
            </a:extLst>
          </p:cNvPr>
          <p:cNvSpPr>
            <a:spLocks noGrp="1"/>
          </p:cNvSpPr>
          <p:nvPr>
            <p:ph type="title"/>
          </p:nvPr>
        </p:nvSpPr>
        <p:spPr>
          <a:xfrm>
            <a:off x="838200" y="365126"/>
            <a:ext cx="10515600" cy="565604"/>
          </a:xfrm>
        </p:spPr>
        <p:txBody>
          <a:bodyPr>
            <a:normAutofit/>
          </a:bodyPr>
          <a:lstStyle/>
          <a:p>
            <a:endParaRPr lang="en-US" sz="2000" dirty="0"/>
          </a:p>
        </p:txBody>
      </p:sp>
      <p:sp>
        <p:nvSpPr>
          <p:cNvPr id="3" name="Content Placeholder 2">
            <a:extLst>
              <a:ext uri="{FF2B5EF4-FFF2-40B4-BE49-F238E27FC236}">
                <a16:creationId xmlns:a16="http://schemas.microsoft.com/office/drawing/2014/main" id="{53496B87-C8E8-770F-15AC-0724E962DE85}"/>
              </a:ext>
            </a:extLst>
          </p:cNvPr>
          <p:cNvSpPr>
            <a:spLocks noGrp="1"/>
          </p:cNvSpPr>
          <p:nvPr>
            <p:ph idx="1"/>
          </p:nvPr>
        </p:nvSpPr>
        <p:spPr>
          <a:xfrm>
            <a:off x="838200" y="930730"/>
            <a:ext cx="10515600" cy="5235722"/>
          </a:xfrm>
        </p:spPr>
        <p:txBody>
          <a:bodyPr>
            <a:noAutofit/>
          </a:bodyPr>
          <a:lstStyle/>
          <a:p>
            <a:pPr marL="72000" indent="0" algn="just">
              <a:spcAft>
                <a:spcPts val="600"/>
              </a:spcAft>
              <a:buNone/>
            </a:pPr>
            <a:r>
              <a:rPr lang="en-AU" sz="2400" i="1" dirty="0">
                <a:latin typeface="Times New Roman" panose="02020603050405020304" pitchFamily="18" charset="0"/>
                <a:cs typeface="Times New Roman" panose="02020603050405020304" pitchFamily="18" charset="0"/>
              </a:rPr>
              <a:t>	‘A dispute is not capable of decision in a judicial manner absent the 	existence of certain objective criteria which define how a decision for its 	resolution is to be reached. If the decision maker is free to apply his or her 	idiosyncratic view the decision making process cannot in substance be a 	judicial one. It is only if the decision maker is bound by certain measures, 	standards or criteria, which are known to the parties, that the process can 	resemble a judicial one. An arbitration requires the existence of a dispute 	which is to be resolved according to such defined criteria. In the application 	of those criteria, there could be more than one answer, such as more than 	one revised price. Yet that is no different from where, for example, the 	application of the relevant statute and common law can result in a range of 	proper awards of damages.’</a:t>
            </a:r>
          </a:p>
          <a:p>
            <a:pPr marL="72000" indent="0" algn="just">
              <a:spcAft>
                <a:spcPts val="600"/>
              </a:spcAft>
              <a:buNone/>
            </a:pPr>
            <a:endParaRPr lang="en-AU" sz="1700" i="1" dirty="0">
              <a:latin typeface="Times New Roman" panose="02020603050405020304" pitchFamily="18" charset="0"/>
              <a:cs typeface="Times New Roman" panose="02020603050405020304" pitchFamily="18" charset="0"/>
            </a:endParaRPr>
          </a:p>
          <a:p>
            <a:pPr marL="72000" indent="0" algn="just">
              <a:spcAft>
                <a:spcPts val="600"/>
              </a:spcAft>
              <a:buNone/>
            </a:pPr>
            <a:r>
              <a:rPr lang="en-AU" sz="1700" i="1" dirty="0">
                <a:latin typeface="Times New Roman" panose="02020603050405020304" pitchFamily="18" charset="0"/>
                <a:cs typeface="Times New Roman" panose="02020603050405020304" pitchFamily="18" charset="0"/>
              </a:rPr>
              <a:t>	Xstrata Queensland Ltd v Santos Ltd </a:t>
            </a:r>
            <a:r>
              <a:rPr lang="en-AU" sz="1700" dirty="0">
                <a:latin typeface="Times New Roman" panose="02020603050405020304" pitchFamily="18" charset="0"/>
                <a:cs typeface="Times New Roman" panose="02020603050405020304" pitchFamily="18" charset="0"/>
              </a:rPr>
              <a:t>[2005] QSC 323 at [29].</a:t>
            </a:r>
            <a:endParaRPr lang="en-US" sz="17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25811059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A0FE6A50-248F-8E14-3F12-D9EBB3CE3B09}"/>
              </a:ext>
            </a:extLst>
          </p:cNvPr>
          <p:cNvSpPr>
            <a:spLocks noGrp="1"/>
          </p:cNvSpPr>
          <p:nvPr>
            <p:ph type="title"/>
          </p:nvPr>
        </p:nvSpPr>
        <p:spPr>
          <a:xfrm>
            <a:off x="838200" y="365126"/>
            <a:ext cx="10515600" cy="315911"/>
          </a:xfrm>
        </p:spPr>
        <p:txBody>
          <a:bodyPr>
            <a:noAutofit/>
          </a:bodyPr>
          <a:lstStyle/>
          <a:p>
            <a:endParaRPr lang="en-US" sz="2000" dirty="0"/>
          </a:p>
        </p:txBody>
      </p:sp>
      <p:sp>
        <p:nvSpPr>
          <p:cNvPr id="8" name="Content Placeholder 7">
            <a:extLst>
              <a:ext uri="{FF2B5EF4-FFF2-40B4-BE49-F238E27FC236}">
                <a16:creationId xmlns:a16="http://schemas.microsoft.com/office/drawing/2014/main" id="{ABB12475-438A-B0F4-8B93-9ACDE430B6E9}"/>
              </a:ext>
            </a:extLst>
          </p:cNvPr>
          <p:cNvSpPr>
            <a:spLocks noGrp="1"/>
          </p:cNvSpPr>
          <p:nvPr>
            <p:ph idx="1"/>
          </p:nvPr>
        </p:nvSpPr>
        <p:spPr>
          <a:xfrm>
            <a:off x="838200" y="681037"/>
            <a:ext cx="10515600" cy="5495926"/>
          </a:xfrm>
        </p:spPr>
        <p:txBody>
          <a:bodyPr>
            <a:normAutofit fontScale="70000" lnSpcReduction="20000"/>
          </a:bodyPr>
          <a:lstStyle/>
          <a:p>
            <a:pPr marL="720000" indent="0" algn="just">
              <a:lnSpc>
                <a:spcPct val="110000"/>
              </a:lnSpc>
              <a:spcAft>
                <a:spcPts val="600"/>
              </a:spcAft>
              <a:buNone/>
            </a:pPr>
            <a:r>
              <a:rPr lang="en-AU" sz="2800" i="1" dirty="0">
                <a:effectLst/>
                <a:latin typeface="Times New Roman" panose="02020603050405020304" pitchFamily="18" charset="0"/>
                <a:ea typeface="Times New Roman" panose="02020603050405020304" pitchFamily="18" charset="0"/>
              </a:rPr>
              <a:t>‘AFCA </a:t>
            </a:r>
            <a:r>
              <a:rPr lang="en-AU" sz="2800" dirty="0">
                <a:effectLst/>
                <a:latin typeface="Times New Roman" panose="02020603050405020304" pitchFamily="18" charset="0"/>
                <a:ea typeface="Times New Roman" panose="02020603050405020304" pitchFamily="18" charset="0"/>
              </a:rPr>
              <a:t>[Australian Financial Complaints Authority]</a:t>
            </a:r>
            <a:r>
              <a:rPr lang="en-AU" sz="2800" i="1" dirty="0">
                <a:effectLst/>
                <a:latin typeface="Times New Roman" panose="02020603050405020304" pitchFamily="18" charset="0"/>
                <a:ea typeface="Times New Roman" panose="02020603050405020304" pitchFamily="18" charset="0"/>
              </a:rPr>
              <a:t> is a company limited by guarantee and is the operator of the ‘AFCA scheme’, which is a financial services external dispute resolution scheme authorised under s 1050 of the Corporations Act 2001 (</a:t>
            </a:r>
            <a:r>
              <a:rPr lang="en-AU" sz="2800" i="1" dirty="0" err="1">
                <a:effectLst/>
                <a:latin typeface="Times New Roman" panose="02020603050405020304" pitchFamily="18" charset="0"/>
                <a:ea typeface="Times New Roman" panose="02020603050405020304" pitchFamily="18" charset="0"/>
              </a:rPr>
              <a:t>Cth</a:t>
            </a:r>
            <a:r>
              <a:rPr lang="en-AU" sz="2800" i="1" dirty="0">
                <a:effectLst/>
                <a:latin typeface="Times New Roman" panose="02020603050405020304" pitchFamily="18" charset="0"/>
                <a:ea typeface="Times New Roman" panose="02020603050405020304" pitchFamily="18" charset="0"/>
              </a:rPr>
              <a:t>) (</a:t>
            </a:r>
            <a:r>
              <a:rPr lang="en-AU" sz="2800" b="1" i="1" dirty="0">
                <a:effectLst/>
                <a:latin typeface="Times New Roman" panose="02020603050405020304" pitchFamily="18" charset="0"/>
                <a:ea typeface="Times New Roman" panose="02020603050405020304" pitchFamily="18" charset="0"/>
              </a:rPr>
              <a:t>the Act</a:t>
            </a:r>
            <a:r>
              <a:rPr lang="en-AU" sz="2800" i="1" dirty="0">
                <a:effectLst/>
                <a:latin typeface="Times New Roman" panose="02020603050405020304" pitchFamily="18" charset="0"/>
                <a:ea typeface="Times New Roman" panose="02020603050405020304" pitchFamily="18" charset="0"/>
              </a:rPr>
              <a:t>).  Pursuant to s.912A(1)(g)(</a:t>
            </a:r>
            <a:r>
              <a:rPr lang="en-AU" sz="2800" i="1" dirty="0" err="1">
                <a:effectLst/>
                <a:latin typeface="Times New Roman" panose="02020603050405020304" pitchFamily="18" charset="0"/>
                <a:ea typeface="Times New Roman" panose="02020603050405020304" pitchFamily="18" charset="0"/>
              </a:rPr>
              <a:t>i</a:t>
            </a:r>
            <a:r>
              <a:rPr lang="en-AU" sz="2800" i="1" dirty="0">
                <a:effectLst/>
                <a:latin typeface="Times New Roman" panose="02020603050405020304" pitchFamily="18" charset="0"/>
                <a:ea typeface="Times New Roman" panose="02020603050405020304" pitchFamily="18" charset="0"/>
              </a:rPr>
              <a:t>) of the Act, a financial services licensee that provides financial services to persons as retail clients is required to have a dispute resolution system complying with s.912A(2) of the Act, which relevantly requires membership of the AFCA scheme.</a:t>
            </a:r>
          </a:p>
          <a:p>
            <a:pPr marL="720000" indent="0" algn="just">
              <a:lnSpc>
                <a:spcPct val="110000"/>
              </a:lnSpc>
              <a:spcAft>
                <a:spcPts val="600"/>
              </a:spcAft>
              <a:buNone/>
            </a:pPr>
            <a:r>
              <a:rPr lang="en-AU" sz="2800" i="1" dirty="0">
                <a:effectLst/>
                <a:latin typeface="Times New Roman" panose="02020603050405020304" pitchFamily="18" charset="0"/>
                <a:ea typeface="Times New Roman" panose="02020603050405020304" pitchFamily="18" charset="0"/>
              </a:rPr>
              <a:t>AFCA’s Constitution cl 3.2(g) provides that each member of AFCA agrees to be bound by the AFCA Complaint Resolution Scheme Rules </a:t>
            </a:r>
            <a:r>
              <a:rPr lang="en-AU" sz="2800" b="1" i="1" dirty="0">
                <a:effectLst/>
                <a:latin typeface="Times New Roman" panose="02020603050405020304" pitchFamily="18" charset="0"/>
                <a:ea typeface="Times New Roman" panose="02020603050405020304" pitchFamily="18" charset="0"/>
              </a:rPr>
              <a:t>(AFCA Rules)</a:t>
            </a:r>
            <a:r>
              <a:rPr lang="en-AU" sz="2800" i="1" dirty="0">
                <a:effectLst/>
                <a:latin typeface="Times New Roman" panose="02020603050405020304" pitchFamily="18" charset="0"/>
                <a:ea typeface="Times New Roman" panose="02020603050405020304" pitchFamily="18" charset="0"/>
              </a:rPr>
              <a:t>.  Once a complaint is made to AFCA, the AFCA rules form a binding tripartite contract between the complainant, AFCA and the member the subject of the complaint (referred to in the Rules as the ‘financial firm’) ...</a:t>
            </a:r>
            <a:endParaRPr lang="en-AU" sz="2800" dirty="0">
              <a:latin typeface="Times New Roman" panose="02020603050405020304" pitchFamily="18" charset="0"/>
              <a:ea typeface="Times New Roman" panose="02020603050405020304" pitchFamily="18" charset="0"/>
            </a:endParaRPr>
          </a:p>
          <a:p>
            <a:pPr marL="720000" indent="0" algn="just">
              <a:lnSpc>
                <a:spcPct val="110000"/>
              </a:lnSpc>
              <a:spcAft>
                <a:spcPts val="600"/>
              </a:spcAft>
              <a:buNone/>
            </a:pPr>
            <a:r>
              <a:rPr lang="en-AU" sz="2800" i="1" dirty="0">
                <a:effectLst/>
                <a:latin typeface="Times New Roman" panose="02020603050405020304" pitchFamily="18" charset="0"/>
                <a:ea typeface="Times New Roman" panose="02020603050405020304" pitchFamily="18" charset="0"/>
              </a:rPr>
              <a:t>A determination by AFCA is not susceptible to judicial review.  AFCA’s jurisdiction, powers and obligations are governed solely by the contract set out in the AFCA Rules; and any challenge to a determination by AFCA depends largely on whether the determination was made in accordance with the terms of that contract …</a:t>
            </a:r>
            <a:r>
              <a:rPr lang="en-AU" sz="2800" dirty="0">
                <a:effectLst/>
                <a:latin typeface="Times New Roman" panose="02020603050405020304" pitchFamily="18" charset="0"/>
                <a:ea typeface="Times New Roman" panose="02020603050405020304" pitchFamily="18" charset="0"/>
              </a:rPr>
              <a:t>’</a:t>
            </a:r>
          </a:p>
          <a:p>
            <a:pPr marL="720000" indent="0" algn="just">
              <a:lnSpc>
                <a:spcPct val="110000"/>
              </a:lnSpc>
              <a:spcAft>
                <a:spcPts val="600"/>
              </a:spcAft>
              <a:buNone/>
            </a:pPr>
            <a:r>
              <a:rPr lang="en-AU" sz="2300" i="1" dirty="0">
                <a:effectLst/>
                <a:latin typeface="Times New Roman" panose="02020603050405020304" pitchFamily="18" charset="0"/>
                <a:ea typeface="Times New Roman" panose="02020603050405020304" pitchFamily="18" charset="0"/>
              </a:rPr>
              <a:t>Australian Capital Financial Management Pty Ltd v Australian Financial Complaints Authority </a:t>
            </a:r>
            <a:r>
              <a:rPr lang="en-AU" sz="2300" dirty="0">
                <a:effectLst/>
                <a:latin typeface="Times New Roman" panose="02020603050405020304" pitchFamily="18" charset="0"/>
                <a:ea typeface="Times New Roman" panose="02020603050405020304" pitchFamily="18" charset="0"/>
              </a:rPr>
              <a:t>[2021] NSWSC 1577, at [2] to [4]</a:t>
            </a:r>
          </a:p>
          <a:p>
            <a:pPr marL="0" indent="0">
              <a:buNone/>
            </a:pPr>
            <a:endParaRPr lang="en-US" dirty="0"/>
          </a:p>
        </p:txBody>
      </p:sp>
    </p:spTree>
    <p:extLst>
      <p:ext uri="{BB962C8B-B14F-4D97-AF65-F5344CB8AC3E}">
        <p14:creationId xmlns:p14="http://schemas.microsoft.com/office/powerpoint/2010/main" val="413020526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A52905-E565-B171-97A2-7A5065F0C6E9}"/>
              </a:ext>
            </a:extLst>
          </p:cNvPr>
          <p:cNvSpPr>
            <a:spLocks noGrp="1"/>
          </p:cNvSpPr>
          <p:nvPr>
            <p:ph type="title"/>
          </p:nvPr>
        </p:nvSpPr>
        <p:spPr>
          <a:xfrm>
            <a:off x="838200" y="365125"/>
            <a:ext cx="10515600" cy="557439"/>
          </a:xfrm>
        </p:spPr>
        <p:txBody>
          <a:bodyPr>
            <a:normAutofit/>
          </a:bodyPr>
          <a:lstStyle/>
          <a:p>
            <a:endParaRPr lang="en-US" sz="2000" dirty="0"/>
          </a:p>
        </p:txBody>
      </p:sp>
      <p:sp>
        <p:nvSpPr>
          <p:cNvPr id="3" name="Content Placeholder 2">
            <a:extLst>
              <a:ext uri="{FF2B5EF4-FFF2-40B4-BE49-F238E27FC236}">
                <a16:creationId xmlns:a16="http://schemas.microsoft.com/office/drawing/2014/main" id="{84E719DE-CD11-4A39-B1A1-6087C67DC78B}"/>
              </a:ext>
            </a:extLst>
          </p:cNvPr>
          <p:cNvSpPr>
            <a:spLocks noGrp="1"/>
          </p:cNvSpPr>
          <p:nvPr>
            <p:ph idx="1"/>
          </p:nvPr>
        </p:nvSpPr>
        <p:spPr>
          <a:xfrm>
            <a:off x="838200" y="922564"/>
            <a:ext cx="10515600" cy="5254399"/>
          </a:xfrm>
        </p:spPr>
        <p:txBody>
          <a:bodyPr>
            <a:noAutofit/>
          </a:bodyPr>
          <a:lstStyle/>
          <a:p>
            <a:pPr marL="72000" indent="0" algn="just">
              <a:spcAft>
                <a:spcPts val="600"/>
              </a:spcAft>
              <a:buNone/>
            </a:pPr>
            <a:endParaRPr lang="en-AU" sz="2400" i="1" dirty="0">
              <a:effectLst/>
              <a:latin typeface="Times New Roman" panose="02020603050405020304" pitchFamily="18" charset="0"/>
              <a:ea typeface="Times New Roman" panose="02020603050405020304" pitchFamily="18" charset="0"/>
            </a:endParaRPr>
          </a:p>
          <a:p>
            <a:pPr marL="72000" indent="0" algn="just">
              <a:spcAft>
                <a:spcPts val="600"/>
              </a:spcAft>
              <a:buNone/>
            </a:pPr>
            <a:r>
              <a:rPr lang="en-AU" sz="2400" i="1" dirty="0">
                <a:effectLst/>
                <a:latin typeface="Times New Roman" panose="02020603050405020304" pitchFamily="18" charset="0"/>
                <a:ea typeface="Times New Roman" panose="02020603050405020304" pitchFamily="18" charset="0"/>
              </a:rPr>
              <a:t>	</a:t>
            </a:r>
            <a:r>
              <a:rPr lang="en-AU" sz="2400" dirty="0">
                <a:effectLst/>
                <a:latin typeface="Times New Roman" panose="02020603050405020304" pitchFamily="18" charset="0"/>
                <a:ea typeface="Times New Roman" panose="02020603050405020304" pitchFamily="18" charset="0"/>
              </a:rPr>
              <a:t>‘[Where:]</a:t>
            </a:r>
          </a:p>
          <a:p>
            <a:pPr marL="72000" indent="0" algn="just">
              <a:spcAft>
                <a:spcPts val="600"/>
              </a:spcAft>
              <a:buNone/>
            </a:pPr>
            <a:r>
              <a:rPr lang="en-AU" sz="2400" i="1" dirty="0">
                <a:effectLst/>
                <a:latin typeface="Times New Roman" panose="02020603050405020304" pitchFamily="18" charset="0"/>
                <a:ea typeface="Times New Roman" panose="02020603050405020304" pitchFamily="18" charset="0"/>
              </a:rPr>
              <a:t>	A and B contract with each other to confer a discretion on A, that does not 	render B subject to A’s uninhibited whim </a:t>
            </a:r>
            <a:r>
              <a:rPr lang="en-AU" sz="2400" dirty="0">
                <a:effectLst/>
                <a:latin typeface="Times New Roman" panose="02020603050405020304" pitchFamily="18" charset="0"/>
                <a:ea typeface="Times New Roman" panose="02020603050405020304" pitchFamily="18" charset="0"/>
              </a:rPr>
              <a:t>… </a:t>
            </a:r>
            <a:r>
              <a:rPr lang="en-AU" sz="2400" i="1" dirty="0">
                <a:effectLst/>
                <a:latin typeface="Times New Roman" panose="02020603050405020304" pitchFamily="18" charset="0"/>
                <a:ea typeface="Times New Roman" panose="02020603050405020304" pitchFamily="18" charset="0"/>
              </a:rPr>
              <a:t>the authorities show that not 	only must the discretion be exercised honestly and in good faith, but, having 	regard to the provisions of the contract by which it is conferred, it must not 	be exercised arbitrarily, capriciously, or unreasonably. That entails a proper 	consideration of the matter after making any necessary enquiries</a:t>
            </a:r>
            <a:r>
              <a:rPr lang="en-AU" sz="2400" dirty="0">
                <a:effectLst/>
                <a:latin typeface="Times New Roman" panose="02020603050405020304" pitchFamily="18" charset="0"/>
                <a:ea typeface="Times New Roman" panose="02020603050405020304" pitchFamily="18" charset="0"/>
              </a:rPr>
              <a:t>.’</a:t>
            </a:r>
          </a:p>
          <a:p>
            <a:pPr marL="72000" indent="0">
              <a:spcAft>
                <a:spcPts val="600"/>
              </a:spcAft>
              <a:buNone/>
            </a:pPr>
            <a:r>
              <a:rPr lang="en-AU" sz="2400" i="1" dirty="0">
                <a:effectLst/>
                <a:latin typeface="Times New Roman" panose="02020603050405020304" pitchFamily="18" charset="0"/>
                <a:ea typeface="Times New Roman" panose="02020603050405020304" pitchFamily="18" charset="0"/>
              </a:rPr>
              <a:t>	</a:t>
            </a:r>
          </a:p>
          <a:p>
            <a:pPr marL="72000" indent="0">
              <a:spcAft>
                <a:spcPts val="600"/>
              </a:spcAft>
              <a:buNone/>
            </a:pPr>
            <a:endParaRPr lang="en-AU" sz="2400" i="1" dirty="0">
              <a:latin typeface="Times New Roman" panose="02020603050405020304" pitchFamily="18" charset="0"/>
              <a:ea typeface="Times New Roman" panose="02020603050405020304" pitchFamily="18" charset="0"/>
            </a:endParaRPr>
          </a:p>
          <a:p>
            <a:pPr marL="72000" indent="0">
              <a:spcAft>
                <a:spcPts val="600"/>
              </a:spcAft>
              <a:buNone/>
            </a:pPr>
            <a:r>
              <a:rPr lang="en-AU" sz="2400" i="1" dirty="0">
                <a:effectLst/>
                <a:latin typeface="Times New Roman" panose="02020603050405020304" pitchFamily="18" charset="0"/>
                <a:ea typeface="Times New Roman" panose="02020603050405020304" pitchFamily="18" charset="0"/>
              </a:rPr>
              <a:t>	</a:t>
            </a:r>
            <a:r>
              <a:rPr lang="en-AU" sz="1700" i="1" dirty="0">
                <a:effectLst/>
                <a:latin typeface="Times New Roman" panose="02020603050405020304" pitchFamily="18" charset="0"/>
                <a:ea typeface="Times New Roman" panose="02020603050405020304" pitchFamily="18" charset="0"/>
              </a:rPr>
              <a:t>Abu Dhabi National Tanker Co v Product Star Shipping Ltd </a:t>
            </a:r>
            <a:r>
              <a:rPr lang="en-AU" sz="1700" dirty="0">
                <a:effectLst/>
                <a:latin typeface="Times New Roman" panose="02020603050405020304" pitchFamily="18" charset="0"/>
                <a:ea typeface="Times New Roman" panose="02020603050405020304" pitchFamily="18" charset="0"/>
              </a:rPr>
              <a:t>[1993] 1 Lloyd’s Rep 397, at [404]</a:t>
            </a:r>
          </a:p>
          <a:p>
            <a:endParaRPr lang="en-US" sz="2400" dirty="0"/>
          </a:p>
        </p:txBody>
      </p:sp>
    </p:spTree>
    <p:extLst>
      <p:ext uri="{BB962C8B-B14F-4D97-AF65-F5344CB8AC3E}">
        <p14:creationId xmlns:p14="http://schemas.microsoft.com/office/powerpoint/2010/main" val="293985669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26A326-F335-5DCB-343D-DF5FA6AE63E4}"/>
              </a:ext>
            </a:extLst>
          </p:cNvPr>
          <p:cNvSpPr>
            <a:spLocks noGrp="1"/>
          </p:cNvSpPr>
          <p:nvPr>
            <p:ph type="title"/>
          </p:nvPr>
        </p:nvSpPr>
        <p:spPr>
          <a:xfrm>
            <a:off x="827314" y="291647"/>
            <a:ext cx="10515600" cy="671740"/>
          </a:xfrm>
        </p:spPr>
        <p:txBody>
          <a:bodyPr>
            <a:normAutofit/>
          </a:bodyPr>
          <a:lstStyle/>
          <a:p>
            <a:endParaRPr lang="en-US" sz="2000" dirty="0"/>
          </a:p>
        </p:txBody>
      </p:sp>
      <p:sp>
        <p:nvSpPr>
          <p:cNvPr id="3" name="Content Placeholder 2">
            <a:extLst>
              <a:ext uri="{FF2B5EF4-FFF2-40B4-BE49-F238E27FC236}">
                <a16:creationId xmlns:a16="http://schemas.microsoft.com/office/drawing/2014/main" id="{4E94AFB7-8E47-CDC7-4708-98807647DBE7}"/>
              </a:ext>
            </a:extLst>
          </p:cNvPr>
          <p:cNvSpPr>
            <a:spLocks noGrp="1"/>
          </p:cNvSpPr>
          <p:nvPr>
            <p:ph idx="1"/>
          </p:nvPr>
        </p:nvSpPr>
        <p:spPr>
          <a:xfrm>
            <a:off x="838200" y="963387"/>
            <a:ext cx="10515600" cy="5213576"/>
          </a:xfrm>
        </p:spPr>
        <p:txBody>
          <a:bodyPr>
            <a:normAutofit/>
          </a:bodyPr>
          <a:lstStyle/>
          <a:p>
            <a:pPr marL="720000" indent="0" algn="just">
              <a:buNone/>
            </a:pPr>
            <a:r>
              <a:rPr lang="en-AU" sz="2400" dirty="0">
                <a:effectLst/>
                <a:latin typeface="Times New Roman" panose="02020603050405020304" pitchFamily="18" charset="0"/>
                <a:ea typeface="Times New Roman" panose="02020603050405020304" pitchFamily="18" charset="0"/>
              </a:rPr>
              <a:t>‘</a:t>
            </a:r>
            <a:r>
              <a:rPr lang="en-AU" sz="2400" i="1" dirty="0">
                <a:effectLst/>
                <a:latin typeface="Times New Roman" panose="02020603050405020304" pitchFamily="18" charset="0"/>
                <a:ea typeface="Times New Roman" panose="02020603050405020304" pitchFamily="18" charset="0"/>
              </a:rPr>
              <a:t>By referring the decision to </a:t>
            </a:r>
            <a:r>
              <a:rPr lang="en-AU" sz="2400" dirty="0">
                <a:effectLst/>
                <a:latin typeface="Times New Roman" panose="02020603050405020304" pitchFamily="18" charset="0"/>
                <a:ea typeface="Times New Roman" panose="02020603050405020304" pitchFamily="18" charset="0"/>
              </a:rPr>
              <a:t>[an expert decision maker]</a:t>
            </a:r>
            <a:r>
              <a:rPr lang="en-AU" sz="2400" i="1" dirty="0">
                <a:effectLst/>
                <a:latin typeface="Times New Roman" panose="02020603050405020304" pitchFamily="18" charset="0"/>
                <a:ea typeface="Times New Roman" panose="02020603050405020304" pitchFamily="18" charset="0"/>
              </a:rPr>
              <a:t>, the parties agree to accept his honest and impartial decision </a:t>
            </a:r>
            <a:r>
              <a:rPr lang="en-AU" sz="2400" dirty="0">
                <a:effectLst/>
                <a:latin typeface="Times New Roman" panose="02020603050405020304" pitchFamily="18" charset="0"/>
                <a:ea typeface="Times New Roman" panose="02020603050405020304" pitchFamily="18" charset="0"/>
              </a:rPr>
              <a:t>… </a:t>
            </a:r>
            <a:r>
              <a:rPr lang="en-AU" sz="2400" i="1" dirty="0">
                <a:effectLst/>
                <a:latin typeface="Times New Roman" panose="02020603050405020304" pitchFamily="18" charset="0"/>
                <a:ea typeface="Times New Roman" panose="02020603050405020304" pitchFamily="18" charset="0"/>
              </a:rPr>
              <a:t>They rely on his skill and judgment and agree to be bound by his decision </a:t>
            </a:r>
            <a:r>
              <a:rPr lang="en-AU" sz="2400" dirty="0">
                <a:effectLst/>
                <a:latin typeface="Times New Roman" panose="02020603050405020304" pitchFamily="18" charset="0"/>
                <a:ea typeface="Times New Roman" panose="02020603050405020304" pitchFamily="18" charset="0"/>
              </a:rPr>
              <a:t>… [A]</a:t>
            </a:r>
            <a:r>
              <a:rPr lang="en-AU" sz="2400" i="1" dirty="0">
                <a:effectLst/>
                <a:latin typeface="Times New Roman" panose="02020603050405020304" pitchFamily="18" charset="0"/>
                <a:ea typeface="Times New Roman" panose="02020603050405020304" pitchFamily="18" charset="0"/>
              </a:rPr>
              <a:t>s between the parties to the main agreement, the </a:t>
            </a:r>
            <a:r>
              <a:rPr lang="en-AU" sz="2400" dirty="0">
                <a:effectLst/>
                <a:latin typeface="Times New Roman" panose="02020603050405020304" pitchFamily="18" charset="0"/>
                <a:ea typeface="Times New Roman" panose="02020603050405020304" pitchFamily="18" charset="0"/>
              </a:rPr>
              <a:t>[decision] </a:t>
            </a:r>
            <a:r>
              <a:rPr lang="en-AU" sz="2400" i="1" dirty="0">
                <a:effectLst/>
                <a:latin typeface="Times New Roman" panose="02020603050405020304" pitchFamily="18" charset="0"/>
                <a:ea typeface="Times New Roman" panose="02020603050405020304" pitchFamily="18" charset="0"/>
              </a:rPr>
              <a:t>can stand even though it was made negligently. While mistake or error on the part of the </a:t>
            </a:r>
            <a:r>
              <a:rPr lang="en-AU" sz="2400" dirty="0">
                <a:effectLst/>
                <a:latin typeface="Times New Roman" panose="02020603050405020304" pitchFamily="18" charset="0"/>
                <a:ea typeface="Times New Roman" panose="02020603050405020304" pitchFamily="18" charset="0"/>
              </a:rPr>
              <a:t>[expert decision maker] </a:t>
            </a:r>
            <a:r>
              <a:rPr lang="en-AU" sz="2400" i="1" dirty="0">
                <a:effectLst/>
                <a:latin typeface="Times New Roman" panose="02020603050405020304" pitchFamily="18" charset="0"/>
                <a:ea typeface="Times New Roman" panose="02020603050405020304" pitchFamily="18" charset="0"/>
              </a:rPr>
              <a:t>is not by itself sufficient to invalidate the decision </a:t>
            </a:r>
            <a:r>
              <a:rPr lang="en-AU" sz="2400" dirty="0">
                <a:effectLst/>
                <a:latin typeface="Times New Roman" panose="02020603050405020304" pitchFamily="18" charset="0"/>
                <a:ea typeface="Times New Roman" panose="02020603050405020304" pitchFamily="18" charset="0"/>
              </a:rPr>
              <a:t>… </a:t>
            </a:r>
            <a:r>
              <a:rPr lang="en-AU" sz="2400" i="1" dirty="0">
                <a:effectLst/>
                <a:latin typeface="Times New Roman" panose="02020603050405020304" pitchFamily="18" charset="0"/>
                <a:ea typeface="Times New Roman" panose="02020603050405020304" pitchFamily="18" charset="0"/>
              </a:rPr>
              <a:t>nevertheless, the mistake may be of a kind which shows that the valuation is not in accordance with the contract </a:t>
            </a:r>
            <a:r>
              <a:rPr lang="en-AU" sz="2400" dirty="0">
                <a:effectLst/>
                <a:latin typeface="Times New Roman" panose="02020603050405020304" pitchFamily="18" charset="0"/>
                <a:ea typeface="Times New Roman" panose="02020603050405020304" pitchFamily="18" charset="0"/>
              </a:rPr>
              <a:t>… </a:t>
            </a:r>
            <a:r>
              <a:rPr lang="en-AU" sz="2400" i="1" dirty="0">
                <a:effectLst/>
                <a:latin typeface="Times New Roman" panose="02020603050405020304" pitchFamily="18" charset="0"/>
                <a:ea typeface="Times New Roman" panose="02020603050405020304" pitchFamily="18" charset="0"/>
              </a:rPr>
              <a:t>In each case the critical question must always be: Was the </a:t>
            </a:r>
            <a:r>
              <a:rPr lang="en-AU" sz="2400" dirty="0">
                <a:effectLst/>
                <a:latin typeface="Times New Roman" panose="02020603050405020304" pitchFamily="18" charset="0"/>
                <a:ea typeface="Times New Roman" panose="02020603050405020304" pitchFamily="18" charset="0"/>
              </a:rPr>
              <a:t>[decision] </a:t>
            </a:r>
            <a:r>
              <a:rPr lang="en-AU" sz="2400" i="1" dirty="0">
                <a:effectLst/>
                <a:latin typeface="Times New Roman" panose="02020603050405020304" pitchFamily="18" charset="0"/>
                <a:ea typeface="Times New Roman" panose="02020603050405020304" pitchFamily="18" charset="0"/>
              </a:rPr>
              <a:t>made in accordance with the contract ? If it is, it is nothing to the point that the </a:t>
            </a:r>
            <a:r>
              <a:rPr lang="en-AU" sz="2400" dirty="0">
                <a:effectLst/>
                <a:latin typeface="Times New Roman" panose="02020603050405020304" pitchFamily="18" charset="0"/>
                <a:ea typeface="Times New Roman" panose="02020603050405020304" pitchFamily="18" charset="0"/>
              </a:rPr>
              <a:t>[decision]</a:t>
            </a:r>
            <a:r>
              <a:rPr lang="en-AU" sz="2400" i="1" dirty="0">
                <a:effectLst/>
                <a:latin typeface="Times New Roman" panose="02020603050405020304" pitchFamily="18" charset="0"/>
                <a:ea typeface="Times New Roman" panose="02020603050405020304" pitchFamily="18" charset="0"/>
              </a:rPr>
              <a:t> might have proceeded on the basis of error </a:t>
            </a:r>
            <a:r>
              <a:rPr lang="en-AU" sz="2400" dirty="0">
                <a:effectLst/>
                <a:latin typeface="Times New Roman" panose="02020603050405020304" pitchFamily="18" charset="0"/>
                <a:ea typeface="Times New Roman" panose="02020603050405020304" pitchFamily="18" charset="0"/>
              </a:rPr>
              <a:t>… </a:t>
            </a:r>
            <a:r>
              <a:rPr lang="en-AU" sz="2400" i="1" dirty="0">
                <a:effectLst/>
                <a:latin typeface="Times New Roman" panose="02020603050405020304" pitchFamily="18" charset="0"/>
                <a:ea typeface="Times New Roman" panose="02020603050405020304" pitchFamily="18" charset="0"/>
              </a:rPr>
              <a:t>The question is not whether there is an error in the discretionary judgment of the </a:t>
            </a:r>
            <a:r>
              <a:rPr lang="en-AU" sz="2400" dirty="0">
                <a:effectLst/>
                <a:latin typeface="Times New Roman" panose="02020603050405020304" pitchFamily="18" charset="0"/>
                <a:ea typeface="Times New Roman" panose="02020603050405020304" pitchFamily="18" charset="0"/>
              </a:rPr>
              <a:t>[expert decision maker]. </a:t>
            </a:r>
            <a:r>
              <a:rPr lang="en-AU" sz="2400" i="1" dirty="0">
                <a:effectLst/>
                <a:latin typeface="Times New Roman" panose="02020603050405020304" pitchFamily="18" charset="0"/>
                <a:ea typeface="Times New Roman" panose="02020603050405020304" pitchFamily="18" charset="0"/>
              </a:rPr>
              <a:t>It is whether the valuation complies with the terms of the contract.</a:t>
            </a:r>
            <a:r>
              <a:rPr lang="en-AU" sz="2400" dirty="0">
                <a:effectLst/>
                <a:latin typeface="Times New Roman" panose="02020603050405020304" pitchFamily="18" charset="0"/>
                <a:ea typeface="Times New Roman" panose="02020603050405020304" pitchFamily="18" charset="0"/>
              </a:rPr>
              <a:t>’</a:t>
            </a:r>
          </a:p>
          <a:p>
            <a:pPr marL="720000" indent="0" algn="just">
              <a:buNone/>
            </a:pPr>
            <a:endParaRPr lang="en-AU" sz="1700" i="1" dirty="0">
              <a:effectLst/>
              <a:latin typeface="Times New Roman" panose="02020603050405020304" pitchFamily="18" charset="0"/>
              <a:ea typeface="Times New Roman" panose="02020603050405020304" pitchFamily="18" charset="0"/>
            </a:endParaRPr>
          </a:p>
          <a:p>
            <a:pPr marL="720000" indent="0" algn="just">
              <a:buNone/>
            </a:pPr>
            <a:r>
              <a:rPr lang="en-AU" sz="1700" i="1" dirty="0">
                <a:effectLst/>
                <a:latin typeface="Times New Roman" panose="02020603050405020304" pitchFamily="18" charset="0"/>
                <a:ea typeface="Times New Roman" panose="02020603050405020304" pitchFamily="18" charset="0"/>
              </a:rPr>
              <a:t>Legal &amp; General Life of Australia Ltd v A Hudson Pty Ltd</a:t>
            </a:r>
            <a:r>
              <a:rPr lang="en-AU" sz="1700" dirty="0">
                <a:effectLst/>
                <a:latin typeface="Times New Roman" panose="02020603050405020304" pitchFamily="18" charset="0"/>
                <a:ea typeface="Times New Roman" panose="02020603050405020304" pitchFamily="18" charset="0"/>
              </a:rPr>
              <a:t> (1985) 1 NSWLR 314, at 335-336.</a:t>
            </a:r>
            <a:endParaRPr lang="en-US" sz="17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37683393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7B1011-07B8-70AB-6BA7-49B99C8EA2BA}"/>
              </a:ext>
            </a:extLst>
          </p:cNvPr>
          <p:cNvSpPr>
            <a:spLocks noGrp="1"/>
          </p:cNvSpPr>
          <p:nvPr>
            <p:ph type="title"/>
          </p:nvPr>
        </p:nvSpPr>
        <p:spPr>
          <a:xfrm>
            <a:off x="838200" y="365125"/>
            <a:ext cx="10515600" cy="434975"/>
          </a:xfrm>
        </p:spPr>
        <p:txBody>
          <a:bodyPr>
            <a:normAutofit/>
          </a:bodyPr>
          <a:lstStyle/>
          <a:p>
            <a:endParaRPr lang="en-US" sz="2000" dirty="0"/>
          </a:p>
        </p:txBody>
      </p:sp>
      <p:sp>
        <p:nvSpPr>
          <p:cNvPr id="3" name="Content Placeholder 2">
            <a:extLst>
              <a:ext uri="{FF2B5EF4-FFF2-40B4-BE49-F238E27FC236}">
                <a16:creationId xmlns:a16="http://schemas.microsoft.com/office/drawing/2014/main" id="{D91A8E64-CC12-5F47-C072-D12EC4061835}"/>
              </a:ext>
            </a:extLst>
          </p:cNvPr>
          <p:cNvSpPr>
            <a:spLocks noGrp="1"/>
          </p:cNvSpPr>
          <p:nvPr>
            <p:ph idx="1"/>
          </p:nvPr>
        </p:nvSpPr>
        <p:spPr>
          <a:xfrm>
            <a:off x="846364" y="800100"/>
            <a:ext cx="10515600" cy="5376863"/>
          </a:xfrm>
        </p:spPr>
        <p:txBody>
          <a:bodyPr>
            <a:noAutofit/>
          </a:bodyPr>
          <a:lstStyle/>
          <a:p>
            <a:pPr marL="720000" indent="0" algn="just">
              <a:spcAft>
                <a:spcPts val="600"/>
              </a:spcAft>
              <a:buNone/>
            </a:pPr>
            <a:r>
              <a:rPr lang="en-AU" sz="2000" dirty="0">
                <a:effectLst/>
                <a:latin typeface="Times New Roman" panose="02020603050405020304" pitchFamily="18" charset="0"/>
                <a:ea typeface="Times New Roman" panose="02020603050405020304" pitchFamily="18" charset="0"/>
              </a:rPr>
              <a:t>‘</a:t>
            </a:r>
            <a:r>
              <a:rPr lang="en-AU" sz="2000" i="1" dirty="0">
                <a:effectLst/>
                <a:latin typeface="Times New Roman" panose="02020603050405020304" pitchFamily="18" charset="0"/>
                <a:ea typeface="Times New Roman" panose="02020603050405020304" pitchFamily="18" charset="0"/>
              </a:rPr>
              <a:t>Generally, the contract concerned will provide detailed fixed and objective criteria as to how the value of amounts to be certified under interim and final certificates is to be determined. These fixed and objective criteria are usually in the form of detailed schedules of rates or bills of quantities or specifications. The criteria so laid down enable the certifier, when assessing the value of the work and the amount of the certificate concerned, merely to measure an item of work, assess its quality, and apply the rate provided by the contract for that item. In this sense, the valuer does not exercise a discretionary judgment in valuing the work. It is a mechanical exercise</a:t>
            </a:r>
            <a:r>
              <a:rPr lang="en-AU" sz="2000" dirty="0">
                <a:effectLst/>
                <a:latin typeface="Times New Roman" panose="02020603050405020304" pitchFamily="18" charset="0"/>
                <a:ea typeface="Times New Roman" panose="02020603050405020304" pitchFamily="18" charset="0"/>
              </a:rPr>
              <a:t>.’</a:t>
            </a:r>
          </a:p>
          <a:p>
            <a:pPr marL="720000" indent="0" algn="just">
              <a:spcAft>
                <a:spcPts val="600"/>
              </a:spcAft>
              <a:buNone/>
            </a:pPr>
            <a:r>
              <a:rPr lang="en-AU" sz="1700" i="1" dirty="0">
                <a:effectLst/>
                <a:latin typeface="Times New Roman" panose="02020603050405020304" pitchFamily="18" charset="0"/>
                <a:ea typeface="Times New Roman" panose="02020603050405020304" pitchFamily="18" charset="0"/>
              </a:rPr>
              <a:t>WMC Resources Ltd v Leighton Contractors Pty Ltd</a:t>
            </a:r>
            <a:r>
              <a:rPr lang="en-AU" sz="1700" dirty="0">
                <a:effectLst/>
                <a:latin typeface="Times New Roman" panose="02020603050405020304" pitchFamily="18" charset="0"/>
                <a:ea typeface="Times New Roman" panose="02020603050405020304" pitchFamily="18" charset="0"/>
              </a:rPr>
              <a:t> (1999) 20 WAR 489, at 494.</a:t>
            </a:r>
          </a:p>
          <a:p>
            <a:pPr marL="720000" indent="0" algn="ctr">
              <a:spcAft>
                <a:spcPts val="600"/>
              </a:spcAft>
              <a:buNone/>
            </a:pPr>
            <a:r>
              <a:rPr lang="en-AU" sz="2000" b="1" dirty="0">
                <a:latin typeface="Times New Roman" panose="02020603050405020304" pitchFamily="18" charset="0"/>
                <a:ea typeface="Times New Roman" panose="02020603050405020304" pitchFamily="18" charset="0"/>
              </a:rPr>
              <a:t>-  as compared to  -</a:t>
            </a:r>
          </a:p>
          <a:p>
            <a:pPr marL="720000" indent="0" algn="just">
              <a:spcAft>
                <a:spcPts val="600"/>
              </a:spcAft>
              <a:buNone/>
            </a:pPr>
            <a:r>
              <a:rPr lang="en-AU" sz="2000" i="1" dirty="0">
                <a:effectLst/>
                <a:latin typeface="Times New Roman" panose="02020603050405020304" pitchFamily="18" charset="0"/>
                <a:ea typeface="Times New Roman" panose="02020603050405020304" pitchFamily="18" charset="0"/>
              </a:rPr>
              <a:t>‘… decisions where no fixed or readily available standard criteria exist. There may be several possible methods of assessing value, each giving widely different results, but each being reasonable. Many subsidiary factors relevant to the valuation may be uncertain, many contingencies may have to be taken into account, wide ranges of legitimate decisions may apply, and opinions may legitimately differ as to virtually all of the relevant issues.’</a:t>
            </a:r>
          </a:p>
          <a:p>
            <a:pPr marL="720000" indent="0" algn="just">
              <a:spcAft>
                <a:spcPts val="600"/>
              </a:spcAft>
              <a:buNone/>
            </a:pPr>
            <a:r>
              <a:rPr lang="en-AU" sz="1700" i="1" dirty="0">
                <a:effectLst/>
                <a:latin typeface="Times New Roman" panose="02020603050405020304" pitchFamily="18" charset="0"/>
                <a:ea typeface="Times New Roman" panose="02020603050405020304" pitchFamily="18" charset="0"/>
              </a:rPr>
              <a:t>WMC Resources</a:t>
            </a:r>
            <a:r>
              <a:rPr lang="en-AU" sz="1700" dirty="0">
                <a:effectLst/>
                <a:latin typeface="Times New Roman" panose="02020603050405020304" pitchFamily="18" charset="0"/>
                <a:ea typeface="Times New Roman" panose="02020603050405020304" pitchFamily="18" charset="0"/>
              </a:rPr>
              <a:t>, at 496.</a:t>
            </a:r>
          </a:p>
        </p:txBody>
      </p:sp>
    </p:spTree>
    <p:extLst>
      <p:ext uri="{BB962C8B-B14F-4D97-AF65-F5344CB8AC3E}">
        <p14:creationId xmlns:p14="http://schemas.microsoft.com/office/powerpoint/2010/main" val="249655726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108554-79F7-B3E9-7794-FC58CD11B26A}"/>
              </a:ext>
            </a:extLst>
          </p:cNvPr>
          <p:cNvSpPr>
            <a:spLocks noGrp="1"/>
          </p:cNvSpPr>
          <p:nvPr>
            <p:ph type="title"/>
          </p:nvPr>
        </p:nvSpPr>
        <p:spPr>
          <a:xfrm>
            <a:off x="838200" y="365126"/>
            <a:ext cx="10515600" cy="639082"/>
          </a:xfrm>
        </p:spPr>
        <p:txBody>
          <a:bodyPr>
            <a:normAutofit/>
          </a:bodyPr>
          <a:lstStyle/>
          <a:p>
            <a:endParaRPr lang="en-US" sz="2000" dirty="0"/>
          </a:p>
        </p:txBody>
      </p:sp>
      <p:sp>
        <p:nvSpPr>
          <p:cNvPr id="3" name="Content Placeholder 2">
            <a:extLst>
              <a:ext uri="{FF2B5EF4-FFF2-40B4-BE49-F238E27FC236}">
                <a16:creationId xmlns:a16="http://schemas.microsoft.com/office/drawing/2014/main" id="{7399AC7F-C3A6-5C7F-4304-A871BEA4726D}"/>
              </a:ext>
            </a:extLst>
          </p:cNvPr>
          <p:cNvSpPr>
            <a:spLocks noGrp="1"/>
          </p:cNvSpPr>
          <p:nvPr>
            <p:ph idx="1"/>
          </p:nvPr>
        </p:nvSpPr>
        <p:spPr>
          <a:xfrm>
            <a:off x="838200" y="1004208"/>
            <a:ext cx="10515600" cy="5172755"/>
          </a:xfrm>
        </p:spPr>
        <p:txBody>
          <a:bodyPr>
            <a:normAutofit/>
          </a:bodyPr>
          <a:lstStyle/>
          <a:p>
            <a:pPr marL="720000" indent="0" algn="just">
              <a:spcAft>
                <a:spcPts val="600"/>
              </a:spcAft>
              <a:buNone/>
            </a:pPr>
            <a:endParaRPr lang="en-AU" sz="2400" i="1" dirty="0">
              <a:latin typeface="Times New Roman" panose="02020603050405020304" pitchFamily="18" charset="0"/>
              <a:ea typeface="Times New Roman" panose="02020603050405020304" pitchFamily="18" charset="0"/>
            </a:endParaRPr>
          </a:p>
          <a:p>
            <a:pPr marL="720000" indent="0" algn="just">
              <a:spcAft>
                <a:spcPts val="600"/>
              </a:spcAft>
              <a:buNone/>
            </a:pPr>
            <a:r>
              <a:rPr lang="en-AU" sz="2400" i="1" dirty="0">
                <a:latin typeface="Times New Roman" panose="02020603050405020304" pitchFamily="18" charset="0"/>
                <a:ea typeface="Times New Roman" panose="02020603050405020304" pitchFamily="18" charset="0"/>
              </a:rPr>
              <a:t>‘… q</a:t>
            </a:r>
            <a:r>
              <a:rPr lang="en-AU" sz="2400" i="1" dirty="0">
                <a:effectLst/>
                <a:latin typeface="Times New Roman" panose="02020603050405020304" pitchFamily="18" charset="0"/>
                <a:ea typeface="Times New Roman" panose="02020603050405020304" pitchFamily="18" charset="0"/>
              </a:rPr>
              <a:t>uestion, not of principle or of positive findings of fact or law, but of proportion, of balance and relative emphasis, and of weighing different considerations. It involves an individual choice or discretion, as to which there may well be differences of opinion by different minds: </a:t>
            </a:r>
            <a:r>
              <a:rPr lang="en-AU" sz="2400" dirty="0">
                <a:effectLst/>
                <a:latin typeface="Times New Roman" panose="02020603050405020304" pitchFamily="18" charset="0"/>
                <a:ea typeface="Times New Roman" panose="02020603050405020304" pitchFamily="18" charset="0"/>
              </a:rPr>
              <a:t>British Fame (Owners) v Macgregor (Owners) [1943] A.C. 197 at 201</a:t>
            </a:r>
            <a:r>
              <a:rPr lang="en-AU" sz="2400" i="1" dirty="0">
                <a:effectLst/>
                <a:latin typeface="Times New Roman" panose="02020603050405020304" pitchFamily="18" charset="0"/>
                <a:ea typeface="Times New Roman" panose="02020603050405020304" pitchFamily="18" charset="0"/>
              </a:rPr>
              <a:t>.  Such a finding, if made by a judge, is not lightly reviewed</a:t>
            </a:r>
            <a:r>
              <a:rPr lang="en-AU" sz="2400" i="1" dirty="0">
                <a:latin typeface="Times New Roman" panose="02020603050405020304" pitchFamily="18" charset="0"/>
                <a:ea typeface="Times New Roman" panose="02020603050405020304" pitchFamily="18" charset="0"/>
              </a:rPr>
              <a:t>’</a:t>
            </a:r>
            <a:endParaRPr lang="en-AU" sz="1700" i="1" dirty="0">
              <a:effectLst/>
              <a:latin typeface="Times New Roman" panose="02020603050405020304" pitchFamily="18" charset="0"/>
              <a:ea typeface="Times New Roman" panose="02020603050405020304" pitchFamily="18" charset="0"/>
            </a:endParaRPr>
          </a:p>
          <a:p>
            <a:pPr marL="720000" indent="0" algn="just">
              <a:spcAft>
                <a:spcPts val="600"/>
              </a:spcAft>
              <a:buNone/>
            </a:pPr>
            <a:endParaRPr lang="en-AU" sz="1700" i="1" dirty="0">
              <a:effectLst/>
              <a:latin typeface="Times New Roman" panose="02020603050405020304" pitchFamily="18" charset="0"/>
              <a:ea typeface="Times New Roman" panose="02020603050405020304" pitchFamily="18" charset="0"/>
            </a:endParaRPr>
          </a:p>
          <a:p>
            <a:pPr marL="720000" indent="0" algn="just">
              <a:spcAft>
                <a:spcPts val="600"/>
              </a:spcAft>
              <a:buNone/>
            </a:pPr>
            <a:r>
              <a:rPr lang="en-AU" sz="2000" i="1" dirty="0">
                <a:effectLst/>
                <a:latin typeface="Times New Roman" panose="02020603050405020304" pitchFamily="18" charset="0"/>
                <a:ea typeface="Times New Roman" panose="02020603050405020304" pitchFamily="18" charset="0"/>
              </a:rPr>
              <a:t>Podrebersek v Australian Iron &amp; Steel Pty Ltd </a:t>
            </a:r>
            <a:r>
              <a:rPr lang="en-AU" sz="2000" dirty="0">
                <a:effectLst/>
                <a:latin typeface="Times New Roman" panose="02020603050405020304" pitchFamily="18" charset="0"/>
                <a:ea typeface="Times New Roman" panose="02020603050405020304" pitchFamily="18" charset="0"/>
              </a:rPr>
              <a:t>(1985) 59 ALJR 492, 494</a:t>
            </a:r>
            <a:r>
              <a:rPr lang="en-US" sz="2000" dirty="0">
                <a:effectLst/>
                <a:latin typeface="Times New Roman" panose="02020603050405020304" pitchFamily="18" charset="0"/>
                <a:ea typeface="Times New Roman" panose="02020603050405020304" pitchFamily="18" charset="0"/>
              </a:rPr>
              <a:t>.</a:t>
            </a:r>
            <a:endParaRPr lang="en-AU" sz="2000" dirty="0">
              <a:effectLst/>
              <a:latin typeface="Times New Roman" panose="02020603050405020304" pitchFamily="18" charset="0"/>
              <a:ea typeface="Times New Roman" panose="02020603050405020304" pitchFamily="18" charset="0"/>
            </a:endParaRPr>
          </a:p>
          <a:p>
            <a:pPr marL="0" indent="0">
              <a:buNone/>
            </a:pPr>
            <a:endParaRPr lang="en-US" dirty="0"/>
          </a:p>
        </p:txBody>
      </p:sp>
    </p:spTree>
    <p:extLst>
      <p:ext uri="{BB962C8B-B14F-4D97-AF65-F5344CB8AC3E}">
        <p14:creationId xmlns:p14="http://schemas.microsoft.com/office/powerpoint/2010/main" val="85089562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594</TotalTime>
  <Words>2788</Words>
  <Application>Microsoft Office PowerPoint</Application>
  <PresentationFormat>Widescreen</PresentationFormat>
  <Paragraphs>74</Paragraphs>
  <Slides>17</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17</vt:i4>
      </vt:variant>
    </vt:vector>
  </HeadingPairs>
  <TitlesOfParts>
    <vt:vector size="22" baseType="lpstr">
      <vt:lpstr>Arial</vt:lpstr>
      <vt:lpstr>Calibri</vt:lpstr>
      <vt:lpstr>Calibri Light</vt:lpstr>
      <vt:lpstr>Times New Roman</vt:lpstr>
      <vt:lpstr>Office Theme</vt:lpstr>
      <vt:lpstr>CHALLENGING PRIVATE DECISION MAKERS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Donna Thompson</dc:creator>
  <cp:lastModifiedBy>Michael Jonsson</cp:lastModifiedBy>
  <cp:revision>28</cp:revision>
  <dcterms:created xsi:type="dcterms:W3CDTF">2023-02-19T23:56:06Z</dcterms:created>
  <dcterms:modified xsi:type="dcterms:W3CDTF">2023-05-01T02:54:14Z</dcterms:modified>
</cp:coreProperties>
</file>