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82" r:id="rId15"/>
    <p:sldId id="269" r:id="rId16"/>
    <p:sldId id="270" r:id="rId17"/>
    <p:sldId id="271" r:id="rId18"/>
    <p:sldId id="272" r:id="rId19"/>
    <p:sldId id="273" r:id="rId20"/>
    <p:sldId id="275" r:id="rId21"/>
    <p:sldId id="274" r:id="rId22"/>
    <p:sldId id="276" r:id="rId23"/>
    <p:sldId id="277" r:id="rId24"/>
    <p:sldId id="278" r:id="rId25"/>
    <p:sldId id="280" r:id="rId26"/>
    <p:sldId id="281" r:id="rId27"/>
    <p:sldId id="284" r:id="rId28"/>
    <p:sldId id="285" r:id="rId29"/>
    <p:sldId id="286" r:id="rId30"/>
    <p:sldId id="287" r:id="rId31"/>
    <p:sldId id="288" r:id="rId32"/>
    <p:sldId id="289" r:id="rId33"/>
    <p:sldId id="290" r:id="rId34"/>
    <p:sldId id="291" r:id="rId35"/>
    <p:sldId id="292"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8" d="100"/>
          <a:sy n="68" d="100"/>
        </p:scale>
        <p:origin x="90" y="35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0F28B-45E3-4585-87E3-73838692A70B}"/>
              </a:ext>
            </a:extLst>
          </p:cNvPr>
          <p:cNvSpPr>
            <a:spLocks noGrp="1"/>
          </p:cNvSpPr>
          <p:nvPr>
            <p:ph type="ctrTitle"/>
          </p:nvPr>
        </p:nvSpPr>
        <p:spPr>
          <a:xfrm>
            <a:off x="457200" y="668049"/>
            <a:ext cx="7626795" cy="2841914"/>
          </a:xfrm>
        </p:spPr>
        <p:txBody>
          <a:bodyPr anchor="b">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A4F755B0-E17A-4B52-A99D-C35BB18BB2D0}"/>
              </a:ext>
            </a:extLst>
          </p:cNvPr>
          <p:cNvSpPr>
            <a:spLocks noGrp="1"/>
          </p:cNvSpPr>
          <p:nvPr>
            <p:ph type="subTitle" idx="1"/>
          </p:nvPr>
        </p:nvSpPr>
        <p:spPr>
          <a:xfrm>
            <a:off x="457200" y="3602038"/>
            <a:ext cx="7626795" cy="2501728"/>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58390C28-805B-4DA6-A10E-651C0FD01716}"/>
              </a:ext>
            </a:extLst>
          </p:cNvPr>
          <p:cNvSpPr>
            <a:spLocks noGrp="1"/>
          </p:cNvSpPr>
          <p:nvPr>
            <p:ph type="dt" sz="half" idx="10"/>
          </p:nvPr>
        </p:nvSpPr>
        <p:spPr/>
        <p:txBody>
          <a:bodyPr/>
          <a:lstStyle/>
          <a:p>
            <a:fld id="{D208048B-57AF-4F53-BC84-8E0A1033FBEC}" type="datetimeFigureOut">
              <a:rPr lang="en-US" smtClean="0"/>
              <a:t>5/18/2023</a:t>
            </a:fld>
            <a:endParaRPr lang="en-US"/>
          </a:p>
        </p:txBody>
      </p:sp>
      <p:sp>
        <p:nvSpPr>
          <p:cNvPr id="5" name="Footer Placeholder 4">
            <a:extLst>
              <a:ext uri="{FF2B5EF4-FFF2-40B4-BE49-F238E27FC236}">
                <a16:creationId xmlns:a16="http://schemas.microsoft.com/office/drawing/2014/main" id="{0D5EBBA9-C52F-4628-AE0D-DCD1772F91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5BAC57-F8E1-4B54-A111-CB53B32031AB}"/>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25259662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4A5B40-C529-41A6-8D06-07AF9430A80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BB5A354-E2A8-4A91-9D7A-36D9E0915CC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5D3944-2E3D-42BC-B83D-7630699D48C5}"/>
              </a:ext>
            </a:extLst>
          </p:cNvPr>
          <p:cNvSpPr>
            <a:spLocks noGrp="1"/>
          </p:cNvSpPr>
          <p:nvPr>
            <p:ph type="dt" sz="half" idx="10"/>
          </p:nvPr>
        </p:nvSpPr>
        <p:spPr/>
        <p:txBody>
          <a:bodyPr/>
          <a:lstStyle/>
          <a:p>
            <a:fld id="{D208048B-57AF-4F53-BC84-8E0A1033FBEC}" type="datetimeFigureOut">
              <a:rPr lang="en-US" smtClean="0"/>
              <a:t>5/18/2023</a:t>
            </a:fld>
            <a:endParaRPr lang="en-US"/>
          </a:p>
        </p:txBody>
      </p:sp>
      <p:sp>
        <p:nvSpPr>
          <p:cNvPr id="5" name="Footer Placeholder 4">
            <a:extLst>
              <a:ext uri="{FF2B5EF4-FFF2-40B4-BE49-F238E27FC236}">
                <a16:creationId xmlns:a16="http://schemas.microsoft.com/office/drawing/2014/main" id="{F2FC57FA-204E-4A7A-BAE2-DF17BB0FFB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8BDA36D-49FF-495A-8E25-4CCC98E39032}"/>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14002788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544ECD05-4E94-4A60-8FDA-700BF100B0BA}"/>
              </a:ext>
              <a:ext uri="{C183D7F6-B498-43B3-948B-1728B52AA6E4}">
                <adec:decorative xmlns:adec="http://schemas.microsoft.com/office/drawing/2017/decorative" val="1"/>
              </a:ext>
            </a:extLst>
          </p:cNvPr>
          <p:cNvSpPr/>
          <p:nvPr/>
        </p:nvSpPr>
        <p:spPr>
          <a:xfrm>
            <a:off x="0" y="0"/>
            <a:ext cx="12188952" cy="6858000"/>
          </a:xfrm>
          <a:prstGeom prst="rect">
            <a:avLst/>
          </a:prstGeom>
          <a:ln w="9525" cap="flat">
            <a:noFill/>
            <a:prstDash val="solid"/>
            <a:miter/>
          </a:ln>
        </p:spPr>
        <p:txBody>
          <a:bodyPr rtlCol="0" anchor="ctr"/>
          <a:lstStyle/>
          <a:p>
            <a:endParaRPr lang="en-US">
              <a:solidFill>
                <a:schemeClr val="tx1"/>
              </a:solidFill>
            </a:endParaRPr>
          </a:p>
        </p:txBody>
      </p:sp>
      <p:sp>
        <p:nvSpPr>
          <p:cNvPr id="18" name="Color Fill">
            <a:extLst>
              <a:ext uri="{FF2B5EF4-FFF2-40B4-BE49-F238E27FC236}">
                <a16:creationId xmlns:a16="http://schemas.microsoft.com/office/drawing/2014/main" id="{8BCB0EB2-4067-418C-9465-9D4C71240E0B}"/>
              </a:ex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dirty="0">
              <a:solidFill>
                <a:schemeClr val="bg2">
                  <a:lumMod val="75000"/>
                  <a:lumOff val="25000"/>
                </a:schemeClr>
              </a:solidFill>
            </a:endParaRPr>
          </a:p>
        </p:txBody>
      </p:sp>
      <p:grpSp>
        <p:nvGrpSpPr>
          <p:cNvPr id="8" name="Group 7">
            <a:extLst>
              <a:ext uri="{FF2B5EF4-FFF2-40B4-BE49-F238E27FC236}">
                <a16:creationId xmlns:a16="http://schemas.microsoft.com/office/drawing/2014/main" id="{04E37999-41E7-446D-8C53-B904C3CE87A5}"/>
              </a:ext>
              <a:ext uri="{C183D7F6-B498-43B3-948B-1728B52AA6E4}">
                <adec:decorative xmlns:adec="http://schemas.microsoft.com/office/drawing/2017/decorative" val="1"/>
              </a:ext>
            </a:extLst>
          </p:cNvPr>
          <p:cNvGrpSpPr/>
          <p:nvPr/>
        </p:nvGrpSpPr>
        <p:grpSpPr>
          <a:xfrm>
            <a:off x="10300855" y="0"/>
            <a:ext cx="1891145" cy="5600700"/>
            <a:chOff x="10300855" y="0"/>
            <a:chExt cx="1891145" cy="5600700"/>
          </a:xfrm>
        </p:grpSpPr>
        <p:sp>
          <p:nvSpPr>
            <p:cNvPr id="9" name="Oval 8">
              <a:extLst>
                <a:ext uri="{FF2B5EF4-FFF2-40B4-BE49-F238E27FC236}">
                  <a16:creationId xmlns:a16="http://schemas.microsoft.com/office/drawing/2014/main" id="{438A90E8-87F8-4150-B5EB-E19C8A01AFB9}"/>
                </a:ext>
              </a:extLst>
            </p:cNvPr>
            <p:cNvSpPr/>
            <p:nvPr/>
          </p:nvSpPr>
          <p:spPr>
            <a:xfrm>
              <a:off x="11783194" y="2943021"/>
              <a:ext cx="246527" cy="24652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Graphic 9">
              <a:extLst>
                <a:ext uri="{FF2B5EF4-FFF2-40B4-BE49-F238E27FC236}">
                  <a16:creationId xmlns:a16="http://schemas.microsoft.com/office/drawing/2014/main" id="{724DCA1C-A8E8-4F90-8FAE-85B1426C108A}"/>
                </a:ext>
              </a:extLst>
            </p:cNvPr>
            <p:cNvSpPr/>
            <p:nvPr/>
          </p:nvSpPr>
          <p:spPr>
            <a:xfrm>
              <a:off x="10330568" y="2199078"/>
              <a:ext cx="1195288" cy="119528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lumMod val="75000"/>
                <a:alpha val="65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1" name="Freeform: Shape 10">
              <a:extLst>
                <a:ext uri="{FF2B5EF4-FFF2-40B4-BE49-F238E27FC236}">
                  <a16:creationId xmlns:a16="http://schemas.microsoft.com/office/drawing/2014/main" id="{158D6291-6756-44E3-9FCE-0B2ECA5EE664}"/>
                </a:ext>
              </a:extLst>
            </p:cNvPr>
            <p:cNvSpPr/>
            <p:nvPr/>
          </p:nvSpPr>
          <p:spPr>
            <a:xfrm flipV="1">
              <a:off x="11151383" y="4336822"/>
              <a:ext cx="1040617" cy="1263878"/>
            </a:xfrm>
            <a:custGeom>
              <a:avLst/>
              <a:gdLst>
                <a:gd name="connsiteX0" fmla="*/ 1087069 w 1119832"/>
                <a:gd name="connsiteY0" fmla="*/ 1138 h 1360088"/>
                <a:gd name="connsiteX1" fmla="*/ 1119832 w 1119832"/>
                <a:gd name="connsiteY1" fmla="*/ 3278 h 1360088"/>
                <a:gd name="connsiteX2" fmla="*/ 1119832 w 1119832"/>
                <a:gd name="connsiteY2" fmla="*/ 1097964 h 1360088"/>
                <a:gd name="connsiteX3" fmla="*/ 1109686 w 1119832"/>
                <a:gd name="connsiteY3" fmla="*/ 1109686 h 1360088"/>
                <a:gd name="connsiteX4" fmla="*/ 25249 w 1119832"/>
                <a:gd name="connsiteY4" fmla="*/ 1334840 h 1360088"/>
                <a:gd name="connsiteX5" fmla="*/ 250404 w 1119832"/>
                <a:gd name="connsiteY5" fmla="*/ 250404 h 1360088"/>
                <a:gd name="connsiteX6" fmla="*/ 1087069 w 1119832"/>
                <a:gd name="connsiteY6" fmla="*/ 1138 h 136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9832" h="1360088">
                  <a:moveTo>
                    <a:pt x="1087069" y="1138"/>
                  </a:moveTo>
                  <a:lnTo>
                    <a:pt x="1119832" y="3278"/>
                  </a:lnTo>
                  <a:lnTo>
                    <a:pt x="1119832" y="1097964"/>
                  </a:lnTo>
                  <a:lnTo>
                    <a:pt x="1109686" y="1109686"/>
                  </a:lnTo>
                  <a:cubicBezTo>
                    <a:pt x="748058" y="1471314"/>
                    <a:pt x="25249" y="1334840"/>
                    <a:pt x="25249" y="1334840"/>
                  </a:cubicBezTo>
                  <a:cubicBezTo>
                    <a:pt x="25249" y="1334840"/>
                    <a:pt x="-111224" y="612032"/>
                    <a:pt x="250404" y="250404"/>
                  </a:cubicBezTo>
                  <a:cubicBezTo>
                    <a:pt x="476422" y="24386"/>
                    <a:pt x="843525" y="-7060"/>
                    <a:pt x="1087069" y="1138"/>
                  </a:cubicBez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2" name="Freeform: Shape 11">
              <a:extLst>
                <a:ext uri="{FF2B5EF4-FFF2-40B4-BE49-F238E27FC236}">
                  <a16:creationId xmlns:a16="http://schemas.microsoft.com/office/drawing/2014/main" id="{C37CA96E-9DD9-4172-B63B-50DF43B576DA}"/>
                </a:ext>
                <a:ext uri="{C183D7F6-B498-43B3-948B-1728B52AA6E4}">
                  <adec:decorative xmlns:adec="http://schemas.microsoft.com/office/drawing/2017/decorative" val="1"/>
                </a:ext>
              </a:extLst>
            </p:cNvPr>
            <p:cNvSpPr/>
            <p:nvPr/>
          </p:nvSpPr>
          <p:spPr>
            <a:xfrm>
              <a:off x="11638492" y="2767655"/>
              <a:ext cx="553508" cy="1567713"/>
            </a:xfrm>
            <a:custGeom>
              <a:avLst/>
              <a:gdLst>
                <a:gd name="connsiteX0" fmla="*/ 612019 w 612019"/>
                <a:gd name="connsiteY0" fmla="*/ 0 h 1733435"/>
                <a:gd name="connsiteX1" fmla="*/ 612019 w 612019"/>
                <a:gd name="connsiteY1" fmla="*/ 1733435 h 1733435"/>
                <a:gd name="connsiteX2" fmla="*/ 180103 w 612019"/>
                <a:gd name="connsiteY2" fmla="*/ 1301519 h 1733435"/>
                <a:gd name="connsiteX3" fmla="*/ 180103 w 612019"/>
                <a:gd name="connsiteY3" fmla="*/ 431916 h 1733435"/>
              </a:gdLst>
              <a:ahLst/>
              <a:cxnLst>
                <a:cxn ang="0">
                  <a:pos x="connsiteX0" y="connsiteY0"/>
                </a:cxn>
                <a:cxn ang="0">
                  <a:pos x="connsiteX1" y="connsiteY1"/>
                </a:cxn>
                <a:cxn ang="0">
                  <a:pos x="connsiteX2" y="connsiteY2"/>
                </a:cxn>
                <a:cxn ang="0">
                  <a:pos x="connsiteX3" y="connsiteY3"/>
                </a:cxn>
              </a:cxnLst>
              <a:rect l="l" t="t" r="r" b="b"/>
              <a:pathLst>
                <a:path w="612019" h="1733435">
                  <a:moveTo>
                    <a:pt x="612019" y="0"/>
                  </a:moveTo>
                  <a:lnTo>
                    <a:pt x="612019" y="1733435"/>
                  </a:lnTo>
                  <a:lnTo>
                    <a:pt x="180103" y="1301519"/>
                  </a:lnTo>
                  <a:cubicBezTo>
                    <a:pt x="-60034" y="1061382"/>
                    <a:pt x="-60034" y="672053"/>
                    <a:pt x="180103" y="431916"/>
                  </a:cubicBezTo>
                  <a:close/>
                </a:path>
              </a:pathLst>
            </a:custGeom>
            <a:solidFill>
              <a:schemeClr val="accent1">
                <a:lumMod val="60000"/>
                <a:lumOff val="40000"/>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3" name="Graphic 9">
              <a:extLst>
                <a:ext uri="{FF2B5EF4-FFF2-40B4-BE49-F238E27FC236}">
                  <a16:creationId xmlns:a16="http://schemas.microsoft.com/office/drawing/2014/main" id="{B335AFFE-BF3D-491C-8255-692B9DAC6775}"/>
                </a:ext>
              </a:extLst>
            </p:cNvPr>
            <p:cNvSpPr/>
            <p:nvPr/>
          </p:nvSpPr>
          <p:spPr>
            <a:xfrm flipH="1">
              <a:off x="10300855" y="0"/>
              <a:ext cx="1891145" cy="1891145"/>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4" name="Graphic 9">
              <a:extLst>
                <a:ext uri="{FF2B5EF4-FFF2-40B4-BE49-F238E27FC236}">
                  <a16:creationId xmlns:a16="http://schemas.microsoft.com/office/drawing/2014/main" id="{AA052AAF-7A7C-4EDB-AE2C-FCA3A756C4E5}"/>
                </a:ext>
              </a:extLst>
            </p:cNvPr>
            <p:cNvSpPr/>
            <p:nvPr/>
          </p:nvSpPr>
          <p:spPr>
            <a:xfrm flipH="1">
              <a:off x="10424367" y="122795"/>
              <a:ext cx="1644119" cy="164411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sp>
        <p:nvSpPr>
          <p:cNvPr id="20" name="Texture">
            <a:extLst>
              <a:ext uri="{FF2B5EF4-FFF2-40B4-BE49-F238E27FC236}">
                <a16:creationId xmlns:a16="http://schemas.microsoft.com/office/drawing/2014/main" id="{31F99E9D-6528-47AC-B178-7032D0E17DF8}"/>
              </a:ext>
              <a:ext uri="{C183D7F6-B498-43B3-948B-1728B52AA6E4}">
                <adec:decorative xmlns:adec="http://schemas.microsoft.com/office/drawing/2017/decorative" val="1"/>
              </a:ext>
            </a:extLst>
          </p:cNvPr>
          <p:cNvSpPr/>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dirty="0"/>
          </a:p>
        </p:txBody>
      </p:sp>
      <p:sp>
        <p:nvSpPr>
          <p:cNvPr id="2" name="Vertical Title 1">
            <a:extLst>
              <a:ext uri="{FF2B5EF4-FFF2-40B4-BE49-F238E27FC236}">
                <a16:creationId xmlns:a16="http://schemas.microsoft.com/office/drawing/2014/main" id="{834DD302-622D-4E42-BD6F-FAAA98B3728C}"/>
              </a:ext>
            </a:extLst>
          </p:cNvPr>
          <p:cNvSpPr>
            <a:spLocks noGrp="1"/>
          </p:cNvSpPr>
          <p:nvPr>
            <p:ph type="title" orient="vert"/>
          </p:nvPr>
        </p:nvSpPr>
        <p:spPr>
          <a:xfrm>
            <a:off x="7306311" y="668049"/>
            <a:ext cx="2628900" cy="5508913"/>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4C70D9F5-C907-405F-BE11-571C61745EC6}"/>
              </a:ext>
            </a:extLst>
          </p:cNvPr>
          <p:cNvSpPr>
            <a:spLocks noGrp="1"/>
          </p:cNvSpPr>
          <p:nvPr>
            <p:ph type="body" orient="vert" idx="1"/>
          </p:nvPr>
        </p:nvSpPr>
        <p:spPr>
          <a:xfrm>
            <a:off x="457200" y="668049"/>
            <a:ext cx="6689098" cy="55089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EDCFD860-3FBD-4FE7-A9FD-1D4A4D10AABF}"/>
              </a:ext>
            </a:extLst>
          </p:cNvPr>
          <p:cNvSpPr>
            <a:spLocks noGrp="1"/>
          </p:cNvSpPr>
          <p:nvPr>
            <p:ph type="dt" sz="half" idx="10"/>
          </p:nvPr>
        </p:nvSpPr>
        <p:spPr/>
        <p:txBody>
          <a:bodyPr/>
          <a:lstStyle/>
          <a:p>
            <a:fld id="{D208048B-57AF-4F53-BC84-8E0A1033FBEC}" type="datetimeFigureOut">
              <a:rPr lang="en-US" smtClean="0"/>
              <a:t>5/18/2023</a:t>
            </a:fld>
            <a:endParaRPr lang="en-US"/>
          </a:p>
        </p:txBody>
      </p:sp>
      <p:sp>
        <p:nvSpPr>
          <p:cNvPr id="5" name="Footer Placeholder 4">
            <a:extLst>
              <a:ext uri="{FF2B5EF4-FFF2-40B4-BE49-F238E27FC236}">
                <a16:creationId xmlns:a16="http://schemas.microsoft.com/office/drawing/2014/main" id="{560A367B-81B3-4BD3-9C95-18EC0710A2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7D8E54-346D-4D66-BF99-96DA43F80DF8}"/>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37852221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EA2C84-1247-4534-81D1-136C3E1EBB0D}"/>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048D490-CEA6-4844-A537-F749658D377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1DAEFC9-887F-4E73-9938-6032D52864AA}"/>
              </a:ext>
            </a:extLst>
          </p:cNvPr>
          <p:cNvSpPr>
            <a:spLocks noGrp="1"/>
          </p:cNvSpPr>
          <p:nvPr>
            <p:ph type="dt" sz="half" idx="10"/>
          </p:nvPr>
        </p:nvSpPr>
        <p:spPr/>
        <p:txBody>
          <a:bodyPr/>
          <a:lstStyle/>
          <a:p>
            <a:fld id="{D208048B-57AF-4F53-BC84-8E0A1033FBEC}" type="datetimeFigureOut">
              <a:rPr lang="en-US" smtClean="0"/>
              <a:t>5/18/2023</a:t>
            </a:fld>
            <a:endParaRPr lang="en-US"/>
          </a:p>
        </p:txBody>
      </p:sp>
      <p:sp>
        <p:nvSpPr>
          <p:cNvPr id="5" name="Footer Placeholder 4">
            <a:extLst>
              <a:ext uri="{FF2B5EF4-FFF2-40B4-BE49-F238E27FC236}">
                <a16:creationId xmlns:a16="http://schemas.microsoft.com/office/drawing/2014/main" id="{ABFCF0CF-134A-404E-A177-9FAAA039F86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A1B0DC-2D2C-408B-A577-904A2385C0AA}"/>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35934527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B55431-EF88-4771-9699-27EF70A55112}"/>
              </a:ext>
            </a:extLst>
          </p:cNvPr>
          <p:cNvSpPr>
            <a:spLocks noGrp="1"/>
          </p:cNvSpPr>
          <p:nvPr>
            <p:ph type="title"/>
          </p:nvPr>
        </p:nvSpPr>
        <p:spPr>
          <a:xfrm>
            <a:off x="457200" y="668050"/>
            <a:ext cx="7673389" cy="3816588"/>
          </a:xfrm>
        </p:spPr>
        <p:txBody>
          <a:bodyPr anchor="b">
            <a:normAutofit/>
          </a:bodyPr>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EDAF57C3-A928-4093-B3FC-ECC2194AE9E9}"/>
              </a:ext>
            </a:extLst>
          </p:cNvPr>
          <p:cNvSpPr>
            <a:spLocks noGrp="1"/>
          </p:cNvSpPr>
          <p:nvPr>
            <p:ph type="body" idx="1"/>
          </p:nvPr>
        </p:nvSpPr>
        <p:spPr>
          <a:xfrm>
            <a:off x="457200" y="4589463"/>
            <a:ext cx="7673389"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7BFD625-A893-46D3-A518-9E969CB4FE54}"/>
              </a:ext>
            </a:extLst>
          </p:cNvPr>
          <p:cNvSpPr>
            <a:spLocks noGrp="1"/>
          </p:cNvSpPr>
          <p:nvPr>
            <p:ph type="dt" sz="half" idx="10"/>
          </p:nvPr>
        </p:nvSpPr>
        <p:spPr/>
        <p:txBody>
          <a:bodyPr/>
          <a:lstStyle/>
          <a:p>
            <a:fld id="{D208048B-57AF-4F53-BC84-8E0A1033FBEC}" type="datetimeFigureOut">
              <a:rPr lang="en-US" smtClean="0"/>
              <a:t>5/18/2023</a:t>
            </a:fld>
            <a:endParaRPr lang="en-US"/>
          </a:p>
        </p:txBody>
      </p:sp>
      <p:sp>
        <p:nvSpPr>
          <p:cNvPr id="5" name="Footer Placeholder 4">
            <a:extLst>
              <a:ext uri="{FF2B5EF4-FFF2-40B4-BE49-F238E27FC236}">
                <a16:creationId xmlns:a16="http://schemas.microsoft.com/office/drawing/2014/main" id="{FFCAD37A-B380-4B65-9FB9-3FB914120E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BE773B6-CD13-4451-9BF3-C4102BA5E899}"/>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3998772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C1FBD0A-9F7B-4EBB-9982-B55F5F9806C4}"/>
              </a:ext>
              <a:ext uri="{C183D7F6-B498-43B3-948B-1728B52AA6E4}">
                <adec:decorative xmlns:adec="http://schemas.microsoft.com/office/drawing/2017/decorative" val="1"/>
              </a:ext>
            </a:extLst>
          </p:cNvPr>
          <p:cNvSpPr/>
          <p:nvPr/>
        </p:nvSpPr>
        <p:spPr>
          <a:xfrm>
            <a:off x="0" y="0"/>
            <a:ext cx="12188952" cy="6858000"/>
          </a:xfrm>
          <a:prstGeom prst="rect">
            <a:avLst/>
          </a:prstGeom>
          <a:ln w="9525" cap="flat">
            <a:noFill/>
            <a:prstDash val="solid"/>
            <a:miter/>
          </a:ln>
        </p:spPr>
        <p:txBody>
          <a:bodyPr rtlCol="0" anchor="ctr"/>
          <a:lstStyle/>
          <a:p>
            <a:endParaRPr lang="en-US">
              <a:solidFill>
                <a:schemeClr val="tx1"/>
              </a:solidFill>
            </a:endParaRPr>
          </a:p>
        </p:txBody>
      </p:sp>
      <p:sp>
        <p:nvSpPr>
          <p:cNvPr id="11" name="Color Fill">
            <a:extLst>
              <a:ext uri="{FF2B5EF4-FFF2-40B4-BE49-F238E27FC236}">
                <a16:creationId xmlns:a16="http://schemas.microsoft.com/office/drawing/2014/main" id="{88CFF0B8-0BA9-4DD9-B7B2-0655DC8419A8}"/>
              </a:ex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dirty="0">
              <a:solidFill>
                <a:schemeClr val="bg2">
                  <a:lumMod val="75000"/>
                  <a:lumOff val="25000"/>
                </a:schemeClr>
              </a:solidFill>
            </a:endParaRPr>
          </a:p>
        </p:txBody>
      </p:sp>
      <p:grpSp>
        <p:nvGrpSpPr>
          <p:cNvPr id="14" name="Group 13">
            <a:extLst>
              <a:ext uri="{FF2B5EF4-FFF2-40B4-BE49-F238E27FC236}">
                <a16:creationId xmlns:a16="http://schemas.microsoft.com/office/drawing/2014/main" id="{C77B910E-9B87-4291-987B-6883212CBAEC}"/>
              </a:ext>
              <a:ext uri="{C183D7F6-B498-43B3-948B-1728B52AA6E4}">
                <adec:decorative xmlns:adec="http://schemas.microsoft.com/office/drawing/2017/decorative" val="1"/>
              </a:ext>
            </a:extLst>
          </p:cNvPr>
          <p:cNvGrpSpPr/>
          <p:nvPr/>
        </p:nvGrpSpPr>
        <p:grpSpPr>
          <a:xfrm>
            <a:off x="11151383" y="2767655"/>
            <a:ext cx="1040617" cy="2833045"/>
            <a:chOff x="11151383" y="2767655"/>
            <a:chExt cx="1040617" cy="2833045"/>
          </a:xfrm>
        </p:grpSpPr>
        <p:sp>
          <p:nvSpPr>
            <p:cNvPr id="15" name="Oval 14">
              <a:extLst>
                <a:ext uri="{FF2B5EF4-FFF2-40B4-BE49-F238E27FC236}">
                  <a16:creationId xmlns:a16="http://schemas.microsoft.com/office/drawing/2014/main" id="{05596CF7-55B3-409D-A36C-F5BE9D625628}"/>
                </a:ext>
              </a:extLst>
            </p:cNvPr>
            <p:cNvSpPr/>
            <p:nvPr/>
          </p:nvSpPr>
          <p:spPr>
            <a:xfrm>
              <a:off x="11783194" y="2943021"/>
              <a:ext cx="246527" cy="24652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7" name="Freeform: Shape 16">
              <a:extLst>
                <a:ext uri="{FF2B5EF4-FFF2-40B4-BE49-F238E27FC236}">
                  <a16:creationId xmlns:a16="http://schemas.microsoft.com/office/drawing/2014/main" id="{92245D23-45D8-474C-8A38-633E99962676}"/>
                </a:ext>
              </a:extLst>
            </p:cNvPr>
            <p:cNvSpPr/>
            <p:nvPr/>
          </p:nvSpPr>
          <p:spPr>
            <a:xfrm flipV="1">
              <a:off x="11151383" y="4336822"/>
              <a:ext cx="1040617" cy="1263878"/>
            </a:xfrm>
            <a:custGeom>
              <a:avLst/>
              <a:gdLst>
                <a:gd name="connsiteX0" fmla="*/ 1087069 w 1119832"/>
                <a:gd name="connsiteY0" fmla="*/ 1138 h 1360088"/>
                <a:gd name="connsiteX1" fmla="*/ 1119832 w 1119832"/>
                <a:gd name="connsiteY1" fmla="*/ 3278 h 1360088"/>
                <a:gd name="connsiteX2" fmla="*/ 1119832 w 1119832"/>
                <a:gd name="connsiteY2" fmla="*/ 1097964 h 1360088"/>
                <a:gd name="connsiteX3" fmla="*/ 1109686 w 1119832"/>
                <a:gd name="connsiteY3" fmla="*/ 1109686 h 1360088"/>
                <a:gd name="connsiteX4" fmla="*/ 25249 w 1119832"/>
                <a:gd name="connsiteY4" fmla="*/ 1334840 h 1360088"/>
                <a:gd name="connsiteX5" fmla="*/ 250404 w 1119832"/>
                <a:gd name="connsiteY5" fmla="*/ 250404 h 1360088"/>
                <a:gd name="connsiteX6" fmla="*/ 1087069 w 1119832"/>
                <a:gd name="connsiteY6" fmla="*/ 1138 h 136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9832" h="1360088">
                  <a:moveTo>
                    <a:pt x="1087069" y="1138"/>
                  </a:moveTo>
                  <a:lnTo>
                    <a:pt x="1119832" y="3278"/>
                  </a:lnTo>
                  <a:lnTo>
                    <a:pt x="1119832" y="1097964"/>
                  </a:lnTo>
                  <a:lnTo>
                    <a:pt x="1109686" y="1109686"/>
                  </a:lnTo>
                  <a:cubicBezTo>
                    <a:pt x="748058" y="1471314"/>
                    <a:pt x="25249" y="1334840"/>
                    <a:pt x="25249" y="1334840"/>
                  </a:cubicBezTo>
                  <a:cubicBezTo>
                    <a:pt x="25249" y="1334840"/>
                    <a:pt x="-111224" y="612032"/>
                    <a:pt x="250404" y="250404"/>
                  </a:cubicBezTo>
                  <a:cubicBezTo>
                    <a:pt x="476422" y="24386"/>
                    <a:pt x="843525" y="-7060"/>
                    <a:pt x="1087069" y="1138"/>
                  </a:cubicBez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8" name="Freeform: Shape 17">
              <a:extLst>
                <a:ext uri="{FF2B5EF4-FFF2-40B4-BE49-F238E27FC236}">
                  <a16:creationId xmlns:a16="http://schemas.microsoft.com/office/drawing/2014/main" id="{918A8D14-28CA-4095-B2FA-E48B3150AD1B}"/>
                </a:ext>
                <a:ext uri="{C183D7F6-B498-43B3-948B-1728B52AA6E4}">
                  <adec:decorative xmlns:adec="http://schemas.microsoft.com/office/drawing/2017/decorative" val="1"/>
                </a:ext>
              </a:extLst>
            </p:cNvPr>
            <p:cNvSpPr/>
            <p:nvPr/>
          </p:nvSpPr>
          <p:spPr>
            <a:xfrm>
              <a:off x="11638492" y="2767655"/>
              <a:ext cx="553508" cy="1567713"/>
            </a:xfrm>
            <a:custGeom>
              <a:avLst/>
              <a:gdLst>
                <a:gd name="connsiteX0" fmla="*/ 612019 w 612019"/>
                <a:gd name="connsiteY0" fmla="*/ 0 h 1733435"/>
                <a:gd name="connsiteX1" fmla="*/ 612019 w 612019"/>
                <a:gd name="connsiteY1" fmla="*/ 1733435 h 1733435"/>
                <a:gd name="connsiteX2" fmla="*/ 180103 w 612019"/>
                <a:gd name="connsiteY2" fmla="*/ 1301519 h 1733435"/>
                <a:gd name="connsiteX3" fmla="*/ 180103 w 612019"/>
                <a:gd name="connsiteY3" fmla="*/ 431916 h 1733435"/>
              </a:gdLst>
              <a:ahLst/>
              <a:cxnLst>
                <a:cxn ang="0">
                  <a:pos x="connsiteX0" y="connsiteY0"/>
                </a:cxn>
                <a:cxn ang="0">
                  <a:pos x="connsiteX1" y="connsiteY1"/>
                </a:cxn>
                <a:cxn ang="0">
                  <a:pos x="connsiteX2" y="connsiteY2"/>
                </a:cxn>
                <a:cxn ang="0">
                  <a:pos x="connsiteX3" y="connsiteY3"/>
                </a:cxn>
              </a:cxnLst>
              <a:rect l="l" t="t" r="r" b="b"/>
              <a:pathLst>
                <a:path w="612019" h="1733435">
                  <a:moveTo>
                    <a:pt x="612019" y="0"/>
                  </a:moveTo>
                  <a:lnTo>
                    <a:pt x="612019" y="1733435"/>
                  </a:lnTo>
                  <a:lnTo>
                    <a:pt x="180103" y="1301519"/>
                  </a:lnTo>
                  <a:cubicBezTo>
                    <a:pt x="-60034" y="1061382"/>
                    <a:pt x="-60034" y="672053"/>
                    <a:pt x="180103" y="431916"/>
                  </a:cubicBezTo>
                  <a:close/>
                </a:path>
              </a:pathLst>
            </a:custGeom>
            <a:solidFill>
              <a:schemeClr val="accent1">
                <a:lumMod val="60000"/>
                <a:lumOff val="40000"/>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grpSp>
      <p:sp>
        <p:nvSpPr>
          <p:cNvPr id="13" name="Texture">
            <a:extLst>
              <a:ext uri="{FF2B5EF4-FFF2-40B4-BE49-F238E27FC236}">
                <a16:creationId xmlns:a16="http://schemas.microsoft.com/office/drawing/2014/main" id="{1D1F176A-19F1-4537-800D-210F29EC1AC2}"/>
              </a:ext>
              <a:ext uri="{C183D7F6-B498-43B3-948B-1728B52AA6E4}">
                <adec:decorative xmlns:adec="http://schemas.microsoft.com/office/drawing/2017/decorative" val="1"/>
              </a:ext>
            </a:extLst>
          </p:cNvPr>
          <p:cNvSpPr/>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D0A04C26-6125-4D95-9FC0-50DEB9419E63}"/>
              </a:ext>
            </a:extLst>
          </p:cNvPr>
          <p:cNvSpPr>
            <a:spLocks noGrp="1"/>
          </p:cNvSpPr>
          <p:nvPr>
            <p:ph type="title"/>
          </p:nvPr>
        </p:nvSpPr>
        <p:spPr>
          <a:xfrm>
            <a:off x="457200" y="668049"/>
            <a:ext cx="10451534" cy="1591742"/>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535401A-13E5-4CED-864F-06D6EECCBCAA}"/>
              </a:ext>
            </a:extLst>
          </p:cNvPr>
          <p:cNvSpPr>
            <a:spLocks noGrp="1"/>
          </p:cNvSpPr>
          <p:nvPr>
            <p:ph sz="half" idx="1"/>
          </p:nvPr>
        </p:nvSpPr>
        <p:spPr>
          <a:xfrm>
            <a:off x="457200" y="2341329"/>
            <a:ext cx="5562600" cy="383563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AC513523-8F78-4766-91D7-03E329B6833A}"/>
              </a:ext>
            </a:extLst>
          </p:cNvPr>
          <p:cNvSpPr>
            <a:spLocks noGrp="1"/>
          </p:cNvSpPr>
          <p:nvPr>
            <p:ph sz="half" idx="2"/>
          </p:nvPr>
        </p:nvSpPr>
        <p:spPr>
          <a:xfrm>
            <a:off x="6172200" y="2341329"/>
            <a:ext cx="4736534" cy="383563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4E5B757F-BAD2-4343-BD57-FC02D0BE19EC}"/>
              </a:ext>
            </a:extLst>
          </p:cNvPr>
          <p:cNvSpPr>
            <a:spLocks noGrp="1"/>
          </p:cNvSpPr>
          <p:nvPr>
            <p:ph type="dt" sz="half" idx="10"/>
          </p:nvPr>
        </p:nvSpPr>
        <p:spPr/>
        <p:txBody>
          <a:bodyPr/>
          <a:lstStyle/>
          <a:p>
            <a:fld id="{D208048B-57AF-4F53-BC84-8E0A1033FBEC}" type="datetimeFigureOut">
              <a:rPr lang="en-US" smtClean="0"/>
              <a:t>5/18/2023</a:t>
            </a:fld>
            <a:endParaRPr lang="en-US"/>
          </a:p>
        </p:txBody>
      </p:sp>
      <p:sp>
        <p:nvSpPr>
          <p:cNvPr id="6" name="Footer Placeholder 5">
            <a:extLst>
              <a:ext uri="{FF2B5EF4-FFF2-40B4-BE49-F238E27FC236}">
                <a16:creationId xmlns:a16="http://schemas.microsoft.com/office/drawing/2014/main" id="{5A30EF3C-A61E-4F43-9C8F-BC9A6455C64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119D947-1DC8-4CE9-A031-6EEB776BD0BF}"/>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10974733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C5BFA9BB-A51E-4D09-8602-5AD9010463BA}"/>
              </a:ext>
              <a:ext uri="{C183D7F6-B498-43B3-948B-1728B52AA6E4}">
                <adec:decorative xmlns:adec="http://schemas.microsoft.com/office/drawing/2017/decorative" val="1"/>
              </a:ext>
            </a:extLst>
          </p:cNvPr>
          <p:cNvSpPr/>
          <p:nvPr/>
        </p:nvSpPr>
        <p:spPr>
          <a:xfrm>
            <a:off x="0" y="0"/>
            <a:ext cx="12188952" cy="6858000"/>
          </a:xfrm>
          <a:prstGeom prst="rect">
            <a:avLst/>
          </a:prstGeom>
          <a:ln w="9525" cap="flat">
            <a:noFill/>
            <a:prstDash val="solid"/>
            <a:miter/>
          </a:ln>
        </p:spPr>
        <p:txBody>
          <a:bodyPr rtlCol="0" anchor="ctr"/>
          <a:lstStyle/>
          <a:p>
            <a:endParaRPr lang="en-US">
              <a:solidFill>
                <a:schemeClr val="tx1"/>
              </a:solidFill>
            </a:endParaRPr>
          </a:p>
        </p:txBody>
      </p:sp>
      <p:sp>
        <p:nvSpPr>
          <p:cNvPr id="13" name="Color Fill">
            <a:extLst>
              <a:ext uri="{FF2B5EF4-FFF2-40B4-BE49-F238E27FC236}">
                <a16:creationId xmlns:a16="http://schemas.microsoft.com/office/drawing/2014/main" id="{A60257A1-779B-4048-BC0D-1EA579B5B1C5}"/>
              </a:ex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dirty="0">
              <a:solidFill>
                <a:schemeClr val="bg2">
                  <a:lumMod val="75000"/>
                  <a:lumOff val="25000"/>
                </a:schemeClr>
              </a:solidFill>
            </a:endParaRPr>
          </a:p>
        </p:txBody>
      </p:sp>
      <p:grpSp>
        <p:nvGrpSpPr>
          <p:cNvPr id="16" name="Group 15">
            <a:extLst>
              <a:ext uri="{FF2B5EF4-FFF2-40B4-BE49-F238E27FC236}">
                <a16:creationId xmlns:a16="http://schemas.microsoft.com/office/drawing/2014/main" id="{38F4B5D0-AA24-4702-9C01-FC1A03E7B607}"/>
              </a:ext>
              <a:ext uri="{C183D7F6-B498-43B3-948B-1728B52AA6E4}">
                <adec:decorative xmlns:adec="http://schemas.microsoft.com/office/drawing/2017/decorative" val="1"/>
              </a:ext>
            </a:extLst>
          </p:cNvPr>
          <p:cNvGrpSpPr/>
          <p:nvPr/>
        </p:nvGrpSpPr>
        <p:grpSpPr>
          <a:xfrm>
            <a:off x="11151383" y="2767655"/>
            <a:ext cx="1040617" cy="2833045"/>
            <a:chOff x="11151383" y="2767655"/>
            <a:chExt cx="1040617" cy="2833045"/>
          </a:xfrm>
        </p:grpSpPr>
        <p:sp>
          <p:nvSpPr>
            <p:cNvPr id="17" name="Oval 16">
              <a:extLst>
                <a:ext uri="{FF2B5EF4-FFF2-40B4-BE49-F238E27FC236}">
                  <a16:creationId xmlns:a16="http://schemas.microsoft.com/office/drawing/2014/main" id="{29CBF9BD-1EB2-4122-98FE-F2B5DF8771C9}"/>
                </a:ext>
              </a:extLst>
            </p:cNvPr>
            <p:cNvSpPr/>
            <p:nvPr/>
          </p:nvSpPr>
          <p:spPr>
            <a:xfrm>
              <a:off x="11783194" y="2943021"/>
              <a:ext cx="246527" cy="24652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8" name="Freeform: Shape 17">
              <a:extLst>
                <a:ext uri="{FF2B5EF4-FFF2-40B4-BE49-F238E27FC236}">
                  <a16:creationId xmlns:a16="http://schemas.microsoft.com/office/drawing/2014/main" id="{7C41FF89-01DF-4236-AA4D-243CB8A464B3}"/>
                </a:ext>
              </a:extLst>
            </p:cNvPr>
            <p:cNvSpPr/>
            <p:nvPr/>
          </p:nvSpPr>
          <p:spPr>
            <a:xfrm flipV="1">
              <a:off x="11151383" y="4336822"/>
              <a:ext cx="1040617" cy="1263878"/>
            </a:xfrm>
            <a:custGeom>
              <a:avLst/>
              <a:gdLst>
                <a:gd name="connsiteX0" fmla="*/ 1087069 w 1119832"/>
                <a:gd name="connsiteY0" fmla="*/ 1138 h 1360088"/>
                <a:gd name="connsiteX1" fmla="*/ 1119832 w 1119832"/>
                <a:gd name="connsiteY1" fmla="*/ 3278 h 1360088"/>
                <a:gd name="connsiteX2" fmla="*/ 1119832 w 1119832"/>
                <a:gd name="connsiteY2" fmla="*/ 1097964 h 1360088"/>
                <a:gd name="connsiteX3" fmla="*/ 1109686 w 1119832"/>
                <a:gd name="connsiteY3" fmla="*/ 1109686 h 1360088"/>
                <a:gd name="connsiteX4" fmla="*/ 25249 w 1119832"/>
                <a:gd name="connsiteY4" fmla="*/ 1334840 h 1360088"/>
                <a:gd name="connsiteX5" fmla="*/ 250404 w 1119832"/>
                <a:gd name="connsiteY5" fmla="*/ 250404 h 1360088"/>
                <a:gd name="connsiteX6" fmla="*/ 1087069 w 1119832"/>
                <a:gd name="connsiteY6" fmla="*/ 1138 h 136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9832" h="1360088">
                  <a:moveTo>
                    <a:pt x="1087069" y="1138"/>
                  </a:moveTo>
                  <a:lnTo>
                    <a:pt x="1119832" y="3278"/>
                  </a:lnTo>
                  <a:lnTo>
                    <a:pt x="1119832" y="1097964"/>
                  </a:lnTo>
                  <a:lnTo>
                    <a:pt x="1109686" y="1109686"/>
                  </a:lnTo>
                  <a:cubicBezTo>
                    <a:pt x="748058" y="1471314"/>
                    <a:pt x="25249" y="1334840"/>
                    <a:pt x="25249" y="1334840"/>
                  </a:cubicBezTo>
                  <a:cubicBezTo>
                    <a:pt x="25249" y="1334840"/>
                    <a:pt x="-111224" y="612032"/>
                    <a:pt x="250404" y="250404"/>
                  </a:cubicBezTo>
                  <a:cubicBezTo>
                    <a:pt x="476422" y="24386"/>
                    <a:pt x="843525" y="-7060"/>
                    <a:pt x="1087069" y="1138"/>
                  </a:cubicBez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9" name="Freeform: Shape 18">
              <a:extLst>
                <a:ext uri="{FF2B5EF4-FFF2-40B4-BE49-F238E27FC236}">
                  <a16:creationId xmlns:a16="http://schemas.microsoft.com/office/drawing/2014/main" id="{FD03BB88-350D-4DE0-BB34-870F64356890}"/>
                </a:ext>
                <a:ext uri="{C183D7F6-B498-43B3-948B-1728B52AA6E4}">
                  <adec:decorative xmlns:adec="http://schemas.microsoft.com/office/drawing/2017/decorative" val="1"/>
                </a:ext>
              </a:extLst>
            </p:cNvPr>
            <p:cNvSpPr/>
            <p:nvPr/>
          </p:nvSpPr>
          <p:spPr>
            <a:xfrm>
              <a:off x="11638492" y="2767655"/>
              <a:ext cx="553508" cy="1567713"/>
            </a:xfrm>
            <a:custGeom>
              <a:avLst/>
              <a:gdLst>
                <a:gd name="connsiteX0" fmla="*/ 612019 w 612019"/>
                <a:gd name="connsiteY0" fmla="*/ 0 h 1733435"/>
                <a:gd name="connsiteX1" fmla="*/ 612019 w 612019"/>
                <a:gd name="connsiteY1" fmla="*/ 1733435 h 1733435"/>
                <a:gd name="connsiteX2" fmla="*/ 180103 w 612019"/>
                <a:gd name="connsiteY2" fmla="*/ 1301519 h 1733435"/>
                <a:gd name="connsiteX3" fmla="*/ 180103 w 612019"/>
                <a:gd name="connsiteY3" fmla="*/ 431916 h 1733435"/>
              </a:gdLst>
              <a:ahLst/>
              <a:cxnLst>
                <a:cxn ang="0">
                  <a:pos x="connsiteX0" y="connsiteY0"/>
                </a:cxn>
                <a:cxn ang="0">
                  <a:pos x="connsiteX1" y="connsiteY1"/>
                </a:cxn>
                <a:cxn ang="0">
                  <a:pos x="connsiteX2" y="connsiteY2"/>
                </a:cxn>
                <a:cxn ang="0">
                  <a:pos x="connsiteX3" y="connsiteY3"/>
                </a:cxn>
              </a:cxnLst>
              <a:rect l="l" t="t" r="r" b="b"/>
              <a:pathLst>
                <a:path w="612019" h="1733435">
                  <a:moveTo>
                    <a:pt x="612019" y="0"/>
                  </a:moveTo>
                  <a:lnTo>
                    <a:pt x="612019" y="1733435"/>
                  </a:lnTo>
                  <a:lnTo>
                    <a:pt x="180103" y="1301519"/>
                  </a:lnTo>
                  <a:cubicBezTo>
                    <a:pt x="-60034" y="1061382"/>
                    <a:pt x="-60034" y="672053"/>
                    <a:pt x="180103" y="431916"/>
                  </a:cubicBezTo>
                  <a:close/>
                </a:path>
              </a:pathLst>
            </a:custGeom>
            <a:solidFill>
              <a:schemeClr val="accent1">
                <a:lumMod val="60000"/>
                <a:lumOff val="40000"/>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grpSp>
      <p:sp>
        <p:nvSpPr>
          <p:cNvPr id="15" name="Texture">
            <a:extLst>
              <a:ext uri="{FF2B5EF4-FFF2-40B4-BE49-F238E27FC236}">
                <a16:creationId xmlns:a16="http://schemas.microsoft.com/office/drawing/2014/main" id="{4A8025C0-8995-4863-A847-7ED1F8CCE811}"/>
              </a:ext>
              <a:ext uri="{C183D7F6-B498-43B3-948B-1728B52AA6E4}">
                <adec:decorative xmlns:adec="http://schemas.microsoft.com/office/drawing/2017/decorative" val="1"/>
              </a:ext>
            </a:extLst>
          </p:cNvPr>
          <p:cNvSpPr/>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50162335-6445-435C-A1C6-9F090B965040}"/>
              </a:ext>
            </a:extLst>
          </p:cNvPr>
          <p:cNvSpPr>
            <a:spLocks noGrp="1"/>
          </p:cNvSpPr>
          <p:nvPr>
            <p:ph type="title"/>
          </p:nvPr>
        </p:nvSpPr>
        <p:spPr>
          <a:xfrm>
            <a:off x="457200" y="668049"/>
            <a:ext cx="10450629" cy="1325564"/>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5074B3D-418F-464D-91E7-993D0B480108}"/>
              </a:ext>
            </a:extLst>
          </p:cNvPr>
          <p:cNvSpPr>
            <a:spLocks noGrp="1"/>
          </p:cNvSpPr>
          <p:nvPr>
            <p:ph type="body" idx="1"/>
          </p:nvPr>
        </p:nvSpPr>
        <p:spPr>
          <a:xfrm>
            <a:off x="457086" y="2182814"/>
            <a:ext cx="502151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E904709-9362-4AB5-9AA2-32F51BF06A39}"/>
              </a:ext>
            </a:extLst>
          </p:cNvPr>
          <p:cNvSpPr>
            <a:spLocks noGrp="1"/>
          </p:cNvSpPr>
          <p:nvPr>
            <p:ph sz="half" idx="2"/>
          </p:nvPr>
        </p:nvSpPr>
        <p:spPr>
          <a:xfrm>
            <a:off x="457086" y="3115949"/>
            <a:ext cx="5021512" cy="3073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0B083836-1CF5-406F-B0CB-643F37066CE6}"/>
              </a:ext>
            </a:extLst>
          </p:cNvPr>
          <p:cNvSpPr>
            <a:spLocks noGrp="1"/>
          </p:cNvSpPr>
          <p:nvPr>
            <p:ph type="body" sz="quarter" idx="3"/>
          </p:nvPr>
        </p:nvSpPr>
        <p:spPr>
          <a:xfrm>
            <a:off x="5890597" y="2182814"/>
            <a:ext cx="501723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64A8670-0F33-4222-AAC9-96A21C47C336}"/>
              </a:ext>
            </a:extLst>
          </p:cNvPr>
          <p:cNvSpPr>
            <a:spLocks noGrp="1"/>
          </p:cNvSpPr>
          <p:nvPr>
            <p:ph sz="quarter" idx="4"/>
          </p:nvPr>
        </p:nvSpPr>
        <p:spPr>
          <a:xfrm>
            <a:off x="5890597" y="3115949"/>
            <a:ext cx="5017232" cy="3073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DA1E6970-4A96-4519-9C0E-11E245D563C9}"/>
              </a:ext>
            </a:extLst>
          </p:cNvPr>
          <p:cNvSpPr>
            <a:spLocks noGrp="1"/>
          </p:cNvSpPr>
          <p:nvPr>
            <p:ph type="dt" sz="half" idx="10"/>
          </p:nvPr>
        </p:nvSpPr>
        <p:spPr/>
        <p:txBody>
          <a:bodyPr/>
          <a:lstStyle/>
          <a:p>
            <a:fld id="{D208048B-57AF-4F53-BC84-8E0A1033FBEC}" type="datetimeFigureOut">
              <a:rPr lang="en-US" smtClean="0"/>
              <a:t>5/18/2023</a:t>
            </a:fld>
            <a:endParaRPr lang="en-US"/>
          </a:p>
        </p:txBody>
      </p:sp>
      <p:sp>
        <p:nvSpPr>
          <p:cNvPr id="8" name="Footer Placeholder 7">
            <a:extLst>
              <a:ext uri="{FF2B5EF4-FFF2-40B4-BE49-F238E27FC236}">
                <a16:creationId xmlns:a16="http://schemas.microsoft.com/office/drawing/2014/main" id="{35FEE249-70F5-4359-B699-23D68A50378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02AE510-A38C-45EE-B061-CB02E4E3DD7C}"/>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5657918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A9D1A-F943-4838-BA2F-6DF4F2EC9FEC}"/>
              </a:ext>
            </a:extLst>
          </p:cNvPr>
          <p:cNvSpPr>
            <a:spLocks noGrp="1"/>
          </p:cNvSpPr>
          <p:nvPr>
            <p:ph type="title"/>
          </p:nvPr>
        </p:nvSpPr>
        <p:spPr>
          <a:xfrm>
            <a:off x="457200" y="668049"/>
            <a:ext cx="7685037" cy="1363816"/>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F6FEE401-3424-4696-A6FC-BBEE79379F9D}"/>
              </a:ext>
            </a:extLst>
          </p:cNvPr>
          <p:cNvSpPr>
            <a:spLocks noGrp="1"/>
          </p:cNvSpPr>
          <p:nvPr>
            <p:ph type="dt" sz="half" idx="10"/>
          </p:nvPr>
        </p:nvSpPr>
        <p:spPr/>
        <p:txBody>
          <a:bodyPr/>
          <a:lstStyle/>
          <a:p>
            <a:fld id="{D208048B-57AF-4F53-BC84-8E0A1033FBEC}" type="datetimeFigureOut">
              <a:rPr lang="en-US" smtClean="0"/>
              <a:t>5/18/2023</a:t>
            </a:fld>
            <a:endParaRPr lang="en-US"/>
          </a:p>
        </p:txBody>
      </p:sp>
      <p:sp>
        <p:nvSpPr>
          <p:cNvPr id="4" name="Footer Placeholder 3">
            <a:extLst>
              <a:ext uri="{FF2B5EF4-FFF2-40B4-BE49-F238E27FC236}">
                <a16:creationId xmlns:a16="http://schemas.microsoft.com/office/drawing/2014/main" id="{01E9D767-A30A-4508-B510-99AB91737AF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30979DC-F3D5-43AB-8A0F-9C8A14E0CEF4}"/>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9673029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3DCDA0B-9BEE-4B57-8F97-96D5645D0658}"/>
              </a:ext>
            </a:extLst>
          </p:cNvPr>
          <p:cNvSpPr>
            <a:spLocks noGrp="1"/>
          </p:cNvSpPr>
          <p:nvPr>
            <p:ph type="dt" sz="half" idx="10"/>
          </p:nvPr>
        </p:nvSpPr>
        <p:spPr/>
        <p:txBody>
          <a:bodyPr/>
          <a:lstStyle/>
          <a:p>
            <a:fld id="{D208048B-57AF-4F53-BC84-8E0A1033FBEC}" type="datetimeFigureOut">
              <a:rPr lang="en-US" smtClean="0"/>
              <a:t>5/18/2023</a:t>
            </a:fld>
            <a:endParaRPr lang="en-US"/>
          </a:p>
        </p:txBody>
      </p:sp>
      <p:sp>
        <p:nvSpPr>
          <p:cNvPr id="3" name="Footer Placeholder 2">
            <a:extLst>
              <a:ext uri="{FF2B5EF4-FFF2-40B4-BE49-F238E27FC236}">
                <a16:creationId xmlns:a16="http://schemas.microsoft.com/office/drawing/2014/main" id="{05282AF2-09A1-4A1C-AEB6-577962B714C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C4D99D9-82B1-496C-ABBC-4FF0C375DCE7}"/>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34899363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7D9AFA4-EB8E-4091-A5E2-1B9D163A0709}"/>
              </a:ext>
              <a:ext uri="{C183D7F6-B498-43B3-948B-1728B52AA6E4}">
                <adec:decorative xmlns:adec="http://schemas.microsoft.com/office/drawing/2017/decorative" val="1"/>
              </a:ext>
            </a:extLst>
          </p:cNvPr>
          <p:cNvSpPr/>
          <p:nvPr/>
        </p:nvSpPr>
        <p:spPr>
          <a:xfrm>
            <a:off x="0" y="0"/>
            <a:ext cx="12188952" cy="6858000"/>
          </a:xfrm>
          <a:prstGeom prst="rect">
            <a:avLst/>
          </a:prstGeom>
          <a:ln w="9525" cap="flat">
            <a:noFill/>
            <a:prstDash val="solid"/>
            <a:miter/>
          </a:ln>
        </p:spPr>
        <p:txBody>
          <a:bodyPr rtlCol="0" anchor="ctr"/>
          <a:lstStyle/>
          <a:p>
            <a:endParaRPr lang="en-US">
              <a:solidFill>
                <a:schemeClr val="tx1"/>
              </a:solidFill>
            </a:endParaRPr>
          </a:p>
        </p:txBody>
      </p:sp>
      <p:sp>
        <p:nvSpPr>
          <p:cNvPr id="11" name="Color Fill">
            <a:extLst>
              <a:ext uri="{FF2B5EF4-FFF2-40B4-BE49-F238E27FC236}">
                <a16:creationId xmlns:a16="http://schemas.microsoft.com/office/drawing/2014/main" id="{F25018FE-FB44-4E2E-A181-B3476F3E8550}"/>
              </a:ex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dirty="0">
              <a:solidFill>
                <a:schemeClr val="bg2">
                  <a:lumMod val="75000"/>
                  <a:lumOff val="25000"/>
                </a:schemeClr>
              </a:solidFill>
            </a:endParaRPr>
          </a:p>
        </p:txBody>
      </p:sp>
      <p:grpSp>
        <p:nvGrpSpPr>
          <p:cNvPr id="14" name="Group 13">
            <a:extLst>
              <a:ext uri="{FF2B5EF4-FFF2-40B4-BE49-F238E27FC236}">
                <a16:creationId xmlns:a16="http://schemas.microsoft.com/office/drawing/2014/main" id="{A6C7CD4B-70DE-49E2-A336-B6F43F58FFA4}"/>
              </a:ext>
              <a:ext uri="{C183D7F6-B498-43B3-948B-1728B52AA6E4}">
                <adec:decorative xmlns:adec="http://schemas.microsoft.com/office/drawing/2017/decorative" val="1"/>
              </a:ext>
            </a:extLst>
          </p:cNvPr>
          <p:cNvGrpSpPr/>
          <p:nvPr/>
        </p:nvGrpSpPr>
        <p:grpSpPr>
          <a:xfrm>
            <a:off x="10300855" y="0"/>
            <a:ext cx="1891145" cy="5600700"/>
            <a:chOff x="10300855" y="0"/>
            <a:chExt cx="1891145" cy="5600700"/>
          </a:xfrm>
        </p:grpSpPr>
        <p:sp>
          <p:nvSpPr>
            <p:cNvPr id="15" name="Oval 14">
              <a:extLst>
                <a:ext uri="{FF2B5EF4-FFF2-40B4-BE49-F238E27FC236}">
                  <a16:creationId xmlns:a16="http://schemas.microsoft.com/office/drawing/2014/main" id="{B4B8BFC9-6F67-47CB-BAE4-45260FBAF397}"/>
                </a:ext>
              </a:extLst>
            </p:cNvPr>
            <p:cNvSpPr/>
            <p:nvPr/>
          </p:nvSpPr>
          <p:spPr>
            <a:xfrm>
              <a:off x="11783194" y="2943021"/>
              <a:ext cx="246527" cy="24652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6" name="Graphic 9">
              <a:extLst>
                <a:ext uri="{FF2B5EF4-FFF2-40B4-BE49-F238E27FC236}">
                  <a16:creationId xmlns:a16="http://schemas.microsoft.com/office/drawing/2014/main" id="{40F836E5-3C5B-4DE7-B09A-AE00DEE730A9}"/>
                </a:ext>
              </a:extLst>
            </p:cNvPr>
            <p:cNvSpPr/>
            <p:nvPr/>
          </p:nvSpPr>
          <p:spPr>
            <a:xfrm>
              <a:off x="10330568" y="2199078"/>
              <a:ext cx="1195288" cy="119528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lumMod val="75000"/>
                <a:alpha val="65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7" name="Freeform: Shape 16">
              <a:extLst>
                <a:ext uri="{FF2B5EF4-FFF2-40B4-BE49-F238E27FC236}">
                  <a16:creationId xmlns:a16="http://schemas.microsoft.com/office/drawing/2014/main" id="{68E1B8E4-080E-4F43-B33F-59DD21B6B658}"/>
                </a:ext>
              </a:extLst>
            </p:cNvPr>
            <p:cNvSpPr/>
            <p:nvPr/>
          </p:nvSpPr>
          <p:spPr>
            <a:xfrm flipV="1">
              <a:off x="11151383" y="4336822"/>
              <a:ext cx="1040617" cy="1263878"/>
            </a:xfrm>
            <a:custGeom>
              <a:avLst/>
              <a:gdLst>
                <a:gd name="connsiteX0" fmla="*/ 1087069 w 1119832"/>
                <a:gd name="connsiteY0" fmla="*/ 1138 h 1360088"/>
                <a:gd name="connsiteX1" fmla="*/ 1119832 w 1119832"/>
                <a:gd name="connsiteY1" fmla="*/ 3278 h 1360088"/>
                <a:gd name="connsiteX2" fmla="*/ 1119832 w 1119832"/>
                <a:gd name="connsiteY2" fmla="*/ 1097964 h 1360088"/>
                <a:gd name="connsiteX3" fmla="*/ 1109686 w 1119832"/>
                <a:gd name="connsiteY3" fmla="*/ 1109686 h 1360088"/>
                <a:gd name="connsiteX4" fmla="*/ 25249 w 1119832"/>
                <a:gd name="connsiteY4" fmla="*/ 1334840 h 1360088"/>
                <a:gd name="connsiteX5" fmla="*/ 250404 w 1119832"/>
                <a:gd name="connsiteY5" fmla="*/ 250404 h 1360088"/>
                <a:gd name="connsiteX6" fmla="*/ 1087069 w 1119832"/>
                <a:gd name="connsiteY6" fmla="*/ 1138 h 136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9832" h="1360088">
                  <a:moveTo>
                    <a:pt x="1087069" y="1138"/>
                  </a:moveTo>
                  <a:lnTo>
                    <a:pt x="1119832" y="3278"/>
                  </a:lnTo>
                  <a:lnTo>
                    <a:pt x="1119832" y="1097964"/>
                  </a:lnTo>
                  <a:lnTo>
                    <a:pt x="1109686" y="1109686"/>
                  </a:lnTo>
                  <a:cubicBezTo>
                    <a:pt x="748058" y="1471314"/>
                    <a:pt x="25249" y="1334840"/>
                    <a:pt x="25249" y="1334840"/>
                  </a:cubicBezTo>
                  <a:cubicBezTo>
                    <a:pt x="25249" y="1334840"/>
                    <a:pt x="-111224" y="612032"/>
                    <a:pt x="250404" y="250404"/>
                  </a:cubicBezTo>
                  <a:cubicBezTo>
                    <a:pt x="476422" y="24386"/>
                    <a:pt x="843525" y="-7060"/>
                    <a:pt x="1087069" y="1138"/>
                  </a:cubicBez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8" name="Freeform: Shape 17">
              <a:extLst>
                <a:ext uri="{FF2B5EF4-FFF2-40B4-BE49-F238E27FC236}">
                  <a16:creationId xmlns:a16="http://schemas.microsoft.com/office/drawing/2014/main" id="{507639D4-740A-4B71-8393-99CA375EB4A0}"/>
                </a:ext>
                <a:ext uri="{C183D7F6-B498-43B3-948B-1728B52AA6E4}">
                  <adec:decorative xmlns:adec="http://schemas.microsoft.com/office/drawing/2017/decorative" val="1"/>
                </a:ext>
              </a:extLst>
            </p:cNvPr>
            <p:cNvSpPr/>
            <p:nvPr/>
          </p:nvSpPr>
          <p:spPr>
            <a:xfrm>
              <a:off x="11638492" y="2767655"/>
              <a:ext cx="553508" cy="1567713"/>
            </a:xfrm>
            <a:custGeom>
              <a:avLst/>
              <a:gdLst>
                <a:gd name="connsiteX0" fmla="*/ 612019 w 612019"/>
                <a:gd name="connsiteY0" fmla="*/ 0 h 1733435"/>
                <a:gd name="connsiteX1" fmla="*/ 612019 w 612019"/>
                <a:gd name="connsiteY1" fmla="*/ 1733435 h 1733435"/>
                <a:gd name="connsiteX2" fmla="*/ 180103 w 612019"/>
                <a:gd name="connsiteY2" fmla="*/ 1301519 h 1733435"/>
                <a:gd name="connsiteX3" fmla="*/ 180103 w 612019"/>
                <a:gd name="connsiteY3" fmla="*/ 431916 h 1733435"/>
              </a:gdLst>
              <a:ahLst/>
              <a:cxnLst>
                <a:cxn ang="0">
                  <a:pos x="connsiteX0" y="connsiteY0"/>
                </a:cxn>
                <a:cxn ang="0">
                  <a:pos x="connsiteX1" y="connsiteY1"/>
                </a:cxn>
                <a:cxn ang="0">
                  <a:pos x="connsiteX2" y="connsiteY2"/>
                </a:cxn>
                <a:cxn ang="0">
                  <a:pos x="connsiteX3" y="connsiteY3"/>
                </a:cxn>
              </a:cxnLst>
              <a:rect l="l" t="t" r="r" b="b"/>
              <a:pathLst>
                <a:path w="612019" h="1733435">
                  <a:moveTo>
                    <a:pt x="612019" y="0"/>
                  </a:moveTo>
                  <a:lnTo>
                    <a:pt x="612019" y="1733435"/>
                  </a:lnTo>
                  <a:lnTo>
                    <a:pt x="180103" y="1301519"/>
                  </a:lnTo>
                  <a:cubicBezTo>
                    <a:pt x="-60034" y="1061382"/>
                    <a:pt x="-60034" y="672053"/>
                    <a:pt x="180103" y="431916"/>
                  </a:cubicBezTo>
                  <a:close/>
                </a:path>
              </a:pathLst>
            </a:custGeom>
            <a:solidFill>
              <a:schemeClr val="accent1">
                <a:lumMod val="60000"/>
                <a:lumOff val="40000"/>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9" name="Graphic 9">
              <a:extLst>
                <a:ext uri="{FF2B5EF4-FFF2-40B4-BE49-F238E27FC236}">
                  <a16:creationId xmlns:a16="http://schemas.microsoft.com/office/drawing/2014/main" id="{AE7E56E5-1F6A-442B-B5E0-ED19F815D2E2}"/>
                </a:ext>
              </a:extLst>
            </p:cNvPr>
            <p:cNvSpPr/>
            <p:nvPr/>
          </p:nvSpPr>
          <p:spPr>
            <a:xfrm flipH="1">
              <a:off x="10300855" y="0"/>
              <a:ext cx="1891145" cy="1891145"/>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0" name="Graphic 9">
              <a:extLst>
                <a:ext uri="{FF2B5EF4-FFF2-40B4-BE49-F238E27FC236}">
                  <a16:creationId xmlns:a16="http://schemas.microsoft.com/office/drawing/2014/main" id="{3774E986-8FE2-4670-A4C0-96E213269BD7}"/>
                </a:ext>
              </a:extLst>
            </p:cNvPr>
            <p:cNvSpPr/>
            <p:nvPr/>
          </p:nvSpPr>
          <p:spPr>
            <a:xfrm flipH="1">
              <a:off x="10424367" y="122795"/>
              <a:ext cx="1644119" cy="164411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sp>
        <p:nvSpPr>
          <p:cNvPr id="13" name="Texture">
            <a:extLst>
              <a:ext uri="{FF2B5EF4-FFF2-40B4-BE49-F238E27FC236}">
                <a16:creationId xmlns:a16="http://schemas.microsoft.com/office/drawing/2014/main" id="{3A5846DF-A106-4887-BE2C-DCD89DAA6539}"/>
              </a:ext>
              <a:ext uri="{C183D7F6-B498-43B3-948B-1728B52AA6E4}">
                <adec:decorative xmlns:adec="http://schemas.microsoft.com/office/drawing/2017/decorative" val="1"/>
              </a:ext>
            </a:extLst>
          </p:cNvPr>
          <p:cNvSpPr/>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6767E81C-AA51-44A0-B21C-757B2F3B90C5}"/>
              </a:ext>
            </a:extLst>
          </p:cNvPr>
          <p:cNvSpPr>
            <a:spLocks noGrp="1"/>
          </p:cNvSpPr>
          <p:nvPr>
            <p:ph type="title"/>
          </p:nvPr>
        </p:nvSpPr>
        <p:spPr>
          <a:xfrm>
            <a:off x="457200" y="668049"/>
            <a:ext cx="4314825" cy="1957828"/>
          </a:xfrm>
        </p:spPr>
        <p:txBody>
          <a:bodyPr anchor="b">
            <a:normAutofit/>
          </a:bodyPr>
          <a:lstStyle>
            <a:lvl1pPr>
              <a:defRPr sz="44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F7A0438A-298D-4466-B55D-F466C345C3CC}"/>
              </a:ext>
            </a:extLst>
          </p:cNvPr>
          <p:cNvSpPr>
            <a:spLocks noGrp="1"/>
          </p:cNvSpPr>
          <p:nvPr>
            <p:ph idx="1"/>
          </p:nvPr>
        </p:nvSpPr>
        <p:spPr>
          <a:xfrm>
            <a:off x="5183188" y="668049"/>
            <a:ext cx="4875212" cy="5231253"/>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C4143104-0579-4974-88D2-61DF1A30D390}"/>
              </a:ext>
            </a:extLst>
          </p:cNvPr>
          <p:cNvSpPr>
            <a:spLocks noGrp="1"/>
          </p:cNvSpPr>
          <p:nvPr>
            <p:ph type="body" sz="half" idx="2"/>
          </p:nvPr>
        </p:nvSpPr>
        <p:spPr>
          <a:xfrm>
            <a:off x="457200" y="2749024"/>
            <a:ext cx="4314825" cy="3119964"/>
          </a:xfrm>
        </p:spPr>
        <p:txBody>
          <a:bodyP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FA32755-0632-47CB-AA69-7EFB212FA160}"/>
              </a:ext>
            </a:extLst>
          </p:cNvPr>
          <p:cNvSpPr>
            <a:spLocks noGrp="1"/>
          </p:cNvSpPr>
          <p:nvPr>
            <p:ph type="dt" sz="half" idx="10"/>
          </p:nvPr>
        </p:nvSpPr>
        <p:spPr/>
        <p:txBody>
          <a:bodyPr/>
          <a:lstStyle/>
          <a:p>
            <a:fld id="{D208048B-57AF-4F53-BC84-8E0A1033FBEC}" type="datetimeFigureOut">
              <a:rPr lang="en-US" smtClean="0"/>
              <a:t>5/18/2023</a:t>
            </a:fld>
            <a:endParaRPr lang="en-US"/>
          </a:p>
        </p:txBody>
      </p:sp>
      <p:sp>
        <p:nvSpPr>
          <p:cNvPr id="6" name="Footer Placeholder 5">
            <a:extLst>
              <a:ext uri="{FF2B5EF4-FFF2-40B4-BE49-F238E27FC236}">
                <a16:creationId xmlns:a16="http://schemas.microsoft.com/office/drawing/2014/main" id="{38ED0B4F-5B59-4064-A88B-E9938A40FF3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6512E7F-93B8-4E93-BCB3-ADE74FC1504B}"/>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1961212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F3C1870-4E69-4DE7-BF2F-DE8A7881C640}"/>
              </a:ext>
              <a:ext uri="{C183D7F6-B498-43B3-948B-1728B52AA6E4}">
                <adec:decorative xmlns:adec="http://schemas.microsoft.com/office/drawing/2017/decorative" val="1"/>
              </a:ext>
            </a:extLst>
          </p:cNvPr>
          <p:cNvSpPr/>
          <p:nvPr/>
        </p:nvSpPr>
        <p:spPr>
          <a:xfrm>
            <a:off x="0" y="0"/>
            <a:ext cx="12188952" cy="6858000"/>
          </a:xfrm>
          <a:prstGeom prst="rect">
            <a:avLst/>
          </a:prstGeom>
          <a:ln w="9525" cap="flat">
            <a:noFill/>
            <a:prstDash val="solid"/>
            <a:miter/>
          </a:ln>
        </p:spPr>
        <p:txBody>
          <a:bodyPr rtlCol="0" anchor="ctr"/>
          <a:lstStyle/>
          <a:p>
            <a:endParaRPr lang="en-US">
              <a:solidFill>
                <a:schemeClr val="tx1"/>
              </a:solidFill>
            </a:endParaRPr>
          </a:p>
        </p:txBody>
      </p:sp>
      <p:sp>
        <p:nvSpPr>
          <p:cNvPr id="11" name="Color Fill">
            <a:extLst>
              <a:ext uri="{FF2B5EF4-FFF2-40B4-BE49-F238E27FC236}">
                <a16:creationId xmlns:a16="http://schemas.microsoft.com/office/drawing/2014/main" id="{7439AB1C-A8A1-4745-9625-B18FE9160BBB}"/>
              </a:ex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dirty="0">
              <a:solidFill>
                <a:schemeClr val="bg2">
                  <a:lumMod val="75000"/>
                  <a:lumOff val="25000"/>
                </a:schemeClr>
              </a:solidFill>
            </a:endParaRPr>
          </a:p>
        </p:txBody>
      </p:sp>
      <p:grpSp>
        <p:nvGrpSpPr>
          <p:cNvPr id="14" name="Group 13">
            <a:extLst>
              <a:ext uri="{FF2B5EF4-FFF2-40B4-BE49-F238E27FC236}">
                <a16:creationId xmlns:a16="http://schemas.microsoft.com/office/drawing/2014/main" id="{11ADDC4D-D9AA-48F8-BD10-2D20F14607A6}"/>
              </a:ext>
              <a:ext uri="{C183D7F6-B498-43B3-948B-1728B52AA6E4}">
                <adec:decorative xmlns:adec="http://schemas.microsoft.com/office/drawing/2017/decorative" val="1"/>
              </a:ext>
            </a:extLst>
          </p:cNvPr>
          <p:cNvGrpSpPr/>
          <p:nvPr/>
        </p:nvGrpSpPr>
        <p:grpSpPr>
          <a:xfrm>
            <a:off x="10300855" y="0"/>
            <a:ext cx="1891145" cy="5600700"/>
            <a:chOff x="10300855" y="0"/>
            <a:chExt cx="1891145" cy="5600700"/>
          </a:xfrm>
        </p:grpSpPr>
        <p:sp>
          <p:nvSpPr>
            <p:cNvPr id="15" name="Oval 14">
              <a:extLst>
                <a:ext uri="{FF2B5EF4-FFF2-40B4-BE49-F238E27FC236}">
                  <a16:creationId xmlns:a16="http://schemas.microsoft.com/office/drawing/2014/main" id="{C1136312-3085-4615-A743-4EE531585B11}"/>
                </a:ext>
              </a:extLst>
            </p:cNvPr>
            <p:cNvSpPr/>
            <p:nvPr/>
          </p:nvSpPr>
          <p:spPr>
            <a:xfrm>
              <a:off x="11783194" y="2943021"/>
              <a:ext cx="246527" cy="24652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6" name="Graphic 9">
              <a:extLst>
                <a:ext uri="{FF2B5EF4-FFF2-40B4-BE49-F238E27FC236}">
                  <a16:creationId xmlns:a16="http://schemas.microsoft.com/office/drawing/2014/main" id="{29539FE4-376B-4187-A80A-C98EBA23DA30}"/>
                </a:ext>
              </a:extLst>
            </p:cNvPr>
            <p:cNvSpPr/>
            <p:nvPr/>
          </p:nvSpPr>
          <p:spPr>
            <a:xfrm>
              <a:off x="10330568" y="2199078"/>
              <a:ext cx="1195288" cy="119528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lumMod val="75000"/>
                <a:alpha val="65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7" name="Freeform: Shape 16">
              <a:extLst>
                <a:ext uri="{FF2B5EF4-FFF2-40B4-BE49-F238E27FC236}">
                  <a16:creationId xmlns:a16="http://schemas.microsoft.com/office/drawing/2014/main" id="{A11DC5D7-2276-4A57-8783-A0EFB00416E9}"/>
                </a:ext>
              </a:extLst>
            </p:cNvPr>
            <p:cNvSpPr/>
            <p:nvPr/>
          </p:nvSpPr>
          <p:spPr>
            <a:xfrm flipV="1">
              <a:off x="11151383" y="4336822"/>
              <a:ext cx="1040617" cy="1263878"/>
            </a:xfrm>
            <a:custGeom>
              <a:avLst/>
              <a:gdLst>
                <a:gd name="connsiteX0" fmla="*/ 1087069 w 1119832"/>
                <a:gd name="connsiteY0" fmla="*/ 1138 h 1360088"/>
                <a:gd name="connsiteX1" fmla="*/ 1119832 w 1119832"/>
                <a:gd name="connsiteY1" fmla="*/ 3278 h 1360088"/>
                <a:gd name="connsiteX2" fmla="*/ 1119832 w 1119832"/>
                <a:gd name="connsiteY2" fmla="*/ 1097964 h 1360088"/>
                <a:gd name="connsiteX3" fmla="*/ 1109686 w 1119832"/>
                <a:gd name="connsiteY3" fmla="*/ 1109686 h 1360088"/>
                <a:gd name="connsiteX4" fmla="*/ 25249 w 1119832"/>
                <a:gd name="connsiteY4" fmla="*/ 1334840 h 1360088"/>
                <a:gd name="connsiteX5" fmla="*/ 250404 w 1119832"/>
                <a:gd name="connsiteY5" fmla="*/ 250404 h 1360088"/>
                <a:gd name="connsiteX6" fmla="*/ 1087069 w 1119832"/>
                <a:gd name="connsiteY6" fmla="*/ 1138 h 136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9832" h="1360088">
                  <a:moveTo>
                    <a:pt x="1087069" y="1138"/>
                  </a:moveTo>
                  <a:lnTo>
                    <a:pt x="1119832" y="3278"/>
                  </a:lnTo>
                  <a:lnTo>
                    <a:pt x="1119832" y="1097964"/>
                  </a:lnTo>
                  <a:lnTo>
                    <a:pt x="1109686" y="1109686"/>
                  </a:lnTo>
                  <a:cubicBezTo>
                    <a:pt x="748058" y="1471314"/>
                    <a:pt x="25249" y="1334840"/>
                    <a:pt x="25249" y="1334840"/>
                  </a:cubicBezTo>
                  <a:cubicBezTo>
                    <a:pt x="25249" y="1334840"/>
                    <a:pt x="-111224" y="612032"/>
                    <a:pt x="250404" y="250404"/>
                  </a:cubicBezTo>
                  <a:cubicBezTo>
                    <a:pt x="476422" y="24386"/>
                    <a:pt x="843525" y="-7060"/>
                    <a:pt x="1087069" y="1138"/>
                  </a:cubicBez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8" name="Freeform: Shape 17">
              <a:extLst>
                <a:ext uri="{FF2B5EF4-FFF2-40B4-BE49-F238E27FC236}">
                  <a16:creationId xmlns:a16="http://schemas.microsoft.com/office/drawing/2014/main" id="{57D5B578-4971-4ADC-97D8-B9CEF52AA71B}"/>
                </a:ext>
                <a:ext uri="{C183D7F6-B498-43B3-948B-1728B52AA6E4}">
                  <adec:decorative xmlns:adec="http://schemas.microsoft.com/office/drawing/2017/decorative" val="1"/>
                </a:ext>
              </a:extLst>
            </p:cNvPr>
            <p:cNvSpPr/>
            <p:nvPr/>
          </p:nvSpPr>
          <p:spPr>
            <a:xfrm>
              <a:off x="11638492" y="2767655"/>
              <a:ext cx="553508" cy="1567713"/>
            </a:xfrm>
            <a:custGeom>
              <a:avLst/>
              <a:gdLst>
                <a:gd name="connsiteX0" fmla="*/ 612019 w 612019"/>
                <a:gd name="connsiteY0" fmla="*/ 0 h 1733435"/>
                <a:gd name="connsiteX1" fmla="*/ 612019 w 612019"/>
                <a:gd name="connsiteY1" fmla="*/ 1733435 h 1733435"/>
                <a:gd name="connsiteX2" fmla="*/ 180103 w 612019"/>
                <a:gd name="connsiteY2" fmla="*/ 1301519 h 1733435"/>
                <a:gd name="connsiteX3" fmla="*/ 180103 w 612019"/>
                <a:gd name="connsiteY3" fmla="*/ 431916 h 1733435"/>
              </a:gdLst>
              <a:ahLst/>
              <a:cxnLst>
                <a:cxn ang="0">
                  <a:pos x="connsiteX0" y="connsiteY0"/>
                </a:cxn>
                <a:cxn ang="0">
                  <a:pos x="connsiteX1" y="connsiteY1"/>
                </a:cxn>
                <a:cxn ang="0">
                  <a:pos x="connsiteX2" y="connsiteY2"/>
                </a:cxn>
                <a:cxn ang="0">
                  <a:pos x="connsiteX3" y="connsiteY3"/>
                </a:cxn>
              </a:cxnLst>
              <a:rect l="l" t="t" r="r" b="b"/>
              <a:pathLst>
                <a:path w="612019" h="1733435">
                  <a:moveTo>
                    <a:pt x="612019" y="0"/>
                  </a:moveTo>
                  <a:lnTo>
                    <a:pt x="612019" y="1733435"/>
                  </a:lnTo>
                  <a:lnTo>
                    <a:pt x="180103" y="1301519"/>
                  </a:lnTo>
                  <a:cubicBezTo>
                    <a:pt x="-60034" y="1061382"/>
                    <a:pt x="-60034" y="672053"/>
                    <a:pt x="180103" y="431916"/>
                  </a:cubicBezTo>
                  <a:close/>
                </a:path>
              </a:pathLst>
            </a:custGeom>
            <a:solidFill>
              <a:schemeClr val="accent1">
                <a:lumMod val="60000"/>
                <a:lumOff val="40000"/>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9" name="Graphic 9">
              <a:extLst>
                <a:ext uri="{FF2B5EF4-FFF2-40B4-BE49-F238E27FC236}">
                  <a16:creationId xmlns:a16="http://schemas.microsoft.com/office/drawing/2014/main" id="{2D968E77-E43D-4870-93BC-CBF1947336B3}"/>
                </a:ext>
              </a:extLst>
            </p:cNvPr>
            <p:cNvSpPr/>
            <p:nvPr/>
          </p:nvSpPr>
          <p:spPr>
            <a:xfrm flipH="1">
              <a:off x="10300855" y="0"/>
              <a:ext cx="1891145" cy="1891145"/>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0" name="Graphic 9">
              <a:extLst>
                <a:ext uri="{FF2B5EF4-FFF2-40B4-BE49-F238E27FC236}">
                  <a16:creationId xmlns:a16="http://schemas.microsoft.com/office/drawing/2014/main" id="{1221D41A-E71E-4587-A876-F8778E7C03E1}"/>
                </a:ext>
              </a:extLst>
            </p:cNvPr>
            <p:cNvSpPr/>
            <p:nvPr/>
          </p:nvSpPr>
          <p:spPr>
            <a:xfrm flipH="1">
              <a:off x="10424367" y="122795"/>
              <a:ext cx="1644119" cy="164411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sp>
        <p:nvSpPr>
          <p:cNvPr id="13" name="Texture">
            <a:extLst>
              <a:ext uri="{FF2B5EF4-FFF2-40B4-BE49-F238E27FC236}">
                <a16:creationId xmlns:a16="http://schemas.microsoft.com/office/drawing/2014/main" id="{50457195-385D-490A-91AB-30B969C61953}"/>
              </a:ext>
              <a:ext uri="{C183D7F6-B498-43B3-948B-1728B52AA6E4}">
                <adec:decorative xmlns:adec="http://schemas.microsoft.com/office/drawing/2017/decorative" val="1"/>
              </a:ext>
            </a:extLst>
          </p:cNvPr>
          <p:cNvSpPr/>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7E06FF6D-24FA-4E04-90ED-7DBE228B2AA6}"/>
              </a:ext>
            </a:extLst>
          </p:cNvPr>
          <p:cNvSpPr>
            <a:spLocks noGrp="1"/>
          </p:cNvSpPr>
          <p:nvPr>
            <p:ph type="title"/>
          </p:nvPr>
        </p:nvSpPr>
        <p:spPr>
          <a:xfrm>
            <a:off x="457200" y="668049"/>
            <a:ext cx="4314825" cy="2235711"/>
          </a:xfrm>
        </p:spPr>
        <p:txBody>
          <a:bodyPr anchor="b">
            <a:noAutofit/>
          </a:bodyPr>
          <a:lstStyle>
            <a:lvl1pPr algn="l" defTabSz="914400" rtl="0" eaLnBrk="1" latinLnBrk="0" hangingPunct="1">
              <a:lnSpc>
                <a:spcPct val="90000"/>
              </a:lnSpc>
              <a:spcBef>
                <a:spcPct val="0"/>
              </a:spcBef>
              <a:buNone/>
              <a:defRPr lang="en-US" sz="4400" kern="1200">
                <a:solidFill>
                  <a:schemeClr val="tx1"/>
                </a:solidFill>
                <a:latin typeface="+mj-lt"/>
                <a:ea typeface="+mj-ea"/>
                <a:cs typeface="+mj-cs"/>
              </a:defRPr>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4432D78B-0E21-420F-9DFF-6131CB0F7E69}"/>
              </a:ext>
            </a:extLst>
          </p:cNvPr>
          <p:cNvSpPr>
            <a:spLocks noGrp="1"/>
          </p:cNvSpPr>
          <p:nvPr>
            <p:ph type="pic" idx="1"/>
          </p:nvPr>
        </p:nvSpPr>
        <p:spPr>
          <a:xfrm>
            <a:off x="5183188" y="668049"/>
            <a:ext cx="4958436" cy="523125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D8AC2A57-1064-4391-B96B-4D04305E0BE7}"/>
              </a:ext>
            </a:extLst>
          </p:cNvPr>
          <p:cNvSpPr>
            <a:spLocks noGrp="1"/>
          </p:cNvSpPr>
          <p:nvPr>
            <p:ph type="body" sz="half" idx="2"/>
          </p:nvPr>
        </p:nvSpPr>
        <p:spPr>
          <a:xfrm>
            <a:off x="457200" y="2941222"/>
            <a:ext cx="4314825" cy="2927765"/>
          </a:xfrm>
        </p:spPr>
        <p:txBody>
          <a:bodyP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FD04EB0-850A-4256-8D12-E01A201A4FE1}"/>
              </a:ext>
            </a:extLst>
          </p:cNvPr>
          <p:cNvSpPr>
            <a:spLocks noGrp="1"/>
          </p:cNvSpPr>
          <p:nvPr>
            <p:ph type="dt" sz="half" idx="10"/>
          </p:nvPr>
        </p:nvSpPr>
        <p:spPr/>
        <p:txBody>
          <a:bodyPr/>
          <a:lstStyle/>
          <a:p>
            <a:fld id="{D208048B-57AF-4F53-BC84-8E0A1033FBEC}" type="datetimeFigureOut">
              <a:rPr lang="en-US" smtClean="0"/>
              <a:t>5/18/2023</a:t>
            </a:fld>
            <a:endParaRPr lang="en-US"/>
          </a:p>
        </p:txBody>
      </p:sp>
      <p:sp>
        <p:nvSpPr>
          <p:cNvPr id="6" name="Footer Placeholder 5">
            <a:extLst>
              <a:ext uri="{FF2B5EF4-FFF2-40B4-BE49-F238E27FC236}">
                <a16:creationId xmlns:a16="http://schemas.microsoft.com/office/drawing/2014/main" id="{7E9CF4AF-C757-4552-AB8A-3B89C37464E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262A368-F12B-4B5E-82F0-A6AEE6AF2C83}"/>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29463523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F358BAA-9C8A-4E17-BAD8-32FD6FFEA730}"/>
              </a:ext>
              <a:ext uri="{C183D7F6-B498-43B3-948B-1728B52AA6E4}">
                <adec:decorative xmlns:adec="http://schemas.microsoft.com/office/drawing/2017/decorative" val="1"/>
              </a:ext>
            </a:extLst>
          </p:cNvPr>
          <p:cNvSpPr/>
          <p:nvPr/>
        </p:nvSpPr>
        <p:spPr>
          <a:xfrm>
            <a:off x="0" y="0"/>
            <a:ext cx="12188952" cy="6858000"/>
          </a:xfrm>
          <a:prstGeom prst="rect">
            <a:avLst/>
          </a:prstGeom>
          <a:ln w="9525" cap="flat">
            <a:noFill/>
            <a:prstDash val="solid"/>
            <a:miter/>
          </a:ln>
        </p:spPr>
        <p:txBody>
          <a:bodyPr rtlCol="0" anchor="ctr"/>
          <a:lstStyle/>
          <a:p>
            <a:endParaRPr lang="en-US">
              <a:solidFill>
                <a:schemeClr val="tx1"/>
              </a:solidFill>
            </a:endParaRPr>
          </a:p>
        </p:txBody>
      </p:sp>
      <p:sp>
        <p:nvSpPr>
          <p:cNvPr id="10" name="Color Fill">
            <a:extLst>
              <a:ext uri="{FF2B5EF4-FFF2-40B4-BE49-F238E27FC236}">
                <a16:creationId xmlns:a16="http://schemas.microsoft.com/office/drawing/2014/main" id="{4D6F41A4-BEE3-4935-9371-4ADEA67A22F9}"/>
              </a:ex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dirty="0">
              <a:solidFill>
                <a:schemeClr val="bg2">
                  <a:lumMod val="75000"/>
                  <a:lumOff val="25000"/>
                </a:schemeClr>
              </a:solidFill>
            </a:endParaRPr>
          </a:p>
        </p:txBody>
      </p:sp>
      <p:grpSp>
        <p:nvGrpSpPr>
          <p:cNvPr id="13" name="Group 12">
            <a:extLst>
              <a:ext uri="{FF2B5EF4-FFF2-40B4-BE49-F238E27FC236}">
                <a16:creationId xmlns:a16="http://schemas.microsoft.com/office/drawing/2014/main" id="{7726F010-956A-40BC-8A1F-8002DC729B4C}"/>
              </a:ext>
              <a:ext uri="{C183D7F6-B498-43B3-948B-1728B52AA6E4}">
                <adec:decorative xmlns:adec="http://schemas.microsoft.com/office/drawing/2017/decorative" val="1"/>
              </a:ext>
            </a:extLst>
          </p:cNvPr>
          <p:cNvGrpSpPr/>
          <p:nvPr/>
        </p:nvGrpSpPr>
        <p:grpSpPr>
          <a:xfrm>
            <a:off x="8351566" y="0"/>
            <a:ext cx="3840434" cy="6858000"/>
            <a:chOff x="8351565" y="0"/>
            <a:chExt cx="3840434" cy="6858000"/>
          </a:xfrm>
        </p:grpSpPr>
        <p:sp>
          <p:nvSpPr>
            <p:cNvPr id="14" name="Oval 13">
              <a:extLst>
                <a:ext uri="{FF2B5EF4-FFF2-40B4-BE49-F238E27FC236}">
                  <a16:creationId xmlns:a16="http://schemas.microsoft.com/office/drawing/2014/main" id="{D386E468-0048-46C4-ADDD-FBE7A6AE9F31}"/>
                </a:ext>
              </a:extLst>
            </p:cNvPr>
            <p:cNvSpPr/>
            <p:nvPr/>
          </p:nvSpPr>
          <p:spPr>
            <a:xfrm>
              <a:off x="11260165" y="519204"/>
              <a:ext cx="474635" cy="47463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15" name="Freeform: Shape 14">
              <a:extLst>
                <a:ext uri="{FF2B5EF4-FFF2-40B4-BE49-F238E27FC236}">
                  <a16:creationId xmlns:a16="http://schemas.microsoft.com/office/drawing/2014/main" id="{C5B35ED4-0C31-4C8C-A45E-6A3EDEAB2867}"/>
                </a:ext>
              </a:extLst>
            </p:cNvPr>
            <p:cNvSpPr/>
            <p:nvPr/>
          </p:nvSpPr>
          <p:spPr>
            <a:xfrm>
              <a:off x="8385871" y="0"/>
              <a:ext cx="2955657" cy="679194"/>
            </a:xfrm>
            <a:custGeom>
              <a:avLst/>
              <a:gdLst>
                <a:gd name="connsiteX0" fmla="*/ 0 w 2955657"/>
                <a:gd name="connsiteY0" fmla="*/ 0 h 679194"/>
                <a:gd name="connsiteX1" fmla="*/ 2955657 w 2955657"/>
                <a:gd name="connsiteY1" fmla="*/ 0 h 679194"/>
                <a:gd name="connsiteX2" fmla="*/ 2892839 w 2955657"/>
                <a:gd name="connsiteY2" fmla="*/ 84007 h 679194"/>
                <a:gd name="connsiteX3" fmla="*/ 1630760 w 2955657"/>
                <a:gd name="connsiteY3" fmla="*/ 679194 h 679194"/>
                <a:gd name="connsiteX4" fmla="*/ 0 w 2955657"/>
                <a:gd name="connsiteY4" fmla="*/ 679194 h 6791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55657" h="679194">
                  <a:moveTo>
                    <a:pt x="0" y="0"/>
                  </a:moveTo>
                  <a:lnTo>
                    <a:pt x="2955657" y="0"/>
                  </a:lnTo>
                  <a:lnTo>
                    <a:pt x="2892839" y="84007"/>
                  </a:lnTo>
                  <a:cubicBezTo>
                    <a:pt x="2592855" y="447504"/>
                    <a:pt x="2138868" y="679194"/>
                    <a:pt x="1630760" y="679194"/>
                  </a:cubicBezTo>
                  <a:lnTo>
                    <a:pt x="0" y="679194"/>
                  </a:lnTo>
                  <a:close/>
                </a:path>
              </a:pathLst>
            </a:custGeom>
            <a:solidFill>
              <a:schemeClr val="accent1">
                <a:lumMod val="60000"/>
                <a:lumOff val="40000"/>
                <a:alpha val="60000"/>
              </a:schemeClr>
            </a:solidFill>
            <a:ln w="9331" cap="flat">
              <a:noFill/>
              <a:prstDash val="solid"/>
              <a:miter/>
            </a:ln>
          </p:spPr>
          <p:txBody>
            <a:bodyPr rtlCol="0" anchor="ctr"/>
            <a:lstStyle/>
            <a:p>
              <a:pPr lvl="0"/>
              <a:endParaRPr lang="en-US"/>
            </a:p>
          </p:txBody>
        </p:sp>
        <p:sp>
          <p:nvSpPr>
            <p:cNvPr id="16" name="Freeform: Shape 15">
              <a:extLst>
                <a:ext uri="{FF2B5EF4-FFF2-40B4-BE49-F238E27FC236}">
                  <a16:creationId xmlns:a16="http://schemas.microsoft.com/office/drawing/2014/main" id="{B40A1EF3-FA93-48F4-9F82-BC0C79635750}"/>
                </a:ext>
              </a:extLst>
            </p:cNvPr>
            <p:cNvSpPr/>
            <p:nvPr/>
          </p:nvSpPr>
          <p:spPr>
            <a:xfrm>
              <a:off x="8351565" y="4121414"/>
              <a:ext cx="3266317" cy="2736586"/>
            </a:xfrm>
            <a:custGeom>
              <a:avLst/>
              <a:gdLst>
                <a:gd name="connsiteX0" fmla="*/ 1635557 w 3266317"/>
                <a:gd name="connsiteY0" fmla="*/ 0 h 2736586"/>
                <a:gd name="connsiteX1" fmla="*/ 3266317 w 3266317"/>
                <a:gd name="connsiteY1" fmla="*/ 0 h 2736586"/>
                <a:gd name="connsiteX2" fmla="*/ 3266317 w 3266317"/>
                <a:gd name="connsiteY2" fmla="*/ 1630760 h 2736586"/>
                <a:gd name="connsiteX3" fmla="*/ 2892838 w 3266317"/>
                <a:gd name="connsiteY3" fmla="*/ 2671131 h 2736586"/>
                <a:gd name="connsiteX4" fmla="*/ 2833348 w 3266317"/>
                <a:gd name="connsiteY4" fmla="*/ 2736586 h 2736586"/>
                <a:gd name="connsiteX5" fmla="*/ 0 w 3266317"/>
                <a:gd name="connsiteY5" fmla="*/ 2736586 h 2736586"/>
                <a:gd name="connsiteX6" fmla="*/ 0 w 3266317"/>
                <a:gd name="connsiteY6" fmla="*/ 1635558 h 2736586"/>
                <a:gd name="connsiteX7" fmla="*/ 1635557 w 3266317"/>
                <a:gd name="connsiteY7" fmla="*/ 0 h 27365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66317" h="2736586">
                  <a:moveTo>
                    <a:pt x="1635557" y="0"/>
                  </a:moveTo>
                  <a:lnTo>
                    <a:pt x="3266317" y="0"/>
                  </a:lnTo>
                  <a:lnTo>
                    <a:pt x="3266317" y="1630760"/>
                  </a:lnTo>
                  <a:cubicBezTo>
                    <a:pt x="3266317" y="2025955"/>
                    <a:pt x="3126159" y="2388411"/>
                    <a:pt x="2892838" y="2671131"/>
                  </a:cubicBezTo>
                  <a:lnTo>
                    <a:pt x="2833348" y="2736586"/>
                  </a:lnTo>
                  <a:lnTo>
                    <a:pt x="0" y="2736586"/>
                  </a:lnTo>
                  <a:lnTo>
                    <a:pt x="0" y="1635558"/>
                  </a:lnTo>
                  <a:cubicBezTo>
                    <a:pt x="0" y="732255"/>
                    <a:pt x="732254" y="0"/>
                    <a:pt x="1635557" y="0"/>
                  </a:cubicBezTo>
                  <a:close/>
                </a:path>
              </a:pathLst>
            </a:custGeom>
            <a:solidFill>
              <a:schemeClr val="accent1">
                <a:lumMod val="60000"/>
                <a:lumOff val="40000"/>
                <a:alpha val="60000"/>
              </a:schemeClr>
            </a:solidFill>
            <a:ln w="9331" cap="flat">
              <a:noFill/>
              <a:prstDash val="solid"/>
              <a:miter/>
            </a:ln>
          </p:spPr>
          <p:txBody>
            <a:bodyPr rtlCol="0" anchor="ctr"/>
            <a:lstStyle/>
            <a:p>
              <a:pPr lvl="0"/>
              <a:endParaRPr lang="en-US" dirty="0"/>
            </a:p>
          </p:txBody>
        </p:sp>
        <p:sp>
          <p:nvSpPr>
            <p:cNvPr id="17" name="Freeform: Shape 16">
              <a:extLst>
                <a:ext uri="{FF2B5EF4-FFF2-40B4-BE49-F238E27FC236}">
                  <a16:creationId xmlns:a16="http://schemas.microsoft.com/office/drawing/2014/main" id="{A985F09D-6969-44D0-B04F-4EDE0FEDAF63}"/>
                </a:ext>
              </a:extLst>
            </p:cNvPr>
            <p:cNvSpPr/>
            <p:nvPr/>
          </p:nvSpPr>
          <p:spPr>
            <a:xfrm>
              <a:off x="11755674" y="3386384"/>
              <a:ext cx="436325" cy="1309674"/>
            </a:xfrm>
            <a:custGeom>
              <a:avLst/>
              <a:gdLst>
                <a:gd name="connsiteX0" fmla="*/ 470325 w 477612"/>
                <a:gd name="connsiteY0" fmla="*/ 0 h 1433600"/>
                <a:gd name="connsiteX1" fmla="*/ 475607 w 477612"/>
                <a:gd name="connsiteY1" fmla="*/ 3701 h 1433600"/>
                <a:gd name="connsiteX2" fmla="*/ 477612 w 477612"/>
                <a:gd name="connsiteY2" fmla="*/ 5160 h 1433600"/>
                <a:gd name="connsiteX3" fmla="*/ 477612 w 477612"/>
                <a:gd name="connsiteY3" fmla="*/ 1428441 h 1433600"/>
                <a:gd name="connsiteX4" fmla="*/ 475607 w 477612"/>
                <a:gd name="connsiteY4" fmla="*/ 1429900 h 1433600"/>
                <a:gd name="connsiteX5" fmla="*/ 470325 w 477612"/>
                <a:gd name="connsiteY5" fmla="*/ 1433600 h 1433600"/>
                <a:gd name="connsiteX6" fmla="*/ 0 w 477612"/>
                <a:gd name="connsiteY6" fmla="*/ 716800 h 1433600"/>
                <a:gd name="connsiteX7" fmla="*/ 470325 w 477612"/>
                <a:gd name="connsiteY7" fmla="*/ 0 h 143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77612" h="1433600">
                  <a:moveTo>
                    <a:pt x="470325" y="0"/>
                  </a:moveTo>
                  <a:cubicBezTo>
                    <a:pt x="470325" y="0"/>
                    <a:pt x="472162" y="1254"/>
                    <a:pt x="475607" y="3701"/>
                  </a:cubicBezTo>
                  <a:lnTo>
                    <a:pt x="477612" y="5160"/>
                  </a:lnTo>
                  <a:lnTo>
                    <a:pt x="477612" y="1428441"/>
                  </a:lnTo>
                  <a:lnTo>
                    <a:pt x="475607" y="1429900"/>
                  </a:lnTo>
                  <a:cubicBezTo>
                    <a:pt x="472162" y="1432347"/>
                    <a:pt x="470325" y="1433600"/>
                    <a:pt x="470325" y="1433600"/>
                  </a:cubicBezTo>
                  <a:cubicBezTo>
                    <a:pt x="470325" y="1433600"/>
                    <a:pt x="0" y="1112672"/>
                    <a:pt x="0" y="716800"/>
                  </a:cubicBezTo>
                  <a:cubicBezTo>
                    <a:pt x="0" y="320929"/>
                    <a:pt x="470325" y="0"/>
                    <a:pt x="470325" y="0"/>
                  </a:cubicBezTo>
                  <a:close/>
                </a:path>
              </a:pathLst>
            </a:custGeom>
            <a:pattFill prst="pct5">
              <a:fgClr>
                <a:schemeClr val="accent4">
                  <a:lumMod val="20000"/>
                  <a:lumOff val="80000"/>
                </a:schemeClr>
              </a:fgClr>
              <a:bgClr>
                <a:schemeClr val="accent4">
                  <a:lumMod val="60000"/>
                  <a:lumOff val="40000"/>
                </a:schemeClr>
              </a:bgClr>
            </a:pattFill>
            <a:ln w="9525" cap="flat">
              <a:noFill/>
              <a:prstDash val="solid"/>
              <a:miter/>
            </a:ln>
          </p:spPr>
          <p:txBody>
            <a:bodyPr rtlCol="0" anchor="ctr"/>
            <a:lstStyle/>
            <a:p>
              <a:pPr lvl="0"/>
              <a:endParaRPr lang="en-US" dirty="0"/>
            </a:p>
          </p:txBody>
        </p:sp>
        <p:sp>
          <p:nvSpPr>
            <p:cNvPr id="18" name="Graphic 9">
              <a:extLst>
                <a:ext uri="{FF2B5EF4-FFF2-40B4-BE49-F238E27FC236}">
                  <a16:creationId xmlns:a16="http://schemas.microsoft.com/office/drawing/2014/main" id="{003913A0-A3C0-4ED8-8920-318068FBC46F}"/>
                </a:ext>
              </a:extLst>
            </p:cNvPr>
            <p:cNvSpPr/>
            <p:nvPr/>
          </p:nvSpPr>
          <p:spPr>
            <a:xfrm>
              <a:off x="8385870" y="791588"/>
              <a:ext cx="3232012" cy="3232012"/>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p>
              <a:pPr lvl="0"/>
              <a:endParaRPr lang="en-US"/>
            </a:p>
          </p:txBody>
        </p:sp>
      </p:grpSp>
      <p:sp>
        <p:nvSpPr>
          <p:cNvPr id="12" name="Texture">
            <a:extLst>
              <a:ext uri="{FF2B5EF4-FFF2-40B4-BE49-F238E27FC236}">
                <a16:creationId xmlns:a16="http://schemas.microsoft.com/office/drawing/2014/main" id="{7FE1D329-7CB2-4DF5-B0C0-36DD19EBC66D}"/>
              </a:ext>
              <a:ext uri="{C183D7F6-B498-43B3-948B-1728B52AA6E4}">
                <adec:decorative xmlns:adec="http://schemas.microsoft.com/office/drawing/2017/decorative" val="1"/>
              </a:ext>
            </a:extLst>
          </p:cNvPr>
          <p:cNvSpPr/>
          <p:nvPr/>
        </p:nvSpPr>
        <p:spPr>
          <a:xfrm>
            <a:off x="3048" y="0"/>
            <a:ext cx="12188952" cy="6858000"/>
          </a:xfrm>
          <a:prstGeom prst="rect">
            <a:avLst/>
          </a:prstGeom>
          <a:blipFill dpi="0" rotWithShape="1">
            <a:blip r:embed="rId13">
              <a:alphaModFix amt="6000"/>
            </a:blip>
            <a:srcRect/>
            <a:tile tx="0" ty="0" sx="100000" sy="100000" flip="none" algn="tl"/>
          </a:blipFill>
          <a:ln w="9525" cap="flat">
            <a:noFill/>
            <a:prstDash val="solid"/>
            <a:miter/>
          </a:ln>
        </p:spPr>
        <p:txBody>
          <a:bodyPr rtlCol="0" anchor="ctr"/>
          <a:lstStyle/>
          <a:p>
            <a:endParaRPr lang="en-US" dirty="0"/>
          </a:p>
        </p:txBody>
      </p:sp>
      <p:sp>
        <p:nvSpPr>
          <p:cNvPr id="2" name="Title Placeholder 1">
            <a:extLst>
              <a:ext uri="{FF2B5EF4-FFF2-40B4-BE49-F238E27FC236}">
                <a16:creationId xmlns:a16="http://schemas.microsoft.com/office/drawing/2014/main" id="{093083B5-1505-44FE-894D-AA1AB6D60FCE}"/>
              </a:ext>
            </a:extLst>
          </p:cNvPr>
          <p:cNvSpPr>
            <a:spLocks noGrp="1"/>
          </p:cNvSpPr>
          <p:nvPr>
            <p:ph type="title"/>
          </p:nvPr>
        </p:nvSpPr>
        <p:spPr>
          <a:xfrm>
            <a:off x="457200" y="668049"/>
            <a:ext cx="7685037" cy="1325563"/>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03F3930-F8C8-43B1-BC1A-6264F4ACB2E1}"/>
              </a:ext>
            </a:extLst>
          </p:cNvPr>
          <p:cNvSpPr>
            <a:spLocks noGrp="1"/>
          </p:cNvSpPr>
          <p:nvPr>
            <p:ph type="body" idx="1"/>
          </p:nvPr>
        </p:nvSpPr>
        <p:spPr>
          <a:xfrm>
            <a:off x="457200" y="2096713"/>
            <a:ext cx="7685037" cy="40802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B9F4F2F7-3ECA-43D7-BFF3-FBB407AEAB46}"/>
              </a:ext>
            </a:extLst>
          </p:cNvPr>
          <p:cNvSpPr>
            <a:spLocks noGrp="1"/>
          </p:cNvSpPr>
          <p:nvPr>
            <p:ph type="dt" sz="half" idx="2"/>
          </p:nvPr>
        </p:nvSpPr>
        <p:spPr>
          <a:xfrm>
            <a:off x="457200" y="6356350"/>
            <a:ext cx="2743200" cy="365125"/>
          </a:xfrm>
          <a:prstGeom prst="rect">
            <a:avLst/>
          </a:prstGeom>
        </p:spPr>
        <p:txBody>
          <a:bodyPr vert="horz" lIns="91440" tIns="45720" rIns="91440" bIns="45720" rtlCol="0" anchor="ctr"/>
          <a:lstStyle>
            <a:lvl1pPr algn="l">
              <a:defRPr sz="1000" spc="110" baseline="0">
                <a:solidFill>
                  <a:schemeClr val="tx1">
                    <a:tint val="75000"/>
                  </a:schemeClr>
                </a:solidFill>
              </a:defRPr>
            </a:lvl1pPr>
          </a:lstStyle>
          <a:p>
            <a:fld id="{D208048B-57AF-4F53-BC84-8E0A1033FBEC}" type="datetimeFigureOut">
              <a:rPr lang="en-US" smtClean="0"/>
              <a:pPr/>
              <a:t>5/18/2023</a:t>
            </a:fld>
            <a:endParaRPr lang="en-US" dirty="0"/>
          </a:p>
        </p:txBody>
      </p:sp>
      <p:sp>
        <p:nvSpPr>
          <p:cNvPr id="5" name="Footer Placeholder 4">
            <a:extLst>
              <a:ext uri="{FF2B5EF4-FFF2-40B4-BE49-F238E27FC236}">
                <a16:creationId xmlns:a16="http://schemas.microsoft.com/office/drawing/2014/main" id="{1D3A193F-0B61-43DD-8E45-EFEAC43E3826}"/>
              </a:ext>
            </a:extLst>
          </p:cNvPr>
          <p:cNvSpPr>
            <a:spLocks noGrp="1"/>
          </p:cNvSpPr>
          <p:nvPr>
            <p:ph type="ftr" sz="quarter" idx="3"/>
          </p:nvPr>
        </p:nvSpPr>
        <p:spPr>
          <a:xfrm>
            <a:off x="457200" y="155448"/>
            <a:ext cx="4114800" cy="365125"/>
          </a:xfrm>
          <a:prstGeom prst="rect">
            <a:avLst/>
          </a:prstGeom>
        </p:spPr>
        <p:txBody>
          <a:bodyPr vert="horz" lIns="91440" tIns="45720" rIns="91440" bIns="45720" rtlCol="0" anchor="ctr"/>
          <a:lstStyle>
            <a:lvl1pPr algn="l">
              <a:defRPr sz="1000" spc="110" baseline="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64625961-D3A8-4945-AEE4-EE1952DBDCAE}"/>
              </a:ext>
            </a:extLst>
          </p:cNvPr>
          <p:cNvSpPr>
            <a:spLocks noGrp="1"/>
          </p:cNvSpPr>
          <p:nvPr>
            <p:ph type="sldNum" sz="quarter" idx="4"/>
          </p:nvPr>
        </p:nvSpPr>
        <p:spPr>
          <a:xfrm>
            <a:off x="10954512" y="6355080"/>
            <a:ext cx="795528" cy="365760"/>
          </a:xfrm>
          <a:prstGeom prst="rect">
            <a:avLst/>
          </a:prstGeom>
        </p:spPr>
        <p:txBody>
          <a:bodyPr vert="horz" lIns="91440" tIns="45720" rIns="91440" bIns="45720" rtlCol="0" anchor="ctr"/>
          <a:lstStyle>
            <a:lvl1pPr algn="r">
              <a:defRPr sz="1000" spc="110" baseline="0">
                <a:solidFill>
                  <a:schemeClr val="tx1">
                    <a:tint val="75000"/>
                  </a:schemeClr>
                </a:solidFill>
              </a:defRPr>
            </a:lvl1pPr>
          </a:lstStyle>
          <a:p>
            <a:fld id="{BD8A8A1B-4E1E-43EF-8A39-7D4A3879B941}" type="slidenum">
              <a:rPr lang="en-US" smtClean="0"/>
              <a:pPr/>
              <a:t>‹#›</a:t>
            </a:fld>
            <a:endParaRPr lang="en-US" dirty="0"/>
          </a:p>
        </p:txBody>
      </p:sp>
    </p:spTree>
    <p:extLst>
      <p:ext uri="{BB962C8B-B14F-4D97-AF65-F5344CB8AC3E}">
        <p14:creationId xmlns:p14="http://schemas.microsoft.com/office/powerpoint/2010/main" val="2873231441"/>
      </p:ext>
    </p:extLst>
  </p:cSld>
  <p:clrMap bg1="dk1" tx1="lt1" bg2="dk2" tx2="lt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pinpoint.cch.com.au/resolve-citation/YAFLCASE_HANDLE%20io592049sl18873170" TargetMode="External"/><Relationship Id="rId2" Type="http://schemas.openxmlformats.org/officeDocument/2006/relationships/hyperlink" Target="http://www.austlii.edu.au/cgi-bin/viewdoc/au/cases/cth/HCA/1988/68.html"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pinpoint.cch.com.au/resolve-citation/YAFLCASE_HANDLE%20io590975sl18862604" TargetMode="External"/><Relationship Id="rId2" Type="http://schemas.openxmlformats.org/officeDocument/2006/relationships/hyperlink" Target="http://www.austlii.edu.au/cgi-bin/viewdoc/au/cases/cth/HCA/1998/76.html"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Background Fill">
            <a:extLst>
              <a:ext uri="{FF2B5EF4-FFF2-40B4-BE49-F238E27FC236}">
                <a16:creationId xmlns:a16="http://schemas.microsoft.com/office/drawing/2014/main" id="{A7971386-B2B0-4A38-8D3B-8CF23AAA61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9525" cap="flat">
            <a:noFill/>
            <a:prstDash val="solid"/>
            <a:miter/>
          </a:ln>
        </p:spPr>
        <p:txBody>
          <a:bodyPr rtlCol="0" anchor="ctr"/>
          <a:lstStyle/>
          <a:p>
            <a:endParaRPr lang="en-US">
              <a:solidFill>
                <a:schemeClr val="tx1"/>
              </a:solidFill>
            </a:endParaRPr>
          </a:p>
        </p:txBody>
      </p:sp>
      <p:sp>
        <p:nvSpPr>
          <p:cNvPr id="11" name="Color Fill">
            <a:extLst>
              <a:ext uri="{FF2B5EF4-FFF2-40B4-BE49-F238E27FC236}">
                <a16:creationId xmlns:a16="http://schemas.microsoft.com/office/drawing/2014/main" id="{96AE4BD0-E2D6-4FE1-9295-59E338A453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dirty="0">
              <a:solidFill>
                <a:schemeClr val="bg2">
                  <a:lumMod val="75000"/>
                  <a:lumOff val="25000"/>
                </a:schemeClr>
              </a:solidFill>
            </a:endParaRPr>
          </a:p>
        </p:txBody>
      </p:sp>
      <p:sp>
        <p:nvSpPr>
          <p:cNvPr id="13" name="Texture">
            <a:extLst>
              <a:ext uri="{FF2B5EF4-FFF2-40B4-BE49-F238E27FC236}">
                <a16:creationId xmlns:a16="http://schemas.microsoft.com/office/drawing/2014/main" id="{0D29D77D-2D4E-4868-960B-BEDA724F5C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7" y="-1"/>
            <a:ext cx="12195048"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78854B5F-714B-B3F9-45B3-E8DF2447CDE7}"/>
              </a:ext>
            </a:extLst>
          </p:cNvPr>
          <p:cNvSpPr>
            <a:spLocks noGrp="1"/>
          </p:cNvSpPr>
          <p:nvPr>
            <p:ph type="ctrTitle"/>
          </p:nvPr>
        </p:nvSpPr>
        <p:spPr>
          <a:xfrm>
            <a:off x="3048" y="267285"/>
            <a:ext cx="6613533" cy="3063240"/>
          </a:xfrm>
        </p:spPr>
        <p:txBody>
          <a:bodyPr>
            <a:normAutofit/>
          </a:bodyPr>
          <a:lstStyle/>
          <a:p>
            <a:r>
              <a:rPr lang="en-US" dirty="0"/>
              <a:t>In the Marriage of RRR </a:t>
            </a:r>
            <a:br>
              <a:rPr lang="en-US" dirty="0"/>
            </a:br>
            <a:br>
              <a:rPr lang="en-US" dirty="0"/>
            </a:br>
            <a:r>
              <a:rPr lang="en-US" dirty="0"/>
              <a:t>Risk, Recovery &amp; Relocation</a:t>
            </a:r>
            <a:endParaRPr lang="en-AU" dirty="0"/>
          </a:p>
        </p:txBody>
      </p:sp>
      <p:pic>
        <p:nvPicPr>
          <p:cNvPr id="4" name="Picture 3" descr="Wavy 3D art">
            <a:extLst>
              <a:ext uri="{FF2B5EF4-FFF2-40B4-BE49-F238E27FC236}">
                <a16:creationId xmlns:a16="http://schemas.microsoft.com/office/drawing/2014/main" id="{F605A05B-DD6F-1DF8-949F-8CD2FD8A2F61}"/>
              </a:ext>
            </a:extLst>
          </p:cNvPr>
          <p:cNvPicPr>
            <a:picLocks noChangeAspect="1"/>
          </p:cNvPicPr>
          <p:nvPr/>
        </p:nvPicPr>
        <p:blipFill rotWithShape="1">
          <a:blip r:embed="rId3"/>
          <a:srcRect l="6941" r="2" b="2"/>
          <a:stretch/>
        </p:blipFill>
        <p:spPr>
          <a:xfrm>
            <a:off x="5866228" y="0"/>
            <a:ext cx="6325772" cy="6858000"/>
          </a:xfrm>
          <a:custGeom>
            <a:avLst/>
            <a:gdLst/>
            <a:ahLst/>
            <a:cxnLst/>
            <a:rect l="l" t="t" r="r" b="b"/>
            <a:pathLst>
              <a:path w="8234792" h="6821666">
                <a:moveTo>
                  <a:pt x="2322410" y="0"/>
                </a:moveTo>
                <a:lnTo>
                  <a:pt x="8234792" y="0"/>
                </a:lnTo>
                <a:lnTo>
                  <a:pt x="8234792" y="4503719"/>
                </a:lnTo>
                <a:lnTo>
                  <a:pt x="8215888" y="4629599"/>
                </a:lnTo>
                <a:cubicBezTo>
                  <a:pt x="8049795" y="5454493"/>
                  <a:pt x="7647096" y="6191792"/>
                  <a:pt x="7082996" y="6765066"/>
                </a:cubicBezTo>
                <a:lnTo>
                  <a:pt x="7021717" y="6821666"/>
                </a:lnTo>
                <a:lnTo>
                  <a:pt x="0" y="6821666"/>
                </a:lnTo>
                <a:lnTo>
                  <a:pt x="0" y="3790727"/>
                </a:lnTo>
                <a:cubicBezTo>
                  <a:pt x="0" y="2186928"/>
                  <a:pt x="879517" y="791919"/>
                  <a:pt x="2175128" y="76659"/>
                </a:cubicBezTo>
                <a:close/>
              </a:path>
            </a:pathLst>
          </a:custGeom>
        </p:spPr>
      </p:pic>
    </p:spTree>
    <p:extLst>
      <p:ext uri="{BB962C8B-B14F-4D97-AF65-F5344CB8AC3E}">
        <p14:creationId xmlns:p14="http://schemas.microsoft.com/office/powerpoint/2010/main" val="26671311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BF14C7-74B3-6484-0FC8-02AE899A1395}"/>
              </a:ext>
            </a:extLst>
          </p:cNvPr>
          <p:cNvSpPr>
            <a:spLocks noGrp="1"/>
          </p:cNvSpPr>
          <p:nvPr>
            <p:ph idx="1"/>
          </p:nvPr>
        </p:nvSpPr>
        <p:spPr>
          <a:xfrm>
            <a:off x="154746" y="154746"/>
            <a:ext cx="7987492" cy="6384024"/>
          </a:xfrm>
        </p:spPr>
        <p:txBody>
          <a:bodyPr>
            <a:normAutofit/>
          </a:bodyPr>
          <a:lstStyle/>
          <a:p>
            <a:pPr marL="0" lvl="0" indent="0" algn="just">
              <a:lnSpc>
                <a:spcPct val="107000"/>
              </a:lnSpc>
              <a:spcBef>
                <a:spcPts val="1200"/>
              </a:spcBef>
              <a:spcAft>
                <a:spcPts val="1200"/>
              </a:spcAft>
              <a:buNone/>
            </a:pPr>
            <a:r>
              <a:rPr lang="en-US" sz="1600" kern="100" dirty="0">
                <a:effectLst/>
                <a:latin typeface="Arial" panose="020B0604020202020204" pitchFamily="34" charset="0"/>
                <a:ea typeface="Calibri" panose="020F0502020204030204" pitchFamily="34" charset="0"/>
                <a:cs typeface="Times New Roman" panose="02020603050405020304" pitchFamily="18" charset="0"/>
              </a:rPr>
              <a:t>3. Why is it a risk – Be precise. How does the risk impact the child including considerations such as:</a:t>
            </a:r>
            <a:endParaRPr lang="en-AU"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lnSpc>
                <a:spcPct val="107000"/>
              </a:lnSpc>
              <a:spcBef>
                <a:spcPts val="1200"/>
              </a:spcBef>
              <a:spcAft>
                <a:spcPts val="1200"/>
              </a:spcAft>
              <a:buFont typeface="+mj-lt"/>
              <a:buAutoNum type="alphaLcPeriod"/>
            </a:pPr>
            <a:r>
              <a:rPr lang="en-US" sz="1600" kern="100" dirty="0">
                <a:effectLst/>
                <a:latin typeface="Arial" panose="020B0604020202020204" pitchFamily="34" charset="0"/>
                <a:ea typeface="Calibri" panose="020F0502020204030204" pitchFamily="34" charset="0"/>
                <a:cs typeface="Times New Roman" panose="02020603050405020304" pitchFamily="18" charset="0"/>
              </a:rPr>
              <a:t>Are the children usually present when the risk is there?</a:t>
            </a:r>
            <a:endParaRPr lang="en-AU"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lnSpc>
                <a:spcPct val="107000"/>
              </a:lnSpc>
              <a:spcBef>
                <a:spcPts val="1200"/>
              </a:spcBef>
              <a:spcAft>
                <a:spcPts val="1200"/>
              </a:spcAft>
              <a:buFont typeface="+mj-lt"/>
              <a:buAutoNum type="alphaLcPeriod"/>
            </a:pPr>
            <a:r>
              <a:rPr lang="en-US" sz="1600" kern="100" dirty="0">
                <a:effectLst/>
                <a:latin typeface="Arial" panose="020B0604020202020204" pitchFamily="34" charset="0"/>
                <a:ea typeface="Calibri" panose="020F0502020204030204" pitchFamily="34" charset="0"/>
                <a:cs typeface="Times New Roman" panose="02020603050405020304" pitchFamily="18" charset="0"/>
              </a:rPr>
              <a:t>Have the children been exposed to the risk?</a:t>
            </a:r>
            <a:endParaRPr lang="en-AU"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lnSpc>
                <a:spcPct val="107000"/>
              </a:lnSpc>
              <a:spcBef>
                <a:spcPts val="1200"/>
              </a:spcBef>
              <a:spcAft>
                <a:spcPts val="1200"/>
              </a:spcAft>
              <a:buFont typeface="+mj-lt"/>
              <a:buAutoNum type="alphaLcPeriod"/>
            </a:pPr>
            <a:r>
              <a:rPr lang="en-US" sz="1600" kern="100" dirty="0">
                <a:effectLst/>
                <a:latin typeface="Arial" panose="020B0604020202020204" pitchFamily="34" charset="0"/>
                <a:ea typeface="Calibri" panose="020F0502020204030204" pitchFamily="34" charset="0"/>
                <a:cs typeface="Times New Roman" panose="02020603050405020304" pitchFamily="18" charset="0"/>
              </a:rPr>
              <a:t>If so, how have they reacted to that risk/</a:t>
            </a:r>
            <a:r>
              <a:rPr lang="en-US" sz="1600" kern="100" dirty="0" err="1">
                <a:effectLst/>
                <a:latin typeface="Arial" panose="020B0604020202020204" pitchFamily="34" charset="0"/>
                <a:ea typeface="Calibri" panose="020F0502020204030204" pitchFamily="34" charset="0"/>
                <a:cs typeface="Times New Roman" panose="02020603050405020304" pitchFamily="18" charset="0"/>
              </a:rPr>
              <a:t>behaviour</a:t>
            </a:r>
            <a:r>
              <a:rPr lang="en-US" sz="1600" kern="100" dirty="0">
                <a:effectLst/>
                <a:latin typeface="Arial" panose="020B0604020202020204" pitchFamily="34" charset="0"/>
                <a:ea typeface="Calibri" panose="020F0502020204030204" pitchFamily="34" charset="0"/>
                <a:cs typeface="Times New Roman" panose="02020603050405020304" pitchFamily="18" charset="0"/>
              </a:rPr>
              <a:t> – how did it impact them?</a:t>
            </a:r>
            <a:endParaRPr lang="en-AU"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lnSpc>
                <a:spcPct val="107000"/>
              </a:lnSpc>
              <a:spcBef>
                <a:spcPts val="1200"/>
              </a:spcBef>
              <a:spcAft>
                <a:spcPts val="1200"/>
              </a:spcAft>
              <a:buFont typeface="+mj-lt"/>
              <a:buAutoNum type="alphaLcPeriod"/>
            </a:pPr>
            <a:r>
              <a:rPr lang="en-US" sz="1600" kern="100" dirty="0">
                <a:effectLst/>
                <a:latin typeface="Arial" panose="020B0604020202020204" pitchFamily="34" charset="0"/>
                <a:ea typeface="Calibri" panose="020F0502020204030204" pitchFamily="34" charset="0"/>
                <a:cs typeface="Times New Roman" panose="02020603050405020304" pitchFamily="18" charset="0"/>
              </a:rPr>
              <a:t>How old is the child and do they have access to other trusted adults who would assist them if they needed to self protect</a:t>
            </a:r>
            <a:endParaRPr lang="en-AU"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lnSpc>
                <a:spcPct val="107000"/>
              </a:lnSpc>
              <a:spcBef>
                <a:spcPts val="1200"/>
              </a:spcBef>
              <a:spcAft>
                <a:spcPts val="1200"/>
              </a:spcAft>
              <a:buNone/>
            </a:pPr>
            <a:r>
              <a:rPr lang="en-US" sz="1600" kern="100" dirty="0">
                <a:effectLst/>
                <a:latin typeface="Arial" panose="020B0604020202020204" pitchFamily="34" charset="0"/>
                <a:ea typeface="Calibri" panose="020F0502020204030204" pitchFamily="34" charset="0"/>
                <a:cs typeface="Times New Roman" panose="02020603050405020304" pitchFamily="18" charset="0"/>
              </a:rPr>
              <a:t>4. When is the risk of most concern?</a:t>
            </a:r>
            <a:endParaRPr lang="en-AU"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lnSpc>
                <a:spcPct val="107000"/>
              </a:lnSpc>
              <a:spcBef>
                <a:spcPts val="1200"/>
              </a:spcBef>
              <a:spcAft>
                <a:spcPts val="1200"/>
              </a:spcAft>
              <a:buFont typeface="+mj-lt"/>
              <a:buAutoNum type="alphaLcPeriod"/>
            </a:pPr>
            <a:r>
              <a:rPr lang="en-US" sz="1600" kern="100" dirty="0">
                <a:effectLst/>
                <a:latin typeface="Arial" panose="020B0604020202020204" pitchFamily="34" charset="0"/>
                <a:ea typeface="Calibri" panose="020F0502020204030204" pitchFamily="34" charset="0"/>
                <a:cs typeface="Times New Roman" panose="02020603050405020304" pitchFamily="18" charset="0"/>
              </a:rPr>
              <a:t>Is it all the time?</a:t>
            </a:r>
            <a:endParaRPr lang="en-AU"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lnSpc>
                <a:spcPct val="107000"/>
              </a:lnSpc>
              <a:spcBef>
                <a:spcPts val="1200"/>
              </a:spcBef>
              <a:spcAft>
                <a:spcPts val="1200"/>
              </a:spcAft>
              <a:buFont typeface="+mj-lt"/>
              <a:buAutoNum type="alphaLcPeriod"/>
            </a:pPr>
            <a:r>
              <a:rPr lang="en-US" sz="1600" kern="100" dirty="0">
                <a:effectLst/>
                <a:latin typeface="Arial" panose="020B0604020202020204" pitchFamily="34" charset="0"/>
                <a:ea typeface="Calibri" panose="020F0502020204030204" pitchFamily="34" charset="0"/>
                <a:cs typeface="Times New Roman" panose="02020603050405020304" pitchFamily="18" charset="0"/>
              </a:rPr>
              <a:t>Is it at night time only?</a:t>
            </a:r>
            <a:endParaRPr lang="en-AU"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lnSpc>
                <a:spcPct val="107000"/>
              </a:lnSpc>
              <a:spcBef>
                <a:spcPts val="1200"/>
              </a:spcBef>
              <a:spcAft>
                <a:spcPts val="1200"/>
              </a:spcAft>
              <a:buFont typeface="+mj-lt"/>
              <a:buAutoNum type="alphaLcPeriod"/>
            </a:pPr>
            <a:r>
              <a:rPr lang="en-US" sz="1600" kern="100" dirty="0">
                <a:effectLst/>
                <a:latin typeface="Arial" panose="020B0604020202020204" pitchFamily="34" charset="0"/>
                <a:ea typeface="Calibri" panose="020F0502020204030204" pitchFamily="34" charset="0"/>
                <a:cs typeface="Times New Roman" panose="02020603050405020304" pitchFamily="18" charset="0"/>
              </a:rPr>
              <a:t>Is it over a weekend when there is a party?</a:t>
            </a:r>
            <a:endParaRPr lang="en-AU"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lnSpc>
                <a:spcPct val="107000"/>
              </a:lnSpc>
              <a:spcBef>
                <a:spcPts val="1200"/>
              </a:spcBef>
              <a:spcAft>
                <a:spcPts val="1200"/>
              </a:spcAft>
              <a:buFont typeface="+mj-lt"/>
              <a:buAutoNum type="alphaLcPeriod"/>
            </a:pPr>
            <a:r>
              <a:rPr lang="en-US" sz="1600" kern="100" dirty="0">
                <a:effectLst/>
                <a:latin typeface="Arial" panose="020B0604020202020204" pitchFamily="34" charset="0"/>
                <a:ea typeface="Calibri" panose="020F0502020204030204" pitchFamily="34" charset="0"/>
                <a:cs typeface="Times New Roman" panose="02020603050405020304" pitchFamily="18" charset="0"/>
              </a:rPr>
              <a:t>Is it during a specific time of year only?</a:t>
            </a:r>
            <a:endParaRPr lang="en-AU"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648704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1C439C7-93F8-C4DD-189E-EE5DC7A3663F}"/>
              </a:ext>
            </a:extLst>
          </p:cNvPr>
          <p:cNvSpPr>
            <a:spLocks noGrp="1"/>
          </p:cNvSpPr>
          <p:nvPr>
            <p:ph idx="1"/>
          </p:nvPr>
        </p:nvSpPr>
        <p:spPr>
          <a:xfrm>
            <a:off x="154745" y="98475"/>
            <a:ext cx="7987491" cy="6583680"/>
          </a:xfrm>
        </p:spPr>
        <p:txBody>
          <a:bodyPr>
            <a:normAutofit/>
          </a:bodyPr>
          <a:lstStyle/>
          <a:p>
            <a:pPr marL="0" lvl="0" indent="0" algn="just">
              <a:lnSpc>
                <a:spcPct val="107000"/>
              </a:lnSpc>
              <a:spcBef>
                <a:spcPts val="1200"/>
              </a:spcBef>
              <a:spcAft>
                <a:spcPts val="1200"/>
              </a:spcAft>
              <a:buNone/>
            </a:pPr>
            <a:r>
              <a:rPr lang="en-US" sz="1800" kern="100" dirty="0">
                <a:effectLst/>
                <a:latin typeface="Arial" panose="020B0604020202020204" pitchFamily="34" charset="0"/>
                <a:ea typeface="Calibri" panose="020F0502020204030204" pitchFamily="34" charset="0"/>
                <a:cs typeface="Times New Roman" panose="02020603050405020304" pitchFamily="18" charset="0"/>
              </a:rPr>
              <a:t>5. Where is the risk most likely to occur?</a:t>
            </a:r>
            <a:endParaRPr lang="en-AU"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lnSpc>
                <a:spcPct val="107000"/>
              </a:lnSpc>
              <a:spcBef>
                <a:spcPts val="1200"/>
              </a:spcBef>
              <a:spcAft>
                <a:spcPts val="1200"/>
              </a:spcAft>
              <a:buFont typeface="+mj-lt"/>
              <a:buAutoNum type="alphaLcPeriod"/>
            </a:pPr>
            <a:r>
              <a:rPr lang="en-US" sz="1800" kern="100" dirty="0">
                <a:effectLst/>
                <a:latin typeface="Arial" panose="020B0604020202020204" pitchFamily="34" charset="0"/>
                <a:ea typeface="Calibri" panose="020F0502020204030204" pitchFamily="34" charset="0"/>
                <a:cs typeface="Times New Roman" panose="02020603050405020304" pitchFamily="18" charset="0"/>
              </a:rPr>
              <a:t>At the other parent’s home? Or only when visiting certain homes such as family members?</a:t>
            </a:r>
            <a:endParaRPr lang="en-AU"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lnSpc>
                <a:spcPct val="107000"/>
              </a:lnSpc>
              <a:spcBef>
                <a:spcPts val="1200"/>
              </a:spcBef>
              <a:spcAft>
                <a:spcPts val="1200"/>
              </a:spcAft>
              <a:buNone/>
            </a:pPr>
            <a:r>
              <a:rPr lang="en-US" sz="1800" kern="100" dirty="0">
                <a:effectLst/>
                <a:latin typeface="Arial" panose="020B0604020202020204" pitchFamily="34" charset="0"/>
                <a:ea typeface="Calibri" panose="020F0502020204030204" pitchFamily="34" charset="0"/>
                <a:cs typeface="Times New Roman" panose="02020603050405020304" pitchFamily="18" charset="0"/>
              </a:rPr>
              <a:t>6. How can all of the above answers work towards mitigating that risk?</a:t>
            </a:r>
            <a:endParaRPr lang="en-AU"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lnSpc>
                <a:spcPct val="107000"/>
              </a:lnSpc>
              <a:spcBef>
                <a:spcPts val="1200"/>
              </a:spcBef>
              <a:spcAft>
                <a:spcPts val="1200"/>
              </a:spcAft>
              <a:buFont typeface="+mj-lt"/>
              <a:buAutoNum type="alphaLcPeriod"/>
            </a:pPr>
            <a:r>
              <a:rPr lang="en-US" sz="1800" kern="100" dirty="0">
                <a:effectLst/>
                <a:latin typeface="Arial" panose="020B0604020202020204" pitchFamily="34" charset="0"/>
                <a:ea typeface="Calibri" panose="020F0502020204030204" pitchFamily="34" charset="0"/>
                <a:cs typeface="Times New Roman" panose="02020603050405020304" pitchFamily="18" charset="0"/>
              </a:rPr>
              <a:t>Might be injunctions against a certain person;</a:t>
            </a:r>
            <a:endParaRPr lang="en-AU"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lnSpc>
                <a:spcPct val="107000"/>
              </a:lnSpc>
              <a:spcBef>
                <a:spcPts val="1200"/>
              </a:spcBef>
              <a:spcAft>
                <a:spcPts val="1200"/>
              </a:spcAft>
              <a:buFont typeface="+mj-lt"/>
              <a:buAutoNum type="alphaLcPeriod"/>
            </a:pPr>
            <a:r>
              <a:rPr lang="en-US" sz="1800" kern="100" dirty="0">
                <a:effectLst/>
                <a:latin typeface="Arial" panose="020B0604020202020204" pitchFamily="34" charset="0"/>
                <a:ea typeface="Calibri" panose="020F0502020204030204" pitchFamily="34" charset="0"/>
                <a:cs typeface="Times New Roman" panose="02020603050405020304" pitchFamily="18" charset="0"/>
              </a:rPr>
              <a:t>Drug and alcohol testing;</a:t>
            </a:r>
            <a:endParaRPr lang="en-AU"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lnSpc>
                <a:spcPct val="107000"/>
              </a:lnSpc>
              <a:spcBef>
                <a:spcPts val="1200"/>
              </a:spcBef>
              <a:spcAft>
                <a:spcPts val="1200"/>
              </a:spcAft>
              <a:buFont typeface="+mj-lt"/>
              <a:buAutoNum type="alphaLcPeriod"/>
            </a:pPr>
            <a:r>
              <a:rPr lang="en-US" sz="1800" kern="100" dirty="0">
                <a:effectLst/>
                <a:latin typeface="Arial" panose="020B0604020202020204" pitchFamily="34" charset="0"/>
                <a:ea typeface="Calibri" panose="020F0502020204030204" pitchFamily="34" charset="0"/>
                <a:cs typeface="Times New Roman" panose="02020603050405020304" pitchFamily="18" charset="0"/>
              </a:rPr>
              <a:t>Different time arrangements.</a:t>
            </a:r>
            <a:endParaRPr lang="en-AU"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AU" dirty="0"/>
          </a:p>
        </p:txBody>
      </p:sp>
    </p:spTree>
    <p:extLst>
      <p:ext uri="{BB962C8B-B14F-4D97-AF65-F5344CB8AC3E}">
        <p14:creationId xmlns:p14="http://schemas.microsoft.com/office/powerpoint/2010/main" val="17734882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C589B14-390C-5B57-07F8-7422FF9E9EFD}"/>
              </a:ext>
            </a:extLst>
          </p:cNvPr>
          <p:cNvSpPr>
            <a:spLocks noGrp="1"/>
          </p:cNvSpPr>
          <p:nvPr>
            <p:ph idx="1"/>
          </p:nvPr>
        </p:nvSpPr>
        <p:spPr>
          <a:xfrm>
            <a:off x="225084" y="196948"/>
            <a:ext cx="7917154" cy="6457070"/>
          </a:xfrm>
        </p:spPr>
        <p:txBody>
          <a:bodyPr/>
          <a:lstStyle/>
          <a:p>
            <a:pPr marL="0" indent="0" algn="just">
              <a:lnSpc>
                <a:spcPct val="107000"/>
              </a:lnSpc>
              <a:spcBef>
                <a:spcPts val="1200"/>
              </a:spcBef>
              <a:spcAft>
                <a:spcPts val="1200"/>
              </a:spcAft>
              <a:buNone/>
            </a:pPr>
            <a:r>
              <a:rPr lang="en-US" sz="2400" u="sng" kern="100" dirty="0">
                <a:effectLst/>
                <a:latin typeface="Arial" panose="020B0604020202020204" pitchFamily="34" charset="0"/>
                <a:ea typeface="Calibri" panose="020F0502020204030204" pitchFamily="34" charset="0"/>
                <a:cs typeface="Times New Roman" panose="02020603050405020304" pitchFamily="18" charset="0"/>
              </a:rPr>
              <a:t>Evidence </a:t>
            </a:r>
            <a:endParaRPr lang="en-AU" sz="24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Bef>
                <a:spcPts val="1200"/>
              </a:spcBef>
              <a:spcAft>
                <a:spcPts val="1200"/>
              </a:spcAft>
            </a:pPr>
            <a:r>
              <a:rPr lang="en-US" sz="1800" kern="100" dirty="0">
                <a:effectLst/>
                <a:latin typeface="Arial" panose="020B0604020202020204" pitchFamily="34" charset="0"/>
                <a:ea typeface="Calibri" panose="020F0502020204030204" pitchFamily="34" charset="0"/>
                <a:cs typeface="Times New Roman" panose="02020603050405020304" pitchFamily="18" charset="0"/>
              </a:rPr>
              <a:t>Once answered, those questions inform you about what evidence you will need to put before the Court.  For example:</a:t>
            </a:r>
            <a:endParaRPr lang="en-AU"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Bef>
                <a:spcPts val="1200"/>
              </a:spcBef>
              <a:spcAft>
                <a:spcPts val="1200"/>
              </a:spcAft>
              <a:buFont typeface="+mj-lt"/>
              <a:buAutoNum type="arabicPeriod"/>
            </a:pPr>
            <a:r>
              <a:rPr lang="en-US" sz="1800" kern="100" dirty="0">
                <a:effectLst/>
                <a:latin typeface="Arial" panose="020B0604020202020204" pitchFamily="34" charset="0"/>
                <a:ea typeface="Calibri" panose="020F0502020204030204" pitchFamily="34" charset="0"/>
                <a:cs typeface="Times New Roman" panose="02020603050405020304" pitchFamily="18" charset="0"/>
              </a:rPr>
              <a:t>Do you request that the other parent undertake drug and/or alcohol testing?</a:t>
            </a:r>
            <a:endParaRPr lang="en-AU"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Bef>
                <a:spcPts val="1200"/>
              </a:spcBef>
              <a:spcAft>
                <a:spcPts val="1200"/>
              </a:spcAft>
              <a:buFont typeface="+mj-lt"/>
              <a:buAutoNum type="arabicPeriod"/>
            </a:pPr>
            <a:r>
              <a:rPr lang="en-US" sz="1800" kern="100" dirty="0">
                <a:effectLst/>
                <a:latin typeface="Arial" panose="020B0604020202020204" pitchFamily="34" charset="0"/>
                <a:ea typeface="Calibri" panose="020F0502020204030204" pitchFamily="34" charset="0"/>
                <a:cs typeface="Times New Roman" panose="02020603050405020304" pitchFamily="18" charset="0"/>
              </a:rPr>
              <a:t>Do you request evidence from their treating mental health provider about their diagnosis and treatment plan?</a:t>
            </a:r>
            <a:endParaRPr lang="en-AU"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Bef>
                <a:spcPts val="1200"/>
              </a:spcBef>
              <a:spcAft>
                <a:spcPts val="1200"/>
              </a:spcAft>
              <a:buFont typeface="+mj-lt"/>
              <a:buAutoNum type="arabicPeriod"/>
            </a:pPr>
            <a:r>
              <a:rPr lang="en-US" sz="1800" kern="100" dirty="0">
                <a:effectLst/>
                <a:latin typeface="Arial" panose="020B0604020202020204" pitchFamily="34" charset="0"/>
                <a:ea typeface="Calibri" panose="020F0502020204030204" pitchFamily="34" charset="0"/>
                <a:cs typeface="Times New Roman" panose="02020603050405020304" pitchFamily="18" charset="0"/>
              </a:rPr>
              <a:t>Do you need to issue subpoenas and if so to whom?</a:t>
            </a:r>
            <a:endParaRPr lang="en-AU"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Bef>
                <a:spcPts val="1200"/>
              </a:spcBef>
              <a:spcAft>
                <a:spcPts val="1200"/>
              </a:spcAft>
            </a:pPr>
            <a:r>
              <a:rPr lang="en-US" sz="1800" kern="100" dirty="0">
                <a:effectLst/>
                <a:latin typeface="Arial" panose="020B0604020202020204" pitchFamily="34" charset="0"/>
                <a:ea typeface="Calibri" panose="020F0502020204030204" pitchFamily="34" charset="0"/>
                <a:cs typeface="Times New Roman" panose="02020603050405020304" pitchFamily="18" charset="0"/>
              </a:rPr>
              <a:t>*** do not forget to ask your client what the other parent would allege about them ***</a:t>
            </a:r>
            <a:endParaRPr lang="en-AU"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AU" dirty="0"/>
          </a:p>
        </p:txBody>
      </p:sp>
    </p:spTree>
    <p:extLst>
      <p:ext uri="{BB962C8B-B14F-4D97-AF65-F5344CB8AC3E}">
        <p14:creationId xmlns:p14="http://schemas.microsoft.com/office/powerpoint/2010/main" val="35371893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59AC3F-369F-FB11-384F-DEB204DA9700}"/>
              </a:ext>
            </a:extLst>
          </p:cNvPr>
          <p:cNvSpPr>
            <a:spLocks noGrp="1"/>
          </p:cNvSpPr>
          <p:nvPr>
            <p:ph idx="1"/>
          </p:nvPr>
        </p:nvSpPr>
        <p:spPr>
          <a:xfrm>
            <a:off x="253218" y="267286"/>
            <a:ext cx="7889019" cy="6372665"/>
          </a:xfrm>
        </p:spPr>
        <p:txBody>
          <a:bodyPr/>
          <a:lstStyle/>
          <a:p>
            <a:pPr marL="0" indent="0" algn="just">
              <a:lnSpc>
                <a:spcPct val="107000"/>
              </a:lnSpc>
              <a:spcAft>
                <a:spcPts val="800"/>
              </a:spcAft>
              <a:buNone/>
            </a:pPr>
            <a:r>
              <a:rPr lang="en-US" sz="1800" b="1" u="sng" kern="100" dirty="0">
                <a:effectLst/>
                <a:latin typeface="Arial" panose="020B0604020202020204" pitchFamily="34" charset="0"/>
                <a:ea typeface="Calibri" panose="020F0502020204030204" pitchFamily="34" charset="0"/>
                <a:cs typeface="Times New Roman" panose="02020603050405020304" pitchFamily="18" charset="0"/>
              </a:rPr>
              <a:t>RECOVERY ORDERS</a:t>
            </a:r>
            <a:endParaRPr lang="en-AU"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1800" kern="100" dirty="0">
                <a:effectLst/>
                <a:latin typeface="Arial" panose="020B0604020202020204" pitchFamily="34" charset="0"/>
                <a:ea typeface="Calibri" panose="020F0502020204030204" pitchFamily="34" charset="0"/>
                <a:cs typeface="Times New Roman" panose="02020603050405020304" pitchFamily="18" charset="0"/>
              </a:rPr>
              <a:t>Usually the application is as a result of either some sort of risk and therefore withholding of the children OR an attempt to unilaterally relocate.</a:t>
            </a:r>
            <a:endParaRPr lang="en-AU"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1800" kern="100" dirty="0">
                <a:effectLst/>
                <a:latin typeface="Arial" panose="020B0604020202020204" pitchFamily="34" charset="0"/>
                <a:ea typeface="Calibri" panose="020F0502020204030204" pitchFamily="34" charset="0"/>
                <a:cs typeface="Times New Roman" panose="02020603050405020304" pitchFamily="18" charset="0"/>
              </a:rPr>
              <a:t>In terms of any recovery application though</a:t>
            </a:r>
            <a:r>
              <a:rPr lang="en-US" sz="1800" kern="100">
                <a:effectLst/>
                <a:latin typeface="Arial" panose="020B0604020202020204" pitchFamily="34" charset="0"/>
                <a:ea typeface="Calibri" panose="020F0502020204030204" pitchFamily="34" charset="0"/>
                <a:cs typeface="Times New Roman" panose="02020603050405020304" pitchFamily="18" charset="0"/>
              </a:rPr>
              <a:t>, be </a:t>
            </a:r>
            <a:r>
              <a:rPr lang="en-US" sz="1800" kern="100" dirty="0">
                <a:effectLst/>
                <a:latin typeface="Arial" panose="020B0604020202020204" pitchFamily="34" charset="0"/>
                <a:ea typeface="Calibri" panose="020F0502020204030204" pitchFamily="34" charset="0"/>
                <a:cs typeface="Times New Roman" panose="02020603050405020304" pitchFamily="18" charset="0"/>
              </a:rPr>
              <a:t>mindful of the process involved and the effect on the children.</a:t>
            </a:r>
            <a:endParaRPr lang="en-AU"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1800" kern="100" dirty="0">
                <a:effectLst/>
                <a:latin typeface="Arial" panose="020B0604020202020204" pitchFamily="34" charset="0"/>
                <a:ea typeface="Calibri" panose="020F0502020204030204" pitchFamily="34" charset="0"/>
                <a:cs typeface="Times New Roman" panose="02020603050405020304" pitchFamily="18" charset="0"/>
              </a:rPr>
              <a:t>Determine from the outset as to whether you want a formal Recovery Order (which requires the AFP to become involved and can be traumatic for the children) or whether it is sufficient to seek an order that the other parent return the child to your client by a certain time period – failing which then recovery order issue.</a:t>
            </a:r>
            <a:endParaRPr lang="en-AU"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AU" dirty="0"/>
          </a:p>
        </p:txBody>
      </p:sp>
    </p:spTree>
    <p:extLst>
      <p:ext uri="{BB962C8B-B14F-4D97-AF65-F5344CB8AC3E}">
        <p14:creationId xmlns:p14="http://schemas.microsoft.com/office/powerpoint/2010/main" val="21737235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59AC3F-369F-FB11-384F-DEB204DA9700}"/>
              </a:ext>
            </a:extLst>
          </p:cNvPr>
          <p:cNvSpPr>
            <a:spLocks noGrp="1"/>
          </p:cNvSpPr>
          <p:nvPr>
            <p:ph idx="1"/>
          </p:nvPr>
        </p:nvSpPr>
        <p:spPr>
          <a:xfrm>
            <a:off x="253218" y="267286"/>
            <a:ext cx="7889019" cy="6372665"/>
          </a:xfrm>
        </p:spPr>
        <p:txBody>
          <a:bodyPr/>
          <a:lstStyle/>
          <a:p>
            <a:pPr marL="0" indent="0" algn="ctr">
              <a:lnSpc>
                <a:spcPct val="107000"/>
              </a:lnSpc>
              <a:spcAft>
                <a:spcPts val="800"/>
              </a:spcAft>
              <a:buNone/>
            </a:pPr>
            <a:endParaRPr lang="en-AU" sz="3200" b="1" u="sng" kern="100" dirty="0">
              <a:effectLst/>
              <a:latin typeface="Arial" panose="020B0604020202020204" pitchFamily="34" charset="0"/>
              <a:ea typeface="Calibri" panose="020F0502020204030204" pitchFamily="34" charset="0"/>
              <a:cs typeface="Times New Roman" panose="02020603050405020304" pitchFamily="18" charset="0"/>
            </a:endParaRPr>
          </a:p>
          <a:p>
            <a:pPr marL="0" indent="0" algn="ctr">
              <a:lnSpc>
                <a:spcPct val="107000"/>
              </a:lnSpc>
              <a:spcAft>
                <a:spcPts val="800"/>
              </a:spcAft>
              <a:buNone/>
            </a:pPr>
            <a:endParaRPr lang="en-AU" sz="3200" b="1" u="sng" kern="100" dirty="0">
              <a:latin typeface="Arial" panose="020B0604020202020204" pitchFamily="34" charset="0"/>
              <a:ea typeface="Calibri" panose="020F0502020204030204" pitchFamily="34" charset="0"/>
              <a:cs typeface="Times New Roman" panose="02020603050405020304" pitchFamily="18" charset="0"/>
            </a:endParaRPr>
          </a:p>
          <a:p>
            <a:pPr marL="0" indent="0" algn="ctr">
              <a:lnSpc>
                <a:spcPct val="107000"/>
              </a:lnSpc>
              <a:spcAft>
                <a:spcPts val="800"/>
              </a:spcAft>
              <a:buNone/>
            </a:pPr>
            <a:endParaRPr lang="en-AU" sz="3200" b="1" u="sng" kern="100" dirty="0">
              <a:effectLst/>
              <a:latin typeface="Arial" panose="020B0604020202020204" pitchFamily="34" charset="0"/>
              <a:ea typeface="Calibri" panose="020F0502020204030204" pitchFamily="34" charset="0"/>
              <a:cs typeface="Times New Roman" panose="02020603050405020304" pitchFamily="18" charset="0"/>
            </a:endParaRPr>
          </a:p>
          <a:p>
            <a:pPr marL="0" indent="0" algn="ctr">
              <a:lnSpc>
                <a:spcPct val="107000"/>
              </a:lnSpc>
              <a:spcAft>
                <a:spcPts val="800"/>
              </a:spcAft>
              <a:buNone/>
            </a:pPr>
            <a:r>
              <a:rPr lang="en-AU" sz="3200" b="1" u="sng" kern="100" dirty="0">
                <a:effectLst/>
                <a:latin typeface="Arial" panose="020B0604020202020204" pitchFamily="34" charset="0"/>
                <a:ea typeface="Calibri" panose="020F0502020204030204" pitchFamily="34" charset="0"/>
                <a:cs typeface="Times New Roman" panose="02020603050405020304" pitchFamily="18" charset="0"/>
              </a:rPr>
              <a:t>Relocation!!!!</a:t>
            </a:r>
            <a:endParaRPr lang="en-AU" sz="32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AU" dirty="0"/>
          </a:p>
        </p:txBody>
      </p:sp>
    </p:spTree>
    <p:extLst>
      <p:ext uri="{BB962C8B-B14F-4D97-AF65-F5344CB8AC3E}">
        <p14:creationId xmlns:p14="http://schemas.microsoft.com/office/powerpoint/2010/main" val="26709726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59AC3F-369F-FB11-384F-DEB204DA9700}"/>
              </a:ext>
            </a:extLst>
          </p:cNvPr>
          <p:cNvSpPr>
            <a:spLocks noGrp="1"/>
          </p:cNvSpPr>
          <p:nvPr>
            <p:ph idx="1"/>
          </p:nvPr>
        </p:nvSpPr>
        <p:spPr>
          <a:xfrm>
            <a:off x="253218" y="267286"/>
            <a:ext cx="7889019" cy="6372665"/>
          </a:xfrm>
        </p:spPr>
        <p:txBody>
          <a:bodyPr/>
          <a:lstStyle/>
          <a:p>
            <a:pPr marL="0" indent="0" algn="just">
              <a:lnSpc>
                <a:spcPct val="107000"/>
              </a:lnSpc>
              <a:spcAft>
                <a:spcPts val="800"/>
              </a:spcAft>
              <a:buNone/>
            </a:pPr>
            <a:r>
              <a:rPr lang="en-AU" sz="1800" b="1" u="sng" kern="100" dirty="0">
                <a:effectLst/>
                <a:latin typeface="Arial" panose="020B0604020202020204" pitchFamily="34" charset="0"/>
                <a:ea typeface="Calibri" panose="020F0502020204030204" pitchFamily="34" charset="0"/>
                <a:cs typeface="Arial" panose="020B0604020202020204" pitchFamily="34" charset="0"/>
              </a:rPr>
              <a:t>The Great Relocation Debate!</a:t>
            </a:r>
            <a:endParaRPr lang="en-AU" sz="1800" kern="1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AU" i="1" dirty="0">
                <a:latin typeface="Arial" panose="020B0604020202020204" pitchFamily="34" charset="0"/>
                <a:cs typeface="Arial" panose="020B0604020202020204" pitchFamily="34" charset="0"/>
              </a:rPr>
              <a:t>	There is an inherent tension between, on the one hand, 	separated parents being able to establish new homes 	wherever they like and, on the other, their restraint by 	injunction from living too far apart to avoid any impingement 	of their child’s ability to retain meaningful relationships with 	both parents.  The conflict is between the best interests of 	the children to know and have regular personal contact 	with each parent and the interests of the parents to enjoy a 	high measure of freedom of movement which is not lost by 	reason only of their parental responsibility for the children.  	</a:t>
            </a:r>
            <a:r>
              <a:rPr lang="en-AU" i="1" dirty="0">
                <a:solidFill>
                  <a:srgbClr val="00B050"/>
                </a:solidFill>
                <a:latin typeface="Arial" panose="020B0604020202020204" pitchFamily="34" charset="0"/>
                <a:cs typeface="Arial" panose="020B0604020202020204" pitchFamily="34" charset="0"/>
              </a:rPr>
              <a:t>(Franklyn &amp; Franklyn </a:t>
            </a:r>
            <a:r>
              <a:rPr lang="en-AU" dirty="0">
                <a:solidFill>
                  <a:srgbClr val="00B050"/>
                </a:solidFill>
                <a:latin typeface="Arial" panose="020B0604020202020204" pitchFamily="34" charset="0"/>
                <a:cs typeface="Arial" panose="020B0604020202020204" pitchFamily="34" charset="0"/>
              </a:rPr>
              <a:t>[2019] FamCAFC 256 at [27])</a:t>
            </a:r>
            <a:r>
              <a:rPr lang="en-AU" i="1" dirty="0">
                <a:solidFill>
                  <a:srgbClr val="00B050"/>
                </a:solidFill>
                <a:latin typeface="Arial" panose="020B0604020202020204" pitchFamily="34" charset="0"/>
                <a:cs typeface="Arial" panose="020B0604020202020204" pitchFamily="34" charset="0"/>
              </a:rPr>
              <a:t> </a:t>
            </a:r>
          </a:p>
          <a:p>
            <a:pPr marL="0" indent="0">
              <a:buNone/>
            </a:pPr>
            <a:endParaRPr lang="en-AU" i="1" dirty="0">
              <a:solidFill>
                <a:srgbClr val="00B050"/>
              </a:solidFill>
              <a:latin typeface="Arial" panose="020B0604020202020204" pitchFamily="34" charset="0"/>
              <a:cs typeface="Arial" panose="020B0604020202020204" pitchFamily="34" charset="0"/>
            </a:endParaRPr>
          </a:p>
          <a:p>
            <a:pPr marL="914400" lvl="2" indent="0">
              <a:buNone/>
            </a:pPr>
            <a:r>
              <a:rPr lang="en-AU" i="1" dirty="0">
                <a:latin typeface="Arial" panose="020B0604020202020204" pitchFamily="34" charset="0"/>
                <a:cs typeface="Arial" panose="020B0604020202020204" pitchFamily="34" charset="0"/>
              </a:rPr>
              <a:t>The tension at the intersection of those conflicting interests is even greater when an order is sought, not just to restrain one parents move further away, but to compel the parent who has already moved away to return and establish a new residence closer to the other parent</a:t>
            </a:r>
          </a:p>
          <a:p>
            <a:pPr marL="914400" lvl="2" indent="0">
              <a:buNone/>
            </a:pPr>
            <a:r>
              <a:rPr lang="en-AU" dirty="0">
                <a:latin typeface="Arial" panose="020B0604020202020204" pitchFamily="34" charset="0"/>
                <a:cs typeface="Arial" panose="020B0604020202020204" pitchFamily="34" charset="0"/>
              </a:rPr>
              <a:t>(Comments by the Full Court in</a:t>
            </a:r>
            <a:r>
              <a:rPr lang="en-AU" i="1" dirty="0">
                <a:latin typeface="Arial" panose="020B0604020202020204" pitchFamily="34" charset="0"/>
                <a:cs typeface="Arial" panose="020B0604020202020204" pitchFamily="34" charset="0"/>
              </a:rPr>
              <a:t> </a:t>
            </a:r>
            <a:r>
              <a:rPr lang="en-AU" i="1" dirty="0">
                <a:solidFill>
                  <a:srgbClr val="00B050"/>
                </a:solidFill>
                <a:latin typeface="Arial" panose="020B0604020202020204" pitchFamily="34" charset="0"/>
                <a:cs typeface="Arial" panose="020B0604020202020204" pitchFamily="34" charset="0"/>
              </a:rPr>
              <a:t>Franklyn</a:t>
            </a:r>
            <a:r>
              <a:rPr lang="en-AU" dirty="0">
                <a:solidFill>
                  <a:srgbClr val="00B050"/>
                </a:solidFill>
                <a:latin typeface="Arial" panose="020B0604020202020204" pitchFamily="34" charset="0"/>
                <a:cs typeface="Arial" panose="020B0604020202020204" pitchFamily="34" charset="0"/>
              </a:rPr>
              <a:t> </a:t>
            </a:r>
            <a:r>
              <a:rPr lang="en-AU" dirty="0">
                <a:latin typeface="Arial" panose="020B0604020202020204" pitchFamily="34" charset="0"/>
                <a:cs typeface="Arial" panose="020B0604020202020204" pitchFamily="34" charset="0"/>
              </a:rPr>
              <a:t>in reference to the High Court’s decision in </a:t>
            </a:r>
            <a:r>
              <a:rPr lang="en-AU" i="1" dirty="0">
                <a:solidFill>
                  <a:srgbClr val="00B050"/>
                </a:solidFill>
                <a:latin typeface="Arial" panose="020B0604020202020204" pitchFamily="34" charset="0"/>
                <a:cs typeface="Arial" panose="020B0604020202020204" pitchFamily="34" charset="0"/>
              </a:rPr>
              <a:t>AMS v AIF </a:t>
            </a:r>
            <a:r>
              <a:rPr lang="en-AU" dirty="0">
                <a:solidFill>
                  <a:srgbClr val="00B050"/>
                </a:solidFill>
                <a:latin typeface="Arial" panose="020B0604020202020204" pitchFamily="34" charset="0"/>
                <a:cs typeface="Arial" panose="020B0604020202020204" pitchFamily="34" charset="0"/>
              </a:rPr>
              <a:t>(1999) 199 CLR 160</a:t>
            </a:r>
            <a:r>
              <a:rPr lang="en-AU" dirty="0">
                <a:latin typeface="Arial" panose="020B0604020202020204" pitchFamily="34" charset="0"/>
                <a:cs typeface="Arial" panose="020B0604020202020204" pitchFamily="34" charset="0"/>
              </a:rPr>
              <a:t>)</a:t>
            </a:r>
            <a:endParaRPr lang="en-AU" i="1" dirty="0">
              <a:latin typeface="Arial" panose="020B0604020202020204" pitchFamily="34" charset="0"/>
              <a:cs typeface="Arial" panose="020B0604020202020204" pitchFamily="34" charset="0"/>
            </a:endParaRPr>
          </a:p>
          <a:p>
            <a:pPr marL="914400" lvl="2" indent="0">
              <a:buNone/>
            </a:pPr>
            <a:endParaRPr lang="en-A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648584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59AC3F-369F-FB11-384F-DEB204DA9700}"/>
              </a:ext>
            </a:extLst>
          </p:cNvPr>
          <p:cNvSpPr>
            <a:spLocks noGrp="1"/>
          </p:cNvSpPr>
          <p:nvPr>
            <p:ph idx="1"/>
          </p:nvPr>
        </p:nvSpPr>
        <p:spPr>
          <a:xfrm>
            <a:off x="253218" y="267286"/>
            <a:ext cx="7889019" cy="6372665"/>
          </a:xfrm>
        </p:spPr>
        <p:txBody>
          <a:bodyPr/>
          <a:lstStyle/>
          <a:p>
            <a:pPr marL="0" indent="0" algn="just">
              <a:lnSpc>
                <a:spcPct val="107000"/>
              </a:lnSpc>
              <a:spcAft>
                <a:spcPts val="800"/>
              </a:spcAft>
              <a:buNone/>
            </a:pPr>
            <a:r>
              <a:rPr lang="en-AU" sz="1800" kern="100" dirty="0">
                <a:effectLst/>
                <a:latin typeface="Arial" panose="020B0604020202020204" pitchFamily="34" charset="0"/>
                <a:ea typeface="Calibri" panose="020F0502020204030204" pitchFamily="34" charset="0"/>
                <a:cs typeface="Arial" panose="020B0604020202020204" pitchFamily="34" charset="0"/>
              </a:rPr>
              <a:t>DEVELOPMENT OF PRINCIPLES IN RELATION CASES:</a:t>
            </a:r>
          </a:p>
          <a:p>
            <a:r>
              <a:rPr lang="en-AU" dirty="0">
                <a:latin typeface="Arial" panose="020B0604020202020204" pitchFamily="34" charset="0"/>
                <a:cs typeface="Arial" panose="020B0604020202020204" pitchFamily="34" charset="0"/>
              </a:rPr>
              <a:t>Justice Boland’s seminal decision in </a:t>
            </a:r>
            <a:r>
              <a:rPr lang="en-AU" i="1" dirty="0">
                <a:solidFill>
                  <a:srgbClr val="00B050"/>
                </a:solidFill>
                <a:latin typeface="Arial" panose="020B0604020202020204" pitchFamily="34" charset="0"/>
                <a:cs typeface="Arial" panose="020B0604020202020204" pitchFamily="34" charset="0"/>
              </a:rPr>
              <a:t>Morgan &amp; Miles </a:t>
            </a:r>
            <a:r>
              <a:rPr lang="en-AU" dirty="0">
                <a:solidFill>
                  <a:srgbClr val="00B050"/>
                </a:solidFill>
                <a:latin typeface="Arial" panose="020B0604020202020204" pitchFamily="34" charset="0"/>
                <a:cs typeface="Arial" panose="020B0604020202020204" pitchFamily="34" charset="0"/>
              </a:rPr>
              <a:t>[2007] FamCA 1230 is</a:t>
            </a:r>
            <a:r>
              <a:rPr lang="en-AU" dirty="0">
                <a:latin typeface="Arial" panose="020B0604020202020204" pitchFamily="34" charset="0"/>
                <a:cs typeface="Arial" panose="020B0604020202020204" pitchFamily="34" charset="0"/>
              </a:rPr>
              <a:t> required reading!!!</a:t>
            </a:r>
          </a:p>
          <a:p>
            <a:pPr lvl="1"/>
            <a:r>
              <a:rPr lang="en-AU" dirty="0">
                <a:latin typeface="Arial" panose="020B0604020202020204" pitchFamily="34" charset="0"/>
                <a:cs typeface="Arial" panose="020B0604020202020204" pitchFamily="34" charset="0"/>
              </a:rPr>
              <a:t>Whilst dealing with an interim relocation in that case, the decision  provides a detailed consideration of the law relating to relocation prior to, and since, the amendments to the Family Law Act in 1995. </a:t>
            </a:r>
          </a:p>
          <a:p>
            <a:pPr lvl="1"/>
            <a:r>
              <a:rPr lang="en-AU" dirty="0">
                <a:latin typeface="Arial" panose="020B0604020202020204" pitchFamily="34" charset="0"/>
                <a:cs typeface="Arial" panose="020B0604020202020204" pitchFamily="34" charset="0"/>
              </a:rPr>
              <a:t>Her Honour exploration of the case law included the following:</a:t>
            </a:r>
          </a:p>
          <a:p>
            <a:pPr lvl="2"/>
            <a:r>
              <a:rPr lang="en-AU" i="1" dirty="0">
                <a:solidFill>
                  <a:srgbClr val="00B050"/>
                </a:solidFill>
                <a:latin typeface="Arial" panose="020B0604020202020204" pitchFamily="34" charset="0"/>
                <a:cs typeface="Arial" panose="020B0604020202020204" pitchFamily="34" charset="0"/>
              </a:rPr>
              <a:t>AMS v AIF </a:t>
            </a:r>
            <a:r>
              <a:rPr lang="en-AU" dirty="0">
                <a:solidFill>
                  <a:srgbClr val="00B050"/>
                </a:solidFill>
                <a:latin typeface="Arial" panose="020B0604020202020204" pitchFamily="34" charset="0"/>
                <a:cs typeface="Arial" panose="020B0604020202020204" pitchFamily="34" charset="0"/>
              </a:rPr>
              <a:t>(1999) 199 CLR 160</a:t>
            </a:r>
            <a:endParaRPr lang="en-AU" i="1" dirty="0">
              <a:solidFill>
                <a:srgbClr val="00B050"/>
              </a:solidFill>
              <a:latin typeface="Arial" panose="020B0604020202020204" pitchFamily="34" charset="0"/>
              <a:cs typeface="Arial" panose="020B0604020202020204" pitchFamily="34" charset="0"/>
            </a:endParaRPr>
          </a:p>
          <a:p>
            <a:pPr lvl="2"/>
            <a:r>
              <a:rPr lang="en-AU" i="1" dirty="0">
                <a:solidFill>
                  <a:srgbClr val="00B050"/>
                </a:solidFill>
                <a:latin typeface="Arial" panose="020B0604020202020204" pitchFamily="34" charset="0"/>
                <a:cs typeface="Arial" panose="020B0604020202020204" pitchFamily="34" charset="0"/>
              </a:rPr>
              <a:t>A and A: Relocation Approach </a:t>
            </a:r>
            <a:r>
              <a:rPr lang="en-AU" dirty="0">
                <a:solidFill>
                  <a:srgbClr val="00B050"/>
                </a:solidFill>
                <a:latin typeface="Arial" panose="020B0604020202020204" pitchFamily="34" charset="0"/>
                <a:cs typeface="Arial" panose="020B0604020202020204" pitchFamily="34" charset="0"/>
              </a:rPr>
              <a:t>[2000] FamCA 751</a:t>
            </a:r>
          </a:p>
          <a:p>
            <a:pPr lvl="2"/>
            <a:r>
              <a:rPr lang="en-AU" i="1" dirty="0">
                <a:solidFill>
                  <a:srgbClr val="00B050"/>
                </a:solidFill>
                <a:latin typeface="Arial" panose="020B0604020202020204" pitchFamily="34" charset="0"/>
                <a:cs typeface="Arial" panose="020B0604020202020204" pitchFamily="34" charset="0"/>
              </a:rPr>
              <a:t>U v U </a:t>
            </a:r>
            <a:r>
              <a:rPr lang="en-AU" dirty="0">
                <a:solidFill>
                  <a:srgbClr val="00B050"/>
                </a:solidFill>
                <a:latin typeface="Arial" panose="020B0604020202020204" pitchFamily="34" charset="0"/>
                <a:cs typeface="Arial" panose="020B0604020202020204" pitchFamily="34" charset="0"/>
              </a:rPr>
              <a:t>(2002) 211 CLR 238</a:t>
            </a:r>
          </a:p>
          <a:p>
            <a:pPr lvl="2"/>
            <a:r>
              <a:rPr lang="en-AU" i="1" dirty="0">
                <a:solidFill>
                  <a:srgbClr val="00B050"/>
                </a:solidFill>
                <a:latin typeface="Arial" panose="020B0604020202020204" pitchFamily="34" charset="0"/>
                <a:cs typeface="Arial" panose="020B0604020202020204" pitchFamily="34" charset="0"/>
              </a:rPr>
              <a:t>Bolitho and Cohen</a:t>
            </a:r>
            <a:r>
              <a:rPr lang="en-AU" dirty="0">
                <a:solidFill>
                  <a:srgbClr val="00B050"/>
                </a:solidFill>
                <a:latin typeface="Arial" panose="020B0604020202020204" pitchFamily="34" charset="0"/>
                <a:cs typeface="Arial" panose="020B0604020202020204" pitchFamily="34" charset="0"/>
              </a:rPr>
              <a:t> [2005] FamCA 458</a:t>
            </a:r>
            <a:endParaRPr lang="en-AU" i="1" dirty="0">
              <a:solidFill>
                <a:srgbClr val="00B050"/>
              </a:solidFill>
              <a:latin typeface="Arial" panose="020B0604020202020204" pitchFamily="34" charset="0"/>
              <a:cs typeface="Arial" panose="020B0604020202020204" pitchFamily="34" charset="0"/>
            </a:endParaRPr>
          </a:p>
          <a:p>
            <a:pPr marL="914400" lvl="2" indent="0">
              <a:buNone/>
            </a:pPr>
            <a:endParaRPr lang="en-AU"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178046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59AC3F-369F-FB11-384F-DEB204DA9700}"/>
              </a:ext>
            </a:extLst>
          </p:cNvPr>
          <p:cNvSpPr>
            <a:spLocks noGrp="1"/>
          </p:cNvSpPr>
          <p:nvPr>
            <p:ph idx="1"/>
          </p:nvPr>
        </p:nvSpPr>
        <p:spPr>
          <a:xfrm>
            <a:off x="253218" y="267286"/>
            <a:ext cx="7889019" cy="6372665"/>
          </a:xfrm>
        </p:spPr>
        <p:txBody>
          <a:bodyPr>
            <a:normAutofit lnSpcReduction="10000"/>
          </a:bodyPr>
          <a:lstStyle/>
          <a:p>
            <a:pPr marL="0" indent="0" algn="just">
              <a:lnSpc>
                <a:spcPct val="107000"/>
              </a:lnSpc>
              <a:spcAft>
                <a:spcPts val="800"/>
              </a:spcAft>
              <a:buNone/>
            </a:pPr>
            <a:r>
              <a:rPr lang="en-AU" sz="1800" dirty="0">
                <a:latin typeface="Arial" panose="020B0604020202020204" pitchFamily="34" charset="0"/>
                <a:cs typeface="Arial" panose="020B0604020202020204" pitchFamily="34" charset="0"/>
              </a:rPr>
              <a:t>Established principles emerging from the case law (prior to the 1995 Amendments to the Act) in determining parenting applications where one parent wished to relocate a child’s place of residence were recorded in </a:t>
            </a:r>
            <a:r>
              <a:rPr lang="en-AU" sz="1800" i="1" dirty="0">
                <a:solidFill>
                  <a:srgbClr val="00B050"/>
                </a:solidFill>
                <a:latin typeface="Arial" panose="020B0604020202020204" pitchFamily="34" charset="0"/>
                <a:cs typeface="Arial" panose="020B0604020202020204" pitchFamily="34" charset="0"/>
              </a:rPr>
              <a:t>Morgan &amp; Miles </a:t>
            </a:r>
            <a:r>
              <a:rPr lang="en-AU" sz="1800" dirty="0">
                <a:solidFill>
                  <a:srgbClr val="00B050"/>
                </a:solidFill>
                <a:latin typeface="Arial" panose="020B0604020202020204" pitchFamily="34" charset="0"/>
                <a:cs typeface="Arial" panose="020B0604020202020204" pitchFamily="34" charset="0"/>
              </a:rPr>
              <a:t> </a:t>
            </a:r>
            <a:r>
              <a:rPr lang="en-AU" sz="1800" dirty="0">
                <a:latin typeface="Arial" panose="020B0604020202020204" pitchFamily="34" charset="0"/>
                <a:cs typeface="Arial" panose="020B0604020202020204" pitchFamily="34" charset="0"/>
              </a:rPr>
              <a:t>at [59] as follows:</a:t>
            </a:r>
          </a:p>
          <a:p>
            <a:pPr lvl="2"/>
            <a:r>
              <a:rPr lang="en-AU" dirty="0">
                <a:latin typeface="Arial" panose="020B0604020202020204" pitchFamily="34" charset="0"/>
                <a:cs typeface="Arial" panose="020B0604020202020204" pitchFamily="34" charset="0"/>
              </a:rPr>
              <a:t>The best interests of the child are the paramount </a:t>
            </a:r>
            <a:r>
              <a:rPr lang="en-AU" b="1" u="sng" dirty="0">
                <a:latin typeface="Arial" panose="020B0604020202020204" pitchFamily="34" charset="0"/>
                <a:cs typeface="Arial" panose="020B0604020202020204" pitchFamily="34" charset="0"/>
              </a:rPr>
              <a:t>but not sole</a:t>
            </a:r>
            <a:r>
              <a:rPr lang="en-AU" b="1" dirty="0">
                <a:latin typeface="Arial" panose="020B0604020202020204" pitchFamily="34" charset="0"/>
                <a:cs typeface="Arial" panose="020B0604020202020204" pitchFamily="34" charset="0"/>
              </a:rPr>
              <a:t> </a:t>
            </a:r>
            <a:r>
              <a:rPr lang="en-AU" dirty="0">
                <a:latin typeface="Arial" panose="020B0604020202020204" pitchFamily="34" charset="0"/>
                <a:cs typeface="Arial" panose="020B0604020202020204" pitchFamily="34" charset="0"/>
              </a:rPr>
              <a:t>consideration </a:t>
            </a:r>
          </a:p>
          <a:p>
            <a:pPr lvl="2"/>
            <a:r>
              <a:rPr lang="en-AU" dirty="0">
                <a:latin typeface="Arial" panose="020B0604020202020204" pitchFamily="34" charset="0"/>
                <a:cs typeface="Arial" panose="020B0604020202020204" pitchFamily="34" charset="0"/>
              </a:rPr>
              <a:t>The Applicant is </a:t>
            </a:r>
            <a:r>
              <a:rPr lang="en-AU" b="1" u="sng" dirty="0">
                <a:latin typeface="Arial" panose="020B0604020202020204" pitchFamily="34" charset="0"/>
                <a:cs typeface="Arial" panose="020B0604020202020204" pitchFamily="34" charset="0"/>
              </a:rPr>
              <a:t>not required</a:t>
            </a:r>
            <a:r>
              <a:rPr lang="en-AU" u="sng" dirty="0">
                <a:latin typeface="Arial" panose="020B0604020202020204" pitchFamily="34" charset="0"/>
                <a:cs typeface="Arial" panose="020B0604020202020204" pitchFamily="34" charset="0"/>
              </a:rPr>
              <a:t> </a:t>
            </a:r>
            <a:r>
              <a:rPr lang="en-AU" dirty="0">
                <a:latin typeface="Arial" panose="020B0604020202020204" pitchFamily="34" charset="0"/>
                <a:cs typeface="Arial" panose="020B0604020202020204" pitchFamily="34" charset="0"/>
              </a:rPr>
              <a:t>to demonstrate </a:t>
            </a:r>
            <a:r>
              <a:rPr lang="en-AU" b="1" u="sng" dirty="0">
                <a:latin typeface="Arial" panose="020B0604020202020204" pitchFamily="34" charset="0"/>
                <a:cs typeface="Arial" panose="020B0604020202020204" pitchFamily="34" charset="0"/>
              </a:rPr>
              <a:t>“compelling reasons”</a:t>
            </a:r>
            <a:r>
              <a:rPr lang="en-AU" dirty="0">
                <a:latin typeface="Arial" panose="020B0604020202020204" pitchFamily="34" charset="0"/>
                <a:cs typeface="Arial" panose="020B0604020202020204" pitchFamily="34" charset="0"/>
              </a:rPr>
              <a:t> for the proposed relocation </a:t>
            </a:r>
          </a:p>
          <a:p>
            <a:pPr lvl="2"/>
            <a:r>
              <a:rPr lang="en-AU" dirty="0">
                <a:latin typeface="Arial" panose="020B0604020202020204" pitchFamily="34" charset="0"/>
                <a:cs typeface="Arial" panose="020B0604020202020204" pitchFamily="34" charset="0"/>
              </a:rPr>
              <a:t>A court must evaluate and weigh the competing proposals of the parties against the relevant provisions of the Act, and may subject to procedural fairness considerations, formulate its own proposals in the best interest of the child</a:t>
            </a:r>
          </a:p>
          <a:p>
            <a:pPr lvl="2"/>
            <a:r>
              <a:rPr lang="en-AU" dirty="0">
                <a:latin typeface="Arial" panose="020B0604020202020204" pitchFamily="34" charset="0"/>
                <a:cs typeface="Arial" panose="020B0604020202020204" pitchFamily="34" charset="0"/>
              </a:rPr>
              <a:t>The evaluation of the competing proposals is to be undertaken as part of the overall determination of the issue of where the child or children should live – the </a:t>
            </a:r>
            <a:r>
              <a:rPr lang="en-AU" b="1" u="sng" dirty="0">
                <a:latin typeface="Arial" panose="020B0604020202020204" pitchFamily="34" charset="0"/>
                <a:cs typeface="Arial" panose="020B0604020202020204" pitchFamily="34" charset="0"/>
              </a:rPr>
              <a:t>relocation issue is not a separate issue</a:t>
            </a:r>
          </a:p>
          <a:p>
            <a:pPr lvl="2"/>
            <a:r>
              <a:rPr lang="en-AU" dirty="0">
                <a:latin typeface="Arial" panose="020B0604020202020204" pitchFamily="34" charset="0"/>
                <a:cs typeface="Arial" panose="020B0604020202020204" pitchFamily="34" charset="0"/>
              </a:rPr>
              <a:t>That the objects and principles in s 60B (as it then was) informed or guided a court in apply the criteria relevant to “best interests”(then determined having regard to s 68F(2) factors)</a:t>
            </a:r>
          </a:p>
          <a:p>
            <a:pPr lvl="2"/>
            <a:r>
              <a:rPr lang="en-AU" dirty="0">
                <a:latin typeface="Arial" panose="020B0604020202020204" pitchFamily="34" charset="0"/>
                <a:cs typeface="Arial" panose="020B0604020202020204" pitchFamily="34" charset="0"/>
              </a:rPr>
              <a:t>A Court will take into account a parent’s right of freedom of movement, but that right must defer if the welfare of a child would be adversely affected. </a:t>
            </a:r>
          </a:p>
          <a:p>
            <a:pPr lvl="2"/>
            <a:endParaRPr lang="en-A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597282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59AC3F-369F-FB11-384F-DEB204DA9700}"/>
              </a:ext>
            </a:extLst>
          </p:cNvPr>
          <p:cNvSpPr>
            <a:spLocks noGrp="1"/>
          </p:cNvSpPr>
          <p:nvPr>
            <p:ph idx="1"/>
          </p:nvPr>
        </p:nvSpPr>
        <p:spPr>
          <a:xfrm>
            <a:off x="253218" y="267286"/>
            <a:ext cx="7889019" cy="6372665"/>
          </a:xfrm>
        </p:spPr>
        <p:txBody>
          <a:bodyPr>
            <a:normAutofit/>
          </a:bodyPr>
          <a:lstStyle/>
          <a:p>
            <a:pPr marL="0" indent="0" algn="just">
              <a:lnSpc>
                <a:spcPct val="107000"/>
              </a:lnSpc>
              <a:spcAft>
                <a:spcPts val="800"/>
              </a:spcAft>
              <a:buNone/>
            </a:pPr>
            <a:r>
              <a:rPr lang="en-AU" sz="1800" dirty="0">
                <a:latin typeface="Arial" panose="020B0604020202020204" pitchFamily="34" charset="0"/>
                <a:cs typeface="Arial" panose="020B0604020202020204" pitchFamily="34" charset="0"/>
              </a:rPr>
              <a:t>Before the amendments to the Act in 1995, in cases where Judges were required to determine </a:t>
            </a:r>
            <a:r>
              <a:rPr lang="en-AU" sz="1800" b="1" u="sng" dirty="0">
                <a:latin typeface="Arial" panose="020B0604020202020204" pitchFamily="34" charset="0"/>
                <a:cs typeface="Arial" panose="020B0604020202020204" pitchFamily="34" charset="0"/>
              </a:rPr>
              <a:t>interim</a:t>
            </a:r>
            <a:r>
              <a:rPr lang="en-AU" sz="1800" dirty="0">
                <a:latin typeface="Arial" panose="020B0604020202020204" pitchFamily="34" charset="0"/>
                <a:cs typeface="Arial" panose="020B0604020202020204" pitchFamily="34" charset="0"/>
              </a:rPr>
              <a:t> parenting arrangements where one party sought to relocate, or had unilaterally relocated shortly before the hearing, focused on </a:t>
            </a:r>
            <a:r>
              <a:rPr lang="en-AU" sz="1800" b="1" u="sng" dirty="0">
                <a:latin typeface="Arial" panose="020B0604020202020204" pitchFamily="34" charset="0"/>
                <a:cs typeface="Arial" panose="020B0604020202020204" pitchFamily="34" charset="0"/>
              </a:rPr>
              <a:t>maintaining stability for a child pending a final hearing </a:t>
            </a:r>
            <a:r>
              <a:rPr lang="en-AU" sz="1800" dirty="0">
                <a:latin typeface="Arial" panose="020B0604020202020204" pitchFamily="34" charset="0"/>
                <a:cs typeface="Arial" panose="020B0604020202020204" pitchFamily="34" charset="0"/>
              </a:rPr>
              <a:t>(</a:t>
            </a:r>
            <a:r>
              <a:rPr lang="en-AU" sz="1800" i="1" dirty="0">
                <a:solidFill>
                  <a:srgbClr val="00B050"/>
                </a:solidFill>
                <a:latin typeface="Arial" panose="020B0604020202020204" pitchFamily="34" charset="0"/>
                <a:cs typeface="Arial" panose="020B0604020202020204" pitchFamily="34" charset="0"/>
              </a:rPr>
              <a:t>Cowling and Cowling </a:t>
            </a:r>
            <a:r>
              <a:rPr lang="en-AU" sz="1800" dirty="0">
                <a:solidFill>
                  <a:srgbClr val="00B050"/>
                </a:solidFill>
                <a:latin typeface="Arial" panose="020B0604020202020204" pitchFamily="34" charset="0"/>
                <a:cs typeface="Arial" panose="020B0604020202020204" pitchFamily="34" charset="0"/>
              </a:rPr>
              <a:t>[1998] FamCA19</a:t>
            </a:r>
            <a:r>
              <a:rPr lang="en-AU" sz="1800" dirty="0">
                <a:latin typeface="Arial" panose="020B0604020202020204" pitchFamily="34" charset="0"/>
                <a:cs typeface="Arial" panose="020B0604020202020204" pitchFamily="34" charset="0"/>
              </a:rPr>
              <a:t>)</a:t>
            </a:r>
            <a:r>
              <a:rPr lang="en-AU" sz="1800" b="1" u="sng" dirty="0">
                <a:latin typeface="Arial" panose="020B0604020202020204" pitchFamily="34" charset="0"/>
                <a:cs typeface="Arial" panose="020B0604020202020204" pitchFamily="34" charset="0"/>
              </a:rPr>
              <a:t> </a:t>
            </a:r>
          </a:p>
          <a:p>
            <a:pPr algn="just">
              <a:lnSpc>
                <a:spcPct val="107000"/>
              </a:lnSpc>
              <a:spcAft>
                <a:spcPts val="800"/>
              </a:spcAft>
            </a:pPr>
            <a:r>
              <a:rPr lang="en-AU" sz="1800" b="1" u="sng" dirty="0">
                <a:latin typeface="Arial" panose="020B0604020202020204" pitchFamily="34" charset="0"/>
                <a:cs typeface="Arial" panose="020B0604020202020204" pitchFamily="34" charset="0"/>
              </a:rPr>
              <a:t>At [80] of </a:t>
            </a:r>
            <a:r>
              <a:rPr lang="en-AU" sz="1800" b="1" i="1" u="sng" dirty="0">
                <a:solidFill>
                  <a:srgbClr val="00B050"/>
                </a:solidFill>
                <a:latin typeface="Arial" panose="020B0604020202020204" pitchFamily="34" charset="0"/>
                <a:cs typeface="Arial" panose="020B0604020202020204" pitchFamily="34" charset="0"/>
              </a:rPr>
              <a:t>Morgan &amp; Miles</a:t>
            </a:r>
            <a:r>
              <a:rPr lang="en-AU" sz="1800" b="1" i="1" u="sng" dirty="0">
                <a:latin typeface="Arial" panose="020B0604020202020204" pitchFamily="34" charset="0"/>
                <a:cs typeface="Arial" panose="020B0604020202020204" pitchFamily="34" charset="0"/>
              </a:rPr>
              <a:t>:</a:t>
            </a:r>
          </a:p>
          <a:p>
            <a:pPr algn="just">
              <a:lnSpc>
                <a:spcPct val="107000"/>
              </a:lnSpc>
              <a:spcAft>
                <a:spcPts val="800"/>
              </a:spcAft>
            </a:pPr>
            <a:r>
              <a:rPr lang="en-AU" sz="1800" dirty="0">
                <a:latin typeface="Arial" panose="020B0604020202020204" pitchFamily="34" charset="0"/>
                <a:cs typeface="Arial" panose="020B0604020202020204" pitchFamily="34" charset="0"/>
              </a:rPr>
              <a:t>Confirmed the validity of following earlier “core principles”:</a:t>
            </a:r>
          </a:p>
          <a:p>
            <a:pPr lvl="1" algn="just">
              <a:lnSpc>
                <a:spcPct val="107000"/>
              </a:lnSpc>
              <a:spcAft>
                <a:spcPts val="800"/>
              </a:spcAft>
            </a:pPr>
            <a:r>
              <a:rPr lang="en-AU" sz="1800" dirty="0">
                <a:latin typeface="Arial" panose="020B0604020202020204" pitchFamily="34" charset="0"/>
                <a:cs typeface="Arial" panose="020B0604020202020204" pitchFamily="34" charset="0"/>
              </a:rPr>
              <a:t>That the child’s best interests remain the paramount but not sole consideration; </a:t>
            </a:r>
          </a:p>
          <a:p>
            <a:pPr lvl="1" algn="just">
              <a:lnSpc>
                <a:spcPct val="107000"/>
              </a:lnSpc>
              <a:spcAft>
                <a:spcPts val="800"/>
              </a:spcAft>
            </a:pPr>
            <a:r>
              <a:rPr lang="en-AU" sz="1800" dirty="0">
                <a:latin typeface="Arial" panose="020B0604020202020204" pitchFamily="34" charset="0"/>
                <a:cs typeface="Arial" panose="020B0604020202020204" pitchFamily="34" charset="0"/>
              </a:rPr>
              <a:t>That a parent wishing to move does not need to demonstrate “compelling” reasons; </a:t>
            </a:r>
          </a:p>
          <a:p>
            <a:pPr lvl="1" algn="just">
              <a:lnSpc>
                <a:spcPct val="107000"/>
              </a:lnSpc>
              <a:spcAft>
                <a:spcPts val="800"/>
              </a:spcAft>
            </a:pPr>
            <a:r>
              <a:rPr lang="en-AU" sz="1800" dirty="0">
                <a:latin typeface="Arial" panose="020B0604020202020204" pitchFamily="34" charset="0"/>
                <a:cs typeface="Arial" panose="020B0604020202020204" pitchFamily="34" charset="0"/>
              </a:rPr>
              <a:t>That a judicial officer must consider all proposals, and may himself or herself be required to formulate proposals in the child’s best interests; and </a:t>
            </a:r>
          </a:p>
          <a:p>
            <a:pPr lvl="1" algn="just">
              <a:lnSpc>
                <a:spcPct val="107000"/>
              </a:lnSpc>
              <a:spcAft>
                <a:spcPts val="800"/>
              </a:spcAft>
            </a:pPr>
            <a:r>
              <a:rPr lang="en-AU" sz="1800" dirty="0">
                <a:latin typeface="Arial" panose="020B0604020202020204" pitchFamily="34" charset="0"/>
                <a:cs typeface="Arial" panose="020B0604020202020204" pitchFamily="34" charset="0"/>
              </a:rPr>
              <a:t>The child’s best interests must be weighed and balanced with the “right” of the proposed relocating parent’s freedom of movement. </a:t>
            </a:r>
          </a:p>
        </p:txBody>
      </p:sp>
    </p:spTree>
    <p:extLst>
      <p:ext uri="{BB962C8B-B14F-4D97-AF65-F5344CB8AC3E}">
        <p14:creationId xmlns:p14="http://schemas.microsoft.com/office/powerpoint/2010/main" val="17416951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59AC3F-369F-FB11-384F-DEB204DA9700}"/>
              </a:ext>
            </a:extLst>
          </p:cNvPr>
          <p:cNvSpPr>
            <a:spLocks noGrp="1"/>
          </p:cNvSpPr>
          <p:nvPr>
            <p:ph idx="1"/>
          </p:nvPr>
        </p:nvSpPr>
        <p:spPr>
          <a:xfrm>
            <a:off x="253218" y="267286"/>
            <a:ext cx="7889019" cy="6372665"/>
          </a:xfrm>
        </p:spPr>
        <p:txBody>
          <a:bodyPr>
            <a:normAutofit/>
          </a:bodyPr>
          <a:lstStyle/>
          <a:p>
            <a:pPr marL="0" indent="0" algn="just">
              <a:lnSpc>
                <a:spcPct val="107000"/>
              </a:lnSpc>
              <a:spcAft>
                <a:spcPts val="800"/>
              </a:spcAft>
              <a:buNone/>
            </a:pPr>
            <a:endParaRPr lang="en-AU" sz="3200" b="1" dirty="0">
              <a:latin typeface="Arial" panose="020B0604020202020204" pitchFamily="34" charset="0"/>
              <a:cs typeface="Arial" panose="020B0604020202020204" pitchFamily="34" charset="0"/>
            </a:endParaRPr>
          </a:p>
          <a:p>
            <a:pPr marL="0" indent="0" algn="just">
              <a:lnSpc>
                <a:spcPct val="107000"/>
              </a:lnSpc>
              <a:spcAft>
                <a:spcPts val="800"/>
              </a:spcAft>
              <a:buNone/>
            </a:pPr>
            <a:endParaRPr lang="en-AU" sz="3200" b="1" dirty="0">
              <a:latin typeface="Arial" panose="020B0604020202020204" pitchFamily="34" charset="0"/>
              <a:cs typeface="Arial" panose="020B0604020202020204" pitchFamily="34" charset="0"/>
            </a:endParaRPr>
          </a:p>
          <a:p>
            <a:pPr marL="0" indent="0" algn="just">
              <a:lnSpc>
                <a:spcPct val="107000"/>
              </a:lnSpc>
              <a:spcAft>
                <a:spcPts val="800"/>
              </a:spcAft>
              <a:buNone/>
            </a:pPr>
            <a:r>
              <a:rPr lang="en-AU" sz="3200" b="1" dirty="0">
                <a:latin typeface="Arial" panose="020B0604020202020204" pitchFamily="34" charset="0"/>
                <a:cs typeface="Arial" panose="020B0604020202020204" pitchFamily="34" charset="0"/>
              </a:rPr>
              <a:t>That the Act </a:t>
            </a:r>
            <a:r>
              <a:rPr lang="en-AU" sz="3200" b="1" u="sng" dirty="0">
                <a:latin typeface="Arial" panose="020B0604020202020204" pitchFamily="34" charset="0"/>
                <a:cs typeface="Arial" panose="020B0604020202020204" pitchFamily="34" charset="0"/>
              </a:rPr>
              <a:t>does not</a:t>
            </a:r>
            <a:r>
              <a:rPr lang="en-AU" sz="3200" b="1" dirty="0">
                <a:latin typeface="Arial" panose="020B0604020202020204" pitchFamily="34" charset="0"/>
                <a:cs typeface="Arial" panose="020B0604020202020204" pitchFamily="34" charset="0"/>
              </a:rPr>
              <a:t> treat ‘relocation’ cases as a special category of parenting orders.</a:t>
            </a:r>
          </a:p>
          <a:p>
            <a:pPr marL="0" indent="0" algn="just">
              <a:lnSpc>
                <a:spcPct val="107000"/>
              </a:lnSpc>
              <a:spcAft>
                <a:spcPts val="800"/>
              </a:spcAft>
              <a:buNone/>
            </a:pPr>
            <a:r>
              <a:rPr lang="en-AU" sz="3200" b="1" i="1" dirty="0">
                <a:solidFill>
                  <a:srgbClr val="00B050"/>
                </a:solidFill>
                <a:latin typeface="Arial" panose="020B0604020202020204" pitchFamily="34" charset="0"/>
                <a:cs typeface="Arial" panose="020B0604020202020204" pitchFamily="34" charset="0"/>
              </a:rPr>
              <a:t>Morgan &amp; Miles </a:t>
            </a:r>
            <a:r>
              <a:rPr lang="en-AU" sz="3200" b="1" dirty="0">
                <a:solidFill>
                  <a:srgbClr val="00B050"/>
                </a:solidFill>
                <a:latin typeface="Arial" panose="020B0604020202020204" pitchFamily="34" charset="0"/>
                <a:cs typeface="Arial" panose="020B0604020202020204" pitchFamily="34" charset="0"/>
              </a:rPr>
              <a:t>at [72]</a:t>
            </a:r>
          </a:p>
          <a:p>
            <a:pPr marL="0" indent="0" algn="ctr">
              <a:lnSpc>
                <a:spcPct val="107000"/>
              </a:lnSpc>
              <a:spcAft>
                <a:spcPts val="800"/>
              </a:spcAft>
              <a:buNone/>
            </a:pPr>
            <a:endParaRPr lang="en-AU"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48862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5C545F-6EC5-1D8B-B055-B3A101C01896}"/>
              </a:ext>
            </a:extLst>
          </p:cNvPr>
          <p:cNvSpPr>
            <a:spLocks noGrp="1"/>
          </p:cNvSpPr>
          <p:nvPr>
            <p:ph type="title"/>
          </p:nvPr>
        </p:nvSpPr>
        <p:spPr>
          <a:xfrm>
            <a:off x="457200" y="294640"/>
            <a:ext cx="7685037" cy="916652"/>
          </a:xfrm>
        </p:spPr>
        <p:txBody>
          <a:bodyPr>
            <a:normAutofit/>
          </a:bodyPr>
          <a:lstStyle/>
          <a:p>
            <a:r>
              <a:rPr lang="en-US" sz="3200" u="sng" dirty="0">
                <a:latin typeface="Cambria" panose="02040503050406030204" pitchFamily="18" charset="0"/>
                <a:ea typeface="Cambria" panose="02040503050406030204" pitchFamily="18" charset="0"/>
              </a:rPr>
              <a:t>1. R</a:t>
            </a:r>
            <a:r>
              <a:rPr lang="en-AU" sz="3200" u="sng" dirty="0">
                <a:latin typeface="Cambria" panose="02040503050406030204" pitchFamily="18" charset="0"/>
                <a:ea typeface="Cambria" panose="02040503050406030204" pitchFamily="18" charset="0"/>
              </a:rPr>
              <a:t>ISK</a:t>
            </a:r>
          </a:p>
        </p:txBody>
      </p:sp>
      <p:sp>
        <p:nvSpPr>
          <p:cNvPr id="3" name="Content Placeholder 2">
            <a:extLst>
              <a:ext uri="{FF2B5EF4-FFF2-40B4-BE49-F238E27FC236}">
                <a16:creationId xmlns:a16="http://schemas.microsoft.com/office/drawing/2014/main" id="{CFD98777-9048-9503-471B-8F95CA23402F}"/>
              </a:ext>
            </a:extLst>
          </p:cNvPr>
          <p:cNvSpPr>
            <a:spLocks noGrp="1"/>
          </p:cNvSpPr>
          <p:nvPr>
            <p:ph idx="1"/>
          </p:nvPr>
        </p:nvSpPr>
        <p:spPr>
          <a:xfrm>
            <a:off x="457200" y="1765031"/>
            <a:ext cx="7685037" cy="4798329"/>
          </a:xfrm>
        </p:spPr>
        <p:txBody>
          <a:bodyPr/>
          <a:lstStyle/>
          <a:p>
            <a:pPr marL="0" indent="0" algn="just">
              <a:lnSpc>
                <a:spcPct val="107000"/>
              </a:lnSpc>
              <a:spcAft>
                <a:spcPts val="800"/>
              </a:spcAft>
              <a:buNone/>
            </a:pPr>
            <a:r>
              <a:rPr lang="en-US" sz="2400" u="sng" kern="100" dirty="0">
                <a:effectLst/>
                <a:latin typeface="Arial" panose="020B0604020202020204" pitchFamily="34" charset="0"/>
                <a:ea typeface="Calibri" panose="020F0502020204030204" pitchFamily="34" charset="0"/>
                <a:cs typeface="Times New Roman" panose="02020603050405020304" pitchFamily="18" charset="0"/>
              </a:rPr>
              <a:t>The Law – legislative framework</a:t>
            </a:r>
            <a:endParaRPr lang="en-AU" sz="24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1800" kern="100" dirty="0">
                <a:effectLst/>
                <a:latin typeface="Arial" panose="020B0604020202020204" pitchFamily="34" charset="0"/>
                <a:ea typeface="Calibri" panose="020F0502020204030204" pitchFamily="34" charset="0"/>
                <a:cs typeface="Times New Roman" panose="02020603050405020304" pitchFamily="18" charset="0"/>
              </a:rPr>
              <a:t>S60CA – Court </a:t>
            </a:r>
            <a:r>
              <a:rPr lang="en-US" sz="1800" u="sng" kern="100" dirty="0">
                <a:effectLst/>
                <a:latin typeface="Arial" panose="020B0604020202020204" pitchFamily="34" charset="0"/>
                <a:ea typeface="Calibri" panose="020F0502020204030204" pitchFamily="34" charset="0"/>
                <a:cs typeface="Times New Roman" panose="02020603050405020304" pitchFamily="18" charset="0"/>
              </a:rPr>
              <a:t>must</a:t>
            </a:r>
            <a:r>
              <a:rPr lang="en-US" sz="1800" kern="100" dirty="0">
                <a:effectLst/>
                <a:latin typeface="Arial" panose="020B0604020202020204" pitchFamily="34" charset="0"/>
                <a:ea typeface="Calibri" panose="020F0502020204030204" pitchFamily="34" charset="0"/>
                <a:cs typeface="Times New Roman" panose="02020603050405020304" pitchFamily="18" charset="0"/>
              </a:rPr>
              <a:t> regard the best interests of the child as the </a:t>
            </a:r>
            <a:r>
              <a:rPr lang="en-US" sz="1800" u="sng" kern="100" dirty="0">
                <a:effectLst/>
                <a:latin typeface="Arial" panose="020B0604020202020204" pitchFamily="34" charset="0"/>
                <a:ea typeface="Calibri" panose="020F0502020204030204" pitchFamily="34" charset="0"/>
                <a:cs typeface="Times New Roman" panose="02020603050405020304" pitchFamily="18" charset="0"/>
              </a:rPr>
              <a:t>paramount consideration</a:t>
            </a:r>
            <a:endParaRPr lang="en-AU"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1800" kern="100" dirty="0">
                <a:effectLst/>
                <a:latin typeface="Arial" panose="020B0604020202020204" pitchFamily="34" charset="0"/>
                <a:ea typeface="Calibri" panose="020F0502020204030204" pitchFamily="34" charset="0"/>
                <a:cs typeface="Times New Roman" panose="02020603050405020304" pitchFamily="18" charset="0"/>
              </a:rPr>
              <a:t>S60CC(2) and (3) – set out the factors to be considered in determining what arrangements would be in the best interests of the child</a:t>
            </a:r>
            <a:endParaRPr lang="en-AU"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1800" kern="100" dirty="0">
                <a:effectLst/>
                <a:latin typeface="Arial" panose="020B0604020202020204" pitchFamily="34" charset="0"/>
                <a:ea typeface="Calibri" panose="020F0502020204030204" pitchFamily="34" charset="0"/>
                <a:cs typeface="Times New Roman" panose="02020603050405020304" pitchFamily="18" charset="0"/>
              </a:rPr>
              <a:t>S60CC(2) &amp; (2A) – confirms that  of the 2 primary considerations, greater weight must be given to the need to protect a child from harm</a:t>
            </a:r>
            <a:endParaRPr lang="en-AU"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AU" dirty="0"/>
          </a:p>
        </p:txBody>
      </p:sp>
    </p:spTree>
    <p:extLst>
      <p:ext uri="{BB962C8B-B14F-4D97-AF65-F5344CB8AC3E}">
        <p14:creationId xmlns:p14="http://schemas.microsoft.com/office/powerpoint/2010/main" val="34009779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59AC3F-369F-FB11-384F-DEB204DA9700}"/>
              </a:ext>
            </a:extLst>
          </p:cNvPr>
          <p:cNvSpPr>
            <a:spLocks noGrp="1"/>
          </p:cNvSpPr>
          <p:nvPr>
            <p:ph idx="1"/>
          </p:nvPr>
        </p:nvSpPr>
        <p:spPr>
          <a:xfrm>
            <a:off x="253218" y="267286"/>
            <a:ext cx="7889019" cy="6372665"/>
          </a:xfrm>
        </p:spPr>
        <p:txBody>
          <a:bodyPr>
            <a:normAutofit/>
          </a:bodyPr>
          <a:lstStyle/>
          <a:p>
            <a:pPr algn="just">
              <a:lnSpc>
                <a:spcPct val="107000"/>
              </a:lnSpc>
              <a:spcAft>
                <a:spcPts val="800"/>
              </a:spcAft>
            </a:pPr>
            <a:r>
              <a:rPr lang="en-AU" sz="1800" b="1" u="sng" dirty="0">
                <a:solidFill>
                  <a:srgbClr val="00B050"/>
                </a:solidFill>
                <a:latin typeface="Arial" panose="020B0604020202020204" pitchFamily="34" charset="0"/>
                <a:cs typeface="Arial" panose="020B0604020202020204" pitchFamily="34" charset="0"/>
              </a:rPr>
              <a:t>At [81] of </a:t>
            </a:r>
            <a:r>
              <a:rPr lang="en-AU" sz="1800" b="1" i="1" u="sng" dirty="0">
                <a:solidFill>
                  <a:srgbClr val="00B050"/>
                </a:solidFill>
                <a:latin typeface="Arial" panose="020B0604020202020204" pitchFamily="34" charset="0"/>
                <a:cs typeface="Arial" panose="020B0604020202020204" pitchFamily="34" charset="0"/>
              </a:rPr>
              <a:t>Morgan &amp; Miles:</a:t>
            </a:r>
          </a:p>
          <a:p>
            <a:pPr algn="just">
              <a:lnSpc>
                <a:spcPct val="107000"/>
              </a:lnSpc>
              <a:spcAft>
                <a:spcPts val="800"/>
              </a:spcAft>
            </a:pPr>
            <a:r>
              <a:rPr lang="en-AU" sz="1800" dirty="0">
                <a:latin typeface="Arial" panose="020B0604020202020204" pitchFamily="34" charset="0"/>
                <a:cs typeface="Arial" panose="020B0604020202020204" pitchFamily="34" charset="0"/>
              </a:rPr>
              <a:t>Confirms that the legislation now requires:</a:t>
            </a:r>
          </a:p>
          <a:p>
            <a:pPr lvl="1" algn="just">
              <a:lnSpc>
                <a:spcPct val="107000"/>
              </a:lnSpc>
              <a:spcAft>
                <a:spcPts val="800"/>
              </a:spcAft>
            </a:pPr>
            <a:r>
              <a:rPr lang="en-AU" sz="1800" dirty="0">
                <a:latin typeface="Arial" panose="020B0604020202020204" pitchFamily="34" charset="0"/>
                <a:cs typeface="Arial" panose="020B0604020202020204" pitchFamily="34" charset="0"/>
              </a:rPr>
              <a:t>Consideration of the competing proposals against the criteria now in s 60CC informed by s60B; </a:t>
            </a:r>
          </a:p>
          <a:p>
            <a:pPr lvl="1" algn="just">
              <a:lnSpc>
                <a:spcPct val="107000"/>
              </a:lnSpc>
              <a:spcAft>
                <a:spcPts val="800"/>
              </a:spcAft>
            </a:pPr>
            <a:r>
              <a:rPr lang="en-AU" sz="1800" dirty="0">
                <a:latin typeface="Arial" panose="020B0604020202020204" pitchFamily="34" charset="0"/>
                <a:cs typeface="Arial" panose="020B0604020202020204" pitchFamily="34" charset="0"/>
              </a:rPr>
              <a:t>If a parenting order is made (or proposed to be made) and the presumption of equal shared parental responsibility applies the consequences of an order for equal shared parental responsibility; </a:t>
            </a:r>
          </a:p>
          <a:p>
            <a:pPr lvl="1" algn="just">
              <a:lnSpc>
                <a:spcPct val="107000"/>
              </a:lnSpc>
              <a:spcAft>
                <a:spcPts val="800"/>
              </a:spcAft>
            </a:pPr>
            <a:r>
              <a:rPr lang="en-AU" sz="1800" dirty="0">
                <a:latin typeface="Arial" panose="020B0604020202020204" pitchFamily="34" charset="0"/>
                <a:cs typeface="Arial" panose="020B0604020202020204" pitchFamily="34" charset="0"/>
              </a:rPr>
              <a:t>But, there is not specific legislative requirement which proscribes a requirement that matters under s 60CC or s 65DAA be determined in any priority. </a:t>
            </a:r>
          </a:p>
          <a:p>
            <a:pPr lvl="1" algn="just">
              <a:lnSpc>
                <a:spcPct val="107000"/>
              </a:lnSpc>
              <a:spcAft>
                <a:spcPts val="800"/>
              </a:spcAft>
            </a:pPr>
            <a:r>
              <a:rPr lang="en-AU" sz="1800" dirty="0">
                <a:latin typeface="Arial" panose="020B0604020202020204" pitchFamily="34" charset="0"/>
                <a:cs typeface="Arial" panose="020B0604020202020204" pitchFamily="34" charset="0"/>
              </a:rPr>
              <a:t>The structured exercise can be effectively carried out by examining the issues in dispute against the relevant s 60CC factors, and then applying those findings to a consideration of the criteria of s 65DAA to craft appropriate orders. </a:t>
            </a:r>
          </a:p>
          <a:p>
            <a:pPr lvl="1" algn="just">
              <a:lnSpc>
                <a:spcPct val="107000"/>
              </a:lnSpc>
              <a:spcAft>
                <a:spcPts val="800"/>
              </a:spcAft>
            </a:pPr>
            <a:endParaRPr lang="en-AU" sz="1800" dirty="0">
              <a:latin typeface="Arial" panose="020B0604020202020204" pitchFamily="34" charset="0"/>
              <a:cs typeface="Arial" panose="020B0604020202020204" pitchFamily="34" charset="0"/>
            </a:endParaRPr>
          </a:p>
          <a:p>
            <a:pPr algn="just">
              <a:lnSpc>
                <a:spcPct val="107000"/>
              </a:lnSpc>
              <a:spcAft>
                <a:spcPts val="800"/>
              </a:spcAft>
            </a:pPr>
            <a:endParaRPr lang="en-AU"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568214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59AC3F-369F-FB11-384F-DEB204DA9700}"/>
              </a:ext>
            </a:extLst>
          </p:cNvPr>
          <p:cNvSpPr>
            <a:spLocks noGrp="1"/>
          </p:cNvSpPr>
          <p:nvPr>
            <p:ph idx="1"/>
          </p:nvPr>
        </p:nvSpPr>
        <p:spPr>
          <a:xfrm>
            <a:off x="253218" y="267286"/>
            <a:ext cx="7889019" cy="6372665"/>
          </a:xfrm>
        </p:spPr>
        <p:txBody>
          <a:bodyPr>
            <a:normAutofit/>
          </a:bodyPr>
          <a:lstStyle/>
          <a:p>
            <a:pPr marL="0" indent="0" algn="ctr">
              <a:lnSpc>
                <a:spcPct val="107000"/>
              </a:lnSpc>
              <a:spcAft>
                <a:spcPts val="800"/>
              </a:spcAft>
              <a:buNone/>
            </a:pPr>
            <a:r>
              <a:rPr lang="en-AU" sz="1800" b="1" dirty="0">
                <a:latin typeface="Arial" panose="020B0604020202020204" pitchFamily="34" charset="0"/>
                <a:cs typeface="Arial" panose="020B0604020202020204" pitchFamily="34" charset="0"/>
              </a:rPr>
              <a:t>INTERIM HEARINGS</a:t>
            </a:r>
          </a:p>
          <a:p>
            <a:pPr>
              <a:lnSpc>
                <a:spcPct val="107000"/>
              </a:lnSpc>
              <a:spcAft>
                <a:spcPts val="800"/>
              </a:spcAft>
            </a:pPr>
            <a:r>
              <a:rPr lang="en-AU" sz="1800" b="1" dirty="0">
                <a:latin typeface="Arial" panose="020B0604020202020204" pitchFamily="34" charset="0"/>
                <a:cs typeface="Arial" panose="020B0604020202020204" pitchFamily="34" charset="0"/>
              </a:rPr>
              <a:t>There are no separate provisions in the Act dealing with interim, as distinct from final orders, although s 61D(3) does not require mandatory application of the presumption of equal shared parental responsibility on the making of an interim order. </a:t>
            </a:r>
          </a:p>
          <a:p>
            <a:pPr>
              <a:lnSpc>
                <a:spcPct val="107000"/>
              </a:lnSpc>
              <a:spcAft>
                <a:spcPts val="800"/>
              </a:spcAft>
            </a:pPr>
            <a:r>
              <a:rPr lang="en-AU" sz="1800" b="1" dirty="0">
                <a:latin typeface="Arial" panose="020B0604020202020204" pitchFamily="34" charset="0"/>
                <a:cs typeface="Arial" panose="020B0604020202020204" pitchFamily="34" charset="0"/>
              </a:rPr>
              <a:t>There is no legislative mandate to consider different criteria in interim parenting application involving relocation to final applications, although the former will of necessity, be an abridged enquiry. </a:t>
            </a:r>
          </a:p>
          <a:p>
            <a:pPr>
              <a:lnSpc>
                <a:spcPct val="107000"/>
              </a:lnSpc>
              <a:spcAft>
                <a:spcPts val="800"/>
              </a:spcAft>
            </a:pPr>
            <a:r>
              <a:rPr lang="en-AU" sz="1800" b="1" dirty="0">
                <a:latin typeface="Arial" panose="020B0604020202020204" pitchFamily="34" charset="0"/>
                <a:cs typeface="Arial" panose="020B0604020202020204" pitchFamily="34" charset="0"/>
              </a:rPr>
              <a:t>As recorded in </a:t>
            </a:r>
            <a:r>
              <a:rPr lang="en-AU" sz="1800" b="1" i="1" dirty="0">
                <a:latin typeface="Arial" panose="020B0604020202020204" pitchFamily="34" charset="0"/>
                <a:cs typeface="Arial" panose="020B0604020202020204" pitchFamily="34" charset="0"/>
              </a:rPr>
              <a:t>Morgan &amp; Miles</a:t>
            </a:r>
            <a:r>
              <a:rPr lang="en-AU" sz="1800" b="1" dirty="0">
                <a:latin typeface="Arial" panose="020B0604020202020204" pitchFamily="34" charset="0"/>
                <a:cs typeface="Arial" panose="020B0604020202020204" pitchFamily="34" charset="0"/>
              </a:rPr>
              <a:t>, prior to the amendments to the Act in 1995, generally courts prohibited a relocation on a interim basis, or made orders which provided for the return of a child if only a short period had elapsed after a unilateral relocation by one parent. </a:t>
            </a:r>
          </a:p>
          <a:p>
            <a:pPr lvl="1">
              <a:lnSpc>
                <a:spcPct val="107000"/>
              </a:lnSpc>
              <a:spcAft>
                <a:spcPts val="800"/>
              </a:spcAft>
            </a:pPr>
            <a:r>
              <a:rPr lang="en-AU" sz="1800" b="1" dirty="0">
                <a:latin typeface="Arial" panose="020B0604020202020204" pitchFamily="34" charset="0"/>
                <a:cs typeface="Arial" panose="020B0604020202020204" pitchFamily="34" charset="0"/>
              </a:rPr>
              <a:t>The “well settled environment” principle that was discussed in </a:t>
            </a:r>
            <a:r>
              <a:rPr lang="en-AU" sz="1800" b="1" i="1" dirty="0">
                <a:latin typeface="Arial" panose="020B0604020202020204" pitchFamily="34" charset="0"/>
                <a:cs typeface="Arial" panose="020B0604020202020204" pitchFamily="34" charset="0"/>
              </a:rPr>
              <a:t>Cowling </a:t>
            </a:r>
            <a:r>
              <a:rPr lang="en-AU" sz="1800" b="1" dirty="0">
                <a:latin typeface="Arial" panose="020B0604020202020204" pitchFamily="34" charset="0"/>
                <a:cs typeface="Arial" panose="020B0604020202020204" pitchFamily="34" charset="0"/>
              </a:rPr>
              <a:t>was reconsidered by the Full Court in  </a:t>
            </a:r>
            <a:r>
              <a:rPr lang="en-AU" sz="1800" b="1" i="1" dirty="0">
                <a:latin typeface="Arial" panose="020B0604020202020204" pitchFamily="34" charset="0"/>
                <a:cs typeface="Arial" panose="020B0604020202020204" pitchFamily="34" charset="0"/>
              </a:rPr>
              <a:t>Goode &amp; Goode</a:t>
            </a:r>
            <a:endParaRPr lang="en-AU" sz="1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834714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59AC3F-369F-FB11-384F-DEB204DA9700}"/>
              </a:ext>
            </a:extLst>
          </p:cNvPr>
          <p:cNvSpPr>
            <a:spLocks noGrp="1"/>
          </p:cNvSpPr>
          <p:nvPr>
            <p:ph idx="1"/>
          </p:nvPr>
        </p:nvSpPr>
        <p:spPr>
          <a:xfrm>
            <a:off x="253218" y="267286"/>
            <a:ext cx="7889019" cy="6372665"/>
          </a:xfrm>
        </p:spPr>
        <p:txBody>
          <a:bodyPr>
            <a:normAutofit fontScale="85000" lnSpcReduction="20000"/>
          </a:bodyPr>
          <a:lstStyle/>
          <a:p>
            <a:pPr>
              <a:lnSpc>
                <a:spcPct val="107000"/>
              </a:lnSpc>
              <a:spcAft>
                <a:spcPts val="800"/>
              </a:spcAft>
            </a:pPr>
            <a:r>
              <a:rPr lang="en-AU" sz="1800" b="1" dirty="0">
                <a:latin typeface="Arial" panose="020B0604020202020204" pitchFamily="34" charset="0"/>
                <a:cs typeface="Arial" panose="020B0604020202020204" pitchFamily="34" charset="0"/>
              </a:rPr>
              <a:t>The following passages from </a:t>
            </a:r>
            <a:r>
              <a:rPr lang="en-AU" sz="1800" b="1" i="1" dirty="0">
                <a:solidFill>
                  <a:srgbClr val="00B050"/>
                </a:solidFill>
                <a:latin typeface="Arial" panose="020B0604020202020204" pitchFamily="34" charset="0"/>
                <a:cs typeface="Arial" panose="020B0604020202020204" pitchFamily="34" charset="0"/>
              </a:rPr>
              <a:t>Goode &amp; Goode </a:t>
            </a:r>
            <a:r>
              <a:rPr lang="en-AU" sz="1800" b="1" dirty="0">
                <a:latin typeface="Arial" panose="020B0604020202020204" pitchFamily="34" charset="0"/>
                <a:cs typeface="Arial" panose="020B0604020202020204" pitchFamily="34" charset="0"/>
              </a:rPr>
              <a:t>were quoted in </a:t>
            </a:r>
            <a:r>
              <a:rPr lang="en-AU" sz="1800" b="1" i="1" dirty="0">
                <a:solidFill>
                  <a:srgbClr val="00B050"/>
                </a:solidFill>
                <a:latin typeface="Arial" panose="020B0604020202020204" pitchFamily="34" charset="0"/>
                <a:cs typeface="Arial" panose="020B0604020202020204" pitchFamily="34" charset="0"/>
              </a:rPr>
              <a:t>Morgan &amp; Miles</a:t>
            </a:r>
            <a:r>
              <a:rPr lang="en-AU" sz="1800" b="1" i="1" dirty="0">
                <a:latin typeface="Arial" panose="020B0604020202020204" pitchFamily="34" charset="0"/>
                <a:cs typeface="Arial" panose="020B0604020202020204" pitchFamily="34" charset="0"/>
              </a:rPr>
              <a:t>:</a:t>
            </a:r>
          </a:p>
          <a:p>
            <a:pPr marL="0" indent="0">
              <a:lnSpc>
                <a:spcPct val="107000"/>
              </a:lnSpc>
              <a:spcAft>
                <a:spcPts val="800"/>
              </a:spcAft>
              <a:buNone/>
            </a:pPr>
            <a:r>
              <a:rPr lang="en-AU" sz="1800" b="1" i="1" dirty="0">
                <a:latin typeface="Arial" panose="020B0604020202020204" pitchFamily="34" charset="0"/>
                <a:cs typeface="Arial" panose="020B0604020202020204" pitchFamily="34" charset="0"/>
              </a:rPr>
              <a:t>	71.  </a:t>
            </a:r>
            <a:r>
              <a:rPr lang="en-AU" sz="1800" b="1" dirty="0">
                <a:latin typeface="Arial" panose="020B0604020202020204" pitchFamily="34" charset="0"/>
                <a:cs typeface="Arial" panose="020B0604020202020204" pitchFamily="34" charset="0"/>
              </a:rPr>
              <a:t>The reasoning in </a:t>
            </a:r>
            <a:r>
              <a:rPr lang="en-AU" sz="1800" b="1" i="1" dirty="0">
                <a:solidFill>
                  <a:srgbClr val="00B050"/>
                </a:solidFill>
                <a:latin typeface="Arial" panose="020B0604020202020204" pitchFamily="34" charset="0"/>
                <a:cs typeface="Arial" panose="020B0604020202020204" pitchFamily="34" charset="0"/>
              </a:rPr>
              <a:t>Cowling</a:t>
            </a:r>
            <a:r>
              <a:rPr lang="en-AU" sz="1800" b="1" i="1" dirty="0">
                <a:latin typeface="Arial" panose="020B0604020202020204" pitchFamily="34" charset="0"/>
                <a:cs typeface="Arial" panose="020B0604020202020204" pitchFamily="34" charset="0"/>
              </a:rPr>
              <a:t>, </a:t>
            </a:r>
            <a:r>
              <a:rPr lang="en-AU" sz="1800" b="1" dirty="0">
                <a:latin typeface="Arial" panose="020B0604020202020204" pitchFamily="34" charset="0"/>
                <a:cs typeface="Arial" panose="020B0604020202020204" pitchFamily="34" charset="0"/>
              </a:rPr>
              <a:t>particularly in paragraph 22 of the reasons 	for decision to the effect that the best interests of the child are met by 	stability when the child is considered to be </a:t>
            </a:r>
            <a:r>
              <a:rPr lang="en-AU" sz="1800" b="1" dirty="0">
                <a:solidFill>
                  <a:srgbClr val="FF0000"/>
                </a:solidFill>
                <a:latin typeface="Arial" panose="020B0604020202020204" pitchFamily="34" charset="0"/>
                <a:cs typeface="Arial" panose="020B0604020202020204" pitchFamily="34" charset="0"/>
              </a:rPr>
              <a:t>living in well-settled 	circumstances, must now be 	reconsidered in light of the changes to the 	Act,</a:t>
            </a:r>
            <a:r>
              <a:rPr lang="en-AU" sz="1800" b="1" dirty="0">
                <a:latin typeface="Arial" panose="020B0604020202020204" pitchFamily="34" charset="0"/>
                <a:cs typeface="Arial" panose="020B0604020202020204" pitchFamily="34" charset="0"/>
              </a:rPr>
              <a:t> particularly changes to the objects (s 60B), the inclusion of the 	presumption of equal shared parental responsibility (s 61DA), and the 	necessity if the presumption is not rebutted to consider the 	outcome of 	equal time and substantial and significant time. </a:t>
            </a:r>
          </a:p>
          <a:p>
            <a:pPr marL="0" indent="0">
              <a:lnSpc>
                <a:spcPct val="107000"/>
              </a:lnSpc>
              <a:spcAft>
                <a:spcPts val="800"/>
              </a:spcAft>
              <a:buNone/>
            </a:pPr>
            <a:r>
              <a:rPr lang="en-AU" sz="1800" b="1" i="1" dirty="0">
                <a:latin typeface="Arial" panose="020B0604020202020204" pitchFamily="34" charset="0"/>
                <a:cs typeface="Arial" panose="020B0604020202020204" pitchFamily="34" charset="0"/>
              </a:rPr>
              <a:t>	</a:t>
            </a:r>
            <a:r>
              <a:rPr lang="en-AU" sz="1800" b="1" dirty="0">
                <a:latin typeface="Arial" panose="020B0604020202020204" pitchFamily="34" charset="0"/>
                <a:cs typeface="Arial" panose="020B0604020202020204" pitchFamily="34" charset="0"/>
              </a:rPr>
              <a:t>72. In our view, it can be fairly said there is a </a:t>
            </a:r>
            <a:r>
              <a:rPr lang="en-AU" sz="1800" b="1" dirty="0">
                <a:solidFill>
                  <a:srgbClr val="FF0000"/>
                </a:solidFill>
                <a:latin typeface="Arial" panose="020B0604020202020204" pitchFamily="34" charset="0"/>
                <a:cs typeface="Arial" panose="020B0604020202020204" pitchFamily="34" charset="0"/>
              </a:rPr>
              <a:t>legislative intent evinced in 	favour of 	substantial involvement of both parents in their children’s lives</a:t>
            </a:r>
            <a:r>
              <a:rPr lang="en-AU" sz="1800" b="1" dirty="0">
                <a:latin typeface="Arial" panose="020B0604020202020204" pitchFamily="34" charset="0"/>
                <a:cs typeface="Arial" panose="020B0604020202020204" pitchFamily="34" charset="0"/>
              </a:rPr>
              <a:t>, 	both as to parental responsibility and as to time spent with children, 	subject to the need to protect 	children from harm, from abuse and family	violence and provided it is in their best 	interests and reasonably 	practicable.  This means </a:t>
            </a:r>
            <a:r>
              <a:rPr lang="en-AU" sz="1800" b="1" dirty="0">
                <a:solidFill>
                  <a:srgbClr val="FF0000"/>
                </a:solidFill>
                <a:latin typeface="Arial" panose="020B0604020202020204" pitchFamily="34" charset="0"/>
                <a:cs typeface="Arial" panose="020B0604020202020204" pitchFamily="34" charset="0"/>
              </a:rPr>
              <a:t>where there is a status quo </a:t>
            </a:r>
            <a:r>
              <a:rPr lang="en-AU" sz="1800" b="1" dirty="0">
                <a:latin typeface="Arial" panose="020B0604020202020204" pitchFamily="34" charset="0"/>
                <a:cs typeface="Arial" panose="020B0604020202020204" pitchFamily="34" charset="0"/>
              </a:rPr>
              <a:t>or well 	settled 	environment</a:t>
            </a:r>
            <a:r>
              <a:rPr lang="en-AU" sz="1800" b="1" dirty="0">
                <a:solidFill>
                  <a:srgbClr val="FF0000"/>
                </a:solidFill>
                <a:latin typeface="Arial" panose="020B0604020202020204" pitchFamily="34" charset="0"/>
                <a:cs typeface="Arial" panose="020B0604020202020204" pitchFamily="34" charset="0"/>
              </a:rPr>
              <a:t>, instead of simply preserving it</a:t>
            </a:r>
            <a:r>
              <a:rPr lang="en-AU" sz="1800" b="1" dirty="0">
                <a:latin typeface="Arial" panose="020B0604020202020204" pitchFamily="34" charset="0"/>
                <a:cs typeface="Arial" panose="020B0604020202020204" pitchFamily="34" charset="0"/>
              </a:rPr>
              <a:t>, unless there are protective or 	other significant best interests concerns for the child, </a:t>
            </a:r>
            <a:r>
              <a:rPr lang="en-AU" sz="1800" b="1" dirty="0">
                <a:solidFill>
                  <a:srgbClr val="FF0000"/>
                </a:solidFill>
                <a:latin typeface="Arial" panose="020B0604020202020204" pitchFamily="34" charset="0"/>
                <a:cs typeface="Arial" panose="020B0604020202020204" pitchFamily="34" charset="0"/>
              </a:rPr>
              <a:t>the Court must 	follow the structure of the Act</a:t>
            </a:r>
            <a:r>
              <a:rPr lang="en-AU" sz="1800" b="1" dirty="0">
                <a:latin typeface="Arial" panose="020B0604020202020204" pitchFamily="34" charset="0"/>
                <a:cs typeface="Arial" panose="020B0604020202020204" pitchFamily="34" charset="0"/>
              </a:rPr>
              <a:t> and consider accepting, where applicable, 	equal or significant 	involvement by both parents in the care arrangements 	for the child. </a:t>
            </a:r>
          </a:p>
          <a:p>
            <a:pPr marL="0" indent="0">
              <a:lnSpc>
                <a:spcPct val="107000"/>
              </a:lnSpc>
              <a:spcAft>
                <a:spcPts val="800"/>
              </a:spcAft>
              <a:buNone/>
            </a:pPr>
            <a:r>
              <a:rPr lang="en-AU" sz="1800" b="1" dirty="0">
                <a:latin typeface="Arial" panose="020B0604020202020204" pitchFamily="34" charset="0"/>
                <a:cs typeface="Arial" panose="020B0604020202020204" pitchFamily="34" charset="0"/>
              </a:rPr>
              <a:t>	73. </a:t>
            </a:r>
            <a:r>
              <a:rPr lang="en-AU" sz="1800" b="1" dirty="0">
                <a:solidFill>
                  <a:srgbClr val="FF0000"/>
                </a:solidFill>
                <a:latin typeface="Arial" panose="020B0604020202020204" pitchFamily="34" charset="0"/>
                <a:cs typeface="Arial" panose="020B0604020202020204" pitchFamily="34" charset="0"/>
              </a:rPr>
              <a:t>That is not to say that the stability derived from a well-settled 	arrangement may not ultimately be what the Court finds to be in the child’s 	best interests, particularly where there is no ability to test controversial 	evidence, but that decision would be arrived at after a consideration of the 	matters contained in s 60CC, particularly s 60CC(3)(d) and s 60CC(3)(m) 	and if appropriate, s 60CC(4) and s 60CC (4A)</a:t>
            </a:r>
          </a:p>
          <a:p>
            <a:pPr marL="0" indent="0">
              <a:lnSpc>
                <a:spcPct val="107000"/>
              </a:lnSpc>
              <a:spcAft>
                <a:spcPts val="800"/>
              </a:spcAft>
              <a:buNone/>
            </a:pPr>
            <a:endParaRPr lang="en-AU" sz="1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227409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59AC3F-369F-FB11-384F-DEB204DA9700}"/>
              </a:ext>
            </a:extLst>
          </p:cNvPr>
          <p:cNvSpPr>
            <a:spLocks noGrp="1"/>
          </p:cNvSpPr>
          <p:nvPr>
            <p:ph idx="1"/>
          </p:nvPr>
        </p:nvSpPr>
        <p:spPr>
          <a:xfrm>
            <a:off x="253218" y="267286"/>
            <a:ext cx="7889019" cy="6372665"/>
          </a:xfrm>
        </p:spPr>
        <p:txBody>
          <a:bodyPr>
            <a:normAutofit/>
          </a:bodyPr>
          <a:lstStyle/>
          <a:p>
            <a:pPr>
              <a:lnSpc>
                <a:spcPct val="107000"/>
              </a:lnSpc>
              <a:spcAft>
                <a:spcPts val="800"/>
              </a:spcAft>
            </a:pPr>
            <a:r>
              <a:rPr lang="en-AU" sz="1800" b="1" dirty="0">
                <a:latin typeface="Arial" panose="020B0604020202020204" pitchFamily="34" charset="0"/>
                <a:cs typeface="Arial" panose="020B0604020202020204" pitchFamily="34" charset="0"/>
              </a:rPr>
              <a:t>The “guide” provide by Justice Boland in </a:t>
            </a:r>
            <a:r>
              <a:rPr lang="en-AU" sz="1800" b="1" i="1" dirty="0">
                <a:solidFill>
                  <a:srgbClr val="00B050"/>
                </a:solidFill>
                <a:latin typeface="Arial" panose="020B0604020202020204" pitchFamily="34" charset="0"/>
                <a:cs typeface="Arial" panose="020B0604020202020204" pitchFamily="34" charset="0"/>
              </a:rPr>
              <a:t>Morgan &amp; Miles </a:t>
            </a:r>
            <a:r>
              <a:rPr lang="en-AU" sz="1800" b="1" i="1" dirty="0">
                <a:latin typeface="Arial" panose="020B0604020202020204" pitchFamily="34" charset="0"/>
                <a:cs typeface="Arial" panose="020B0604020202020204" pitchFamily="34" charset="0"/>
              </a:rPr>
              <a:t>is that:</a:t>
            </a:r>
          </a:p>
          <a:p>
            <a:pPr lvl="1">
              <a:lnSpc>
                <a:spcPct val="107000"/>
              </a:lnSpc>
              <a:spcAft>
                <a:spcPts val="800"/>
              </a:spcAft>
            </a:pPr>
            <a:r>
              <a:rPr lang="en-AU" sz="1800" b="1" dirty="0">
                <a:latin typeface="Arial" panose="020B0604020202020204" pitchFamily="34" charset="0"/>
                <a:cs typeface="Arial" panose="020B0604020202020204" pitchFamily="34" charset="0"/>
              </a:rPr>
              <a:t>The legislation, including the matters referred to in </a:t>
            </a:r>
            <a:r>
              <a:rPr lang="en-AU" sz="1800" b="1" i="1" dirty="0">
                <a:solidFill>
                  <a:srgbClr val="00B050"/>
                </a:solidFill>
                <a:latin typeface="Arial" panose="020B0604020202020204" pitchFamily="34" charset="0"/>
                <a:cs typeface="Arial" panose="020B0604020202020204" pitchFamily="34" charset="0"/>
              </a:rPr>
              <a:t>Goode &amp; Goode</a:t>
            </a:r>
            <a:r>
              <a:rPr lang="en-AU" sz="1800" b="1" dirty="0">
                <a:solidFill>
                  <a:srgbClr val="00B050"/>
                </a:solidFill>
                <a:latin typeface="Arial" panose="020B0604020202020204" pitchFamily="34" charset="0"/>
                <a:cs typeface="Arial" panose="020B0604020202020204" pitchFamily="34" charset="0"/>
              </a:rPr>
              <a:t> </a:t>
            </a:r>
            <a:r>
              <a:rPr lang="en-AU" sz="1800" b="1" dirty="0">
                <a:latin typeface="Arial" panose="020B0604020202020204" pitchFamily="34" charset="0"/>
                <a:cs typeface="Arial" panose="020B0604020202020204" pitchFamily="34" charset="0"/>
              </a:rPr>
              <a:t>(previous slide) does require consideration of s 60CC, s 61DA and s 65DAA (with reference to s 4(a)) in dealing with all interim applications for parenting orders including applications involving a relocation , or where an “unauthorised” relocation has occurred.  [86]</a:t>
            </a:r>
          </a:p>
          <a:p>
            <a:pPr lvl="1">
              <a:lnSpc>
                <a:spcPct val="107000"/>
              </a:lnSpc>
              <a:spcAft>
                <a:spcPts val="800"/>
              </a:spcAft>
            </a:pPr>
            <a:r>
              <a:rPr lang="en-AU" sz="1800" b="1" dirty="0">
                <a:latin typeface="Arial" panose="020B0604020202020204" pitchFamily="34" charset="0"/>
                <a:cs typeface="Arial" panose="020B0604020202020204" pitchFamily="34" charset="0"/>
              </a:rPr>
              <a:t>The circumstances of the child at the time of the application or immediately before an unauthorised removal, particularly absent issues such as abuse or violence, may well be likely to be extremely relevant  [87]</a:t>
            </a:r>
          </a:p>
          <a:p>
            <a:pPr lvl="1">
              <a:lnSpc>
                <a:spcPct val="107000"/>
              </a:lnSpc>
              <a:spcAft>
                <a:spcPts val="800"/>
              </a:spcAft>
            </a:pPr>
            <a:endParaRPr lang="en-AU" sz="1800" b="1" dirty="0">
              <a:latin typeface="Arial" panose="020B0604020202020204" pitchFamily="34" charset="0"/>
              <a:cs typeface="Arial" panose="020B0604020202020204" pitchFamily="34" charset="0"/>
            </a:endParaRPr>
          </a:p>
          <a:p>
            <a:pPr lvl="1">
              <a:lnSpc>
                <a:spcPct val="107000"/>
              </a:lnSpc>
              <a:spcAft>
                <a:spcPts val="800"/>
              </a:spcAft>
            </a:pPr>
            <a:endParaRPr lang="en-AU" sz="1800" b="1" dirty="0">
              <a:latin typeface="Arial" panose="020B0604020202020204" pitchFamily="34" charset="0"/>
              <a:cs typeface="Arial" panose="020B0604020202020204" pitchFamily="34" charset="0"/>
            </a:endParaRPr>
          </a:p>
          <a:p>
            <a:pPr lvl="1">
              <a:lnSpc>
                <a:spcPct val="107000"/>
              </a:lnSpc>
              <a:spcAft>
                <a:spcPts val="800"/>
              </a:spcAft>
            </a:pPr>
            <a:endParaRPr lang="en-AU" sz="1800" b="1" dirty="0">
              <a:latin typeface="Arial" panose="020B0604020202020204" pitchFamily="34" charset="0"/>
              <a:cs typeface="Arial" panose="020B0604020202020204" pitchFamily="34" charset="0"/>
            </a:endParaRPr>
          </a:p>
          <a:p>
            <a:pPr marL="0" indent="0">
              <a:lnSpc>
                <a:spcPct val="107000"/>
              </a:lnSpc>
              <a:spcAft>
                <a:spcPts val="800"/>
              </a:spcAft>
              <a:buNone/>
            </a:pPr>
            <a:r>
              <a:rPr lang="en-AU" sz="1800" b="1" i="1" dirty="0">
                <a:latin typeface="Arial" panose="020B0604020202020204" pitchFamily="34" charset="0"/>
                <a:cs typeface="Arial" panose="020B0604020202020204" pitchFamily="34" charset="0"/>
              </a:rPr>
              <a:t>	</a:t>
            </a:r>
            <a:endParaRPr lang="en-AU" sz="1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549749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59AC3F-369F-FB11-384F-DEB204DA9700}"/>
              </a:ext>
            </a:extLst>
          </p:cNvPr>
          <p:cNvSpPr>
            <a:spLocks noGrp="1"/>
          </p:cNvSpPr>
          <p:nvPr>
            <p:ph idx="1"/>
          </p:nvPr>
        </p:nvSpPr>
        <p:spPr>
          <a:xfrm>
            <a:off x="253218" y="267286"/>
            <a:ext cx="7889019" cy="6372665"/>
          </a:xfrm>
        </p:spPr>
        <p:txBody>
          <a:bodyPr>
            <a:normAutofit/>
          </a:bodyPr>
          <a:lstStyle/>
          <a:p>
            <a:pPr marL="457200" lvl="1" indent="0" algn="ctr">
              <a:lnSpc>
                <a:spcPct val="107000"/>
              </a:lnSpc>
              <a:spcAft>
                <a:spcPts val="800"/>
              </a:spcAft>
              <a:buNone/>
            </a:pPr>
            <a:endParaRPr lang="en-AU" sz="1800" b="1" dirty="0">
              <a:latin typeface="Arial" panose="020B0604020202020204" pitchFamily="34" charset="0"/>
              <a:cs typeface="Arial" panose="020B0604020202020204" pitchFamily="34" charset="0"/>
            </a:endParaRPr>
          </a:p>
          <a:p>
            <a:pPr marL="457200" lvl="1" indent="0" algn="ctr">
              <a:lnSpc>
                <a:spcPct val="107000"/>
              </a:lnSpc>
              <a:spcAft>
                <a:spcPts val="800"/>
              </a:spcAft>
              <a:buNone/>
            </a:pPr>
            <a:endParaRPr lang="en-AU" sz="1800" b="1" dirty="0">
              <a:latin typeface="Arial" panose="020B0604020202020204" pitchFamily="34" charset="0"/>
              <a:cs typeface="Arial" panose="020B0604020202020204" pitchFamily="34" charset="0"/>
            </a:endParaRPr>
          </a:p>
          <a:p>
            <a:pPr marL="457200" lvl="1" indent="0" algn="ctr">
              <a:lnSpc>
                <a:spcPct val="107000"/>
              </a:lnSpc>
              <a:spcAft>
                <a:spcPts val="800"/>
              </a:spcAft>
              <a:buNone/>
            </a:pPr>
            <a:endParaRPr lang="en-AU" sz="1800" b="1" dirty="0">
              <a:latin typeface="Arial" panose="020B0604020202020204" pitchFamily="34" charset="0"/>
              <a:cs typeface="Arial" panose="020B0604020202020204" pitchFamily="34" charset="0"/>
            </a:endParaRPr>
          </a:p>
          <a:p>
            <a:pPr marL="457200" lvl="1" indent="0" algn="ctr">
              <a:lnSpc>
                <a:spcPct val="107000"/>
              </a:lnSpc>
              <a:spcAft>
                <a:spcPts val="800"/>
              </a:spcAft>
              <a:buNone/>
            </a:pPr>
            <a:endParaRPr lang="en-AU" sz="1800" b="1" dirty="0">
              <a:latin typeface="Arial" panose="020B0604020202020204" pitchFamily="34" charset="0"/>
              <a:cs typeface="Arial" panose="020B0604020202020204" pitchFamily="34" charset="0"/>
            </a:endParaRPr>
          </a:p>
          <a:p>
            <a:pPr marL="457200" lvl="1" indent="0" algn="ctr">
              <a:lnSpc>
                <a:spcPct val="107000"/>
              </a:lnSpc>
              <a:spcAft>
                <a:spcPts val="800"/>
              </a:spcAft>
              <a:buNone/>
            </a:pPr>
            <a:r>
              <a:rPr lang="en-AU" sz="3600" b="1" dirty="0">
                <a:latin typeface="Arial" panose="020B0604020202020204" pitchFamily="34" charset="0"/>
                <a:cs typeface="Arial" panose="020B0604020202020204" pitchFamily="34" charset="0"/>
              </a:rPr>
              <a:t>“EXCEPT IN CASES OF EMERGENCY”???</a:t>
            </a:r>
          </a:p>
          <a:p>
            <a:pPr lvl="1">
              <a:lnSpc>
                <a:spcPct val="107000"/>
              </a:lnSpc>
              <a:spcAft>
                <a:spcPts val="800"/>
              </a:spcAft>
            </a:pPr>
            <a:endParaRPr lang="en-AU" sz="1800" b="1" dirty="0">
              <a:latin typeface="Arial" panose="020B0604020202020204" pitchFamily="34" charset="0"/>
              <a:cs typeface="Arial" panose="020B0604020202020204" pitchFamily="34" charset="0"/>
            </a:endParaRPr>
          </a:p>
          <a:p>
            <a:pPr lvl="1">
              <a:lnSpc>
                <a:spcPct val="107000"/>
              </a:lnSpc>
              <a:spcAft>
                <a:spcPts val="800"/>
              </a:spcAft>
            </a:pPr>
            <a:endParaRPr lang="en-AU" sz="1800" b="1" dirty="0">
              <a:latin typeface="Arial" panose="020B0604020202020204" pitchFamily="34" charset="0"/>
              <a:cs typeface="Arial" panose="020B0604020202020204" pitchFamily="34" charset="0"/>
            </a:endParaRPr>
          </a:p>
          <a:p>
            <a:pPr marL="0" indent="0">
              <a:lnSpc>
                <a:spcPct val="107000"/>
              </a:lnSpc>
              <a:spcAft>
                <a:spcPts val="800"/>
              </a:spcAft>
              <a:buNone/>
            </a:pPr>
            <a:r>
              <a:rPr lang="en-AU" sz="1800" b="1" i="1" dirty="0">
                <a:latin typeface="Arial" panose="020B0604020202020204" pitchFamily="34" charset="0"/>
                <a:cs typeface="Arial" panose="020B0604020202020204" pitchFamily="34" charset="0"/>
              </a:rPr>
              <a:t>	</a:t>
            </a:r>
            <a:endParaRPr lang="en-AU" sz="1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083680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59AC3F-369F-FB11-384F-DEB204DA9700}"/>
              </a:ext>
            </a:extLst>
          </p:cNvPr>
          <p:cNvSpPr>
            <a:spLocks noGrp="1"/>
          </p:cNvSpPr>
          <p:nvPr>
            <p:ph idx="1"/>
          </p:nvPr>
        </p:nvSpPr>
        <p:spPr>
          <a:xfrm>
            <a:off x="253218" y="267286"/>
            <a:ext cx="7889019" cy="6372665"/>
          </a:xfrm>
        </p:spPr>
        <p:txBody>
          <a:bodyPr>
            <a:normAutofit fontScale="70000" lnSpcReduction="20000"/>
          </a:bodyPr>
          <a:lstStyle/>
          <a:p>
            <a:pPr>
              <a:lnSpc>
                <a:spcPct val="107000"/>
              </a:lnSpc>
              <a:spcAft>
                <a:spcPts val="800"/>
              </a:spcAft>
            </a:pPr>
            <a:r>
              <a:rPr lang="en-AU" sz="2400" b="1" i="1" dirty="0">
                <a:solidFill>
                  <a:srgbClr val="00B050"/>
                </a:solidFill>
                <a:latin typeface="Arial" panose="020B0604020202020204" pitchFamily="34" charset="0"/>
                <a:cs typeface="Arial" panose="020B0604020202020204" pitchFamily="34" charset="0"/>
              </a:rPr>
              <a:t>Morgan &amp; Miles </a:t>
            </a:r>
            <a:r>
              <a:rPr lang="en-AU" sz="2400" b="1" dirty="0">
                <a:solidFill>
                  <a:srgbClr val="00B050"/>
                </a:solidFill>
                <a:latin typeface="Arial" panose="020B0604020202020204" pitchFamily="34" charset="0"/>
                <a:cs typeface="Arial" panose="020B0604020202020204" pitchFamily="34" charset="0"/>
              </a:rPr>
              <a:t>at [88]</a:t>
            </a:r>
            <a:endParaRPr lang="en-AU" sz="2400" b="1" i="1" dirty="0">
              <a:solidFill>
                <a:srgbClr val="00B050"/>
              </a:solidFill>
              <a:latin typeface="Arial" panose="020B0604020202020204" pitchFamily="34" charset="0"/>
              <a:cs typeface="Arial" panose="020B0604020202020204" pitchFamily="34" charset="0"/>
            </a:endParaRPr>
          </a:p>
          <a:p>
            <a:pPr marL="457200" lvl="1" indent="0">
              <a:lnSpc>
                <a:spcPct val="107000"/>
              </a:lnSpc>
              <a:spcAft>
                <a:spcPts val="800"/>
              </a:spcAft>
              <a:buNone/>
            </a:pPr>
            <a:r>
              <a:rPr lang="en-AU" sz="2400" b="1" dirty="0">
                <a:latin typeface="Arial" panose="020B0604020202020204" pitchFamily="34" charset="0"/>
                <a:cs typeface="Arial" panose="020B0604020202020204" pitchFamily="34" charset="0"/>
              </a:rPr>
              <a:t>It appears to me that the very difficult issues in cases involving a relocation, which difficulties are highlighted in the cases and referred to by the Family Law Council in its 2006 report </a:t>
            </a:r>
            <a:r>
              <a:rPr lang="en-AU" sz="2400" b="1" i="1" dirty="0">
                <a:latin typeface="Arial" panose="020B0604020202020204" pitchFamily="34" charset="0"/>
                <a:cs typeface="Arial" panose="020B0604020202020204" pitchFamily="34" charset="0"/>
              </a:rPr>
              <a:t>Relocation: a report to the Attorney-General prepared by the Family Law Council, </a:t>
            </a:r>
            <a:r>
              <a:rPr lang="en-AU" sz="2400" b="1" dirty="0">
                <a:latin typeface="Arial" panose="020B0604020202020204" pitchFamily="34" charset="0"/>
                <a:cs typeface="Arial" panose="020B0604020202020204" pitchFamily="34" charset="0"/>
              </a:rPr>
              <a:t>(Family Law Council of Australia, Barton, 2006)</a:t>
            </a:r>
            <a:r>
              <a:rPr lang="en-AU" sz="2400" b="1" i="1" dirty="0">
                <a:latin typeface="Arial" panose="020B0604020202020204" pitchFamily="34" charset="0"/>
                <a:cs typeface="Arial" panose="020B0604020202020204" pitchFamily="34" charset="0"/>
              </a:rPr>
              <a:t> </a:t>
            </a:r>
            <a:r>
              <a:rPr lang="en-AU" sz="2400" b="1" dirty="0">
                <a:latin typeface="Arial" panose="020B0604020202020204" pitchFamily="34" charset="0"/>
                <a:cs typeface="Arial" panose="020B0604020202020204" pitchFamily="34" charset="0"/>
              </a:rPr>
              <a:t> make it </a:t>
            </a:r>
            <a:r>
              <a:rPr lang="en-AU" sz="2400" b="1" i="1" u="sng" cap="all" dirty="0">
                <a:solidFill>
                  <a:schemeClr val="accent4">
                    <a:lumMod val="60000"/>
                    <a:lumOff val="40000"/>
                  </a:schemeClr>
                </a:solidFill>
                <a:latin typeface="Arial" panose="020B0604020202020204" pitchFamily="34" charset="0"/>
                <a:cs typeface="Arial" panose="020B0604020202020204" pitchFamily="34" charset="0"/>
              </a:rPr>
              <a:t>highly desirable that, except in the cases of emergency</a:t>
            </a:r>
            <a:r>
              <a:rPr lang="en-AU" sz="2400" b="1" i="1" u="sng" dirty="0">
                <a:solidFill>
                  <a:schemeClr val="accent4">
                    <a:lumMod val="60000"/>
                    <a:lumOff val="40000"/>
                  </a:schemeClr>
                </a:solidFill>
                <a:latin typeface="Arial" panose="020B0604020202020204" pitchFamily="34" charset="0"/>
                <a:cs typeface="Arial" panose="020B0604020202020204" pitchFamily="34" charset="0"/>
              </a:rPr>
              <a:t>,</a:t>
            </a:r>
            <a:r>
              <a:rPr lang="en-AU" sz="2400" b="1" i="1" u="sng" dirty="0">
                <a:latin typeface="Arial" panose="020B0604020202020204" pitchFamily="34" charset="0"/>
                <a:cs typeface="Arial" panose="020B0604020202020204" pitchFamily="34" charset="0"/>
              </a:rPr>
              <a:t> </a:t>
            </a:r>
            <a:r>
              <a:rPr lang="en-AU" sz="2400" b="1" dirty="0">
                <a:latin typeface="Arial" panose="020B0604020202020204" pitchFamily="34" charset="0"/>
                <a:cs typeface="Arial" panose="020B0604020202020204" pitchFamily="34" charset="0"/>
              </a:rPr>
              <a:t>the arrangements which will be in the child’s best interests should not be determined in an abridged interim hearing, and these are the type of cases in which the child’s </a:t>
            </a:r>
            <a:r>
              <a:rPr lang="en-AU" sz="2400" b="1" u="sng" dirty="0">
                <a:latin typeface="Arial" panose="020B0604020202020204" pitchFamily="34" charset="0"/>
                <a:cs typeface="Arial" panose="020B0604020202020204" pitchFamily="34" charset="0"/>
              </a:rPr>
              <a:t>present stability may be extremely relevant </a:t>
            </a:r>
            <a:r>
              <a:rPr lang="en-AU" sz="2400" b="1" dirty="0">
                <a:latin typeface="Arial" panose="020B0604020202020204" pitchFamily="34" charset="0"/>
                <a:cs typeface="Arial" panose="020B0604020202020204" pitchFamily="34" charset="0"/>
              </a:rPr>
              <a:t>on an interim basis.  It further appears to me the comments of </a:t>
            </a:r>
            <a:r>
              <a:rPr lang="en-AU" sz="2400" b="1" dirty="0" err="1">
                <a:latin typeface="Arial" panose="020B0604020202020204" pitchFamily="34" charset="0"/>
                <a:cs typeface="Arial" panose="020B0604020202020204" pitchFamily="34" charset="0"/>
              </a:rPr>
              <a:t>Warnick</a:t>
            </a:r>
            <a:r>
              <a:rPr lang="en-AU" sz="2400" b="1" dirty="0">
                <a:latin typeface="Arial" panose="020B0604020202020204" pitchFamily="34" charset="0"/>
                <a:cs typeface="Arial" panose="020B0604020202020204" pitchFamily="34" charset="0"/>
              </a:rPr>
              <a:t> J in </a:t>
            </a:r>
            <a:r>
              <a:rPr lang="en-AU" sz="2400" b="1" i="1" dirty="0">
                <a:latin typeface="Arial" panose="020B0604020202020204" pitchFamily="34" charset="0"/>
                <a:cs typeface="Arial" panose="020B0604020202020204" pitchFamily="34" charset="0"/>
              </a:rPr>
              <a:t>C and S</a:t>
            </a:r>
            <a:r>
              <a:rPr lang="en-AU" sz="2400" b="1" dirty="0">
                <a:latin typeface="Arial" panose="020B0604020202020204" pitchFamily="34" charset="0"/>
                <a:cs typeface="Arial" panose="020B0604020202020204" pitchFamily="34" charset="0"/>
              </a:rPr>
              <a:t> remain apt and relevant to the determination of these cases. </a:t>
            </a:r>
          </a:p>
          <a:p>
            <a:pPr marL="457200" lvl="1" indent="0">
              <a:lnSpc>
                <a:spcPct val="107000"/>
              </a:lnSpc>
              <a:spcAft>
                <a:spcPts val="800"/>
              </a:spcAft>
              <a:buNone/>
            </a:pPr>
            <a:r>
              <a:rPr lang="en-AU" sz="2400" b="1" dirty="0">
                <a:latin typeface="Arial" panose="020B0604020202020204" pitchFamily="34" charset="0"/>
                <a:cs typeface="Arial" panose="020B0604020202020204" pitchFamily="34" charset="0"/>
              </a:rPr>
              <a:t>	</a:t>
            </a:r>
            <a:r>
              <a:rPr lang="en-AU" sz="2300" b="1" dirty="0" err="1">
                <a:latin typeface="Arial" panose="020B0604020202020204" pitchFamily="34" charset="0"/>
                <a:cs typeface="Arial" panose="020B0604020202020204" pitchFamily="34" charset="0"/>
              </a:rPr>
              <a:t>Warnick</a:t>
            </a:r>
            <a:r>
              <a:rPr lang="en-AU" sz="2300" b="1" dirty="0">
                <a:latin typeface="Arial" panose="020B0604020202020204" pitchFamily="34" charset="0"/>
                <a:cs typeface="Arial" panose="020B0604020202020204" pitchFamily="34" charset="0"/>
              </a:rPr>
              <a:t> J - “</a:t>
            </a:r>
            <a:r>
              <a:rPr lang="en-US" sz="2300" b="1" dirty="0">
                <a:latin typeface="Arial" panose="020B0604020202020204" pitchFamily="34" charset="0"/>
                <a:cs typeface="Arial" panose="020B0604020202020204" pitchFamily="34" charset="0"/>
              </a:rPr>
              <a:t>In my view it is clear that the interests of any child or 		     children, including the children here, are very much 		     	     connected with any questions directly affecting those 		     children, such as a re-location, being determined by a 		     Court without the impediment of a situation of	     		     recent development, which situation significantly 			     alters the relationship of the child or circumstances 		     	    of the child with regard to one of its parents, from what it 		    or they had been immediately beforehand”.</a:t>
            </a:r>
            <a:endParaRPr lang="en-AU" sz="2300" b="1" dirty="0">
              <a:latin typeface="Arial" panose="020B0604020202020204" pitchFamily="34" charset="0"/>
              <a:cs typeface="Arial" panose="020B0604020202020204" pitchFamily="34" charset="0"/>
            </a:endParaRPr>
          </a:p>
          <a:p>
            <a:pPr lvl="1">
              <a:lnSpc>
                <a:spcPct val="107000"/>
              </a:lnSpc>
              <a:spcAft>
                <a:spcPts val="800"/>
              </a:spcAft>
            </a:pPr>
            <a:endParaRPr lang="en-AU" sz="1800" b="1" dirty="0">
              <a:latin typeface="Arial" panose="020B0604020202020204" pitchFamily="34" charset="0"/>
              <a:cs typeface="Arial" panose="020B0604020202020204" pitchFamily="34" charset="0"/>
            </a:endParaRPr>
          </a:p>
          <a:p>
            <a:pPr lvl="1">
              <a:lnSpc>
                <a:spcPct val="107000"/>
              </a:lnSpc>
              <a:spcAft>
                <a:spcPts val="800"/>
              </a:spcAft>
            </a:pPr>
            <a:endParaRPr lang="en-AU" sz="1800" b="1" dirty="0">
              <a:latin typeface="Arial" panose="020B0604020202020204" pitchFamily="34" charset="0"/>
              <a:cs typeface="Arial" panose="020B0604020202020204" pitchFamily="34" charset="0"/>
            </a:endParaRPr>
          </a:p>
          <a:p>
            <a:pPr marL="0" indent="0">
              <a:lnSpc>
                <a:spcPct val="107000"/>
              </a:lnSpc>
              <a:spcAft>
                <a:spcPts val="800"/>
              </a:spcAft>
              <a:buNone/>
            </a:pPr>
            <a:r>
              <a:rPr lang="en-AU" sz="1800" b="1" i="1" dirty="0">
                <a:latin typeface="Arial" panose="020B0604020202020204" pitchFamily="34" charset="0"/>
                <a:cs typeface="Arial" panose="020B0604020202020204" pitchFamily="34" charset="0"/>
              </a:rPr>
              <a:t>	</a:t>
            </a:r>
            <a:endParaRPr lang="en-AU" sz="1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908764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59AC3F-369F-FB11-384F-DEB204DA9700}"/>
              </a:ext>
            </a:extLst>
          </p:cNvPr>
          <p:cNvSpPr>
            <a:spLocks noGrp="1"/>
          </p:cNvSpPr>
          <p:nvPr>
            <p:ph idx="1"/>
          </p:nvPr>
        </p:nvSpPr>
        <p:spPr>
          <a:xfrm>
            <a:off x="253218" y="267286"/>
            <a:ext cx="7889019" cy="6372665"/>
          </a:xfrm>
        </p:spPr>
        <p:txBody>
          <a:bodyPr>
            <a:normAutofit fontScale="62500" lnSpcReduction="20000"/>
          </a:bodyPr>
          <a:lstStyle/>
          <a:p>
            <a:pPr>
              <a:lnSpc>
                <a:spcPct val="107000"/>
              </a:lnSpc>
              <a:spcAft>
                <a:spcPts val="800"/>
              </a:spcAft>
            </a:pPr>
            <a:r>
              <a:rPr lang="en-AU" sz="2400" b="1" i="1" dirty="0">
                <a:latin typeface="Arial" panose="020B0604020202020204" pitchFamily="34" charset="0"/>
                <a:cs typeface="Arial" panose="020B0604020202020204" pitchFamily="34" charset="0"/>
              </a:rPr>
              <a:t>Emergency is often asserted by reference to:</a:t>
            </a:r>
          </a:p>
          <a:p>
            <a:pPr lvl="1">
              <a:lnSpc>
                <a:spcPct val="107000"/>
              </a:lnSpc>
              <a:spcAft>
                <a:spcPts val="800"/>
              </a:spcAft>
            </a:pPr>
            <a:r>
              <a:rPr lang="en-AU" sz="2400" b="1" dirty="0">
                <a:latin typeface="Arial" panose="020B0604020202020204" pitchFamily="34" charset="0"/>
                <a:cs typeface="Arial" panose="020B0604020202020204" pitchFamily="34" charset="0"/>
              </a:rPr>
              <a:t>Family Violence; </a:t>
            </a:r>
          </a:p>
          <a:p>
            <a:pPr lvl="1">
              <a:lnSpc>
                <a:spcPct val="107000"/>
              </a:lnSpc>
              <a:spcAft>
                <a:spcPts val="800"/>
              </a:spcAft>
            </a:pPr>
            <a:r>
              <a:rPr lang="en-AU" sz="2400" b="1" dirty="0">
                <a:latin typeface="Arial" panose="020B0604020202020204" pitchFamily="34" charset="0"/>
                <a:cs typeface="Arial" panose="020B0604020202020204" pitchFamily="34" charset="0"/>
              </a:rPr>
              <a:t>Abuse of Drugs and/or Alcohol; </a:t>
            </a:r>
          </a:p>
          <a:p>
            <a:pPr lvl="1">
              <a:lnSpc>
                <a:spcPct val="107000"/>
              </a:lnSpc>
              <a:spcAft>
                <a:spcPts val="800"/>
              </a:spcAft>
            </a:pPr>
            <a:r>
              <a:rPr lang="en-AU" sz="2400" b="1" dirty="0">
                <a:latin typeface="Arial" panose="020B0604020202020204" pitchFamily="34" charset="0"/>
                <a:cs typeface="Arial" panose="020B0604020202020204" pitchFamily="34" charset="0"/>
              </a:rPr>
              <a:t>Lack of suitable accommodation;</a:t>
            </a:r>
          </a:p>
          <a:p>
            <a:pPr lvl="1">
              <a:lnSpc>
                <a:spcPct val="107000"/>
              </a:lnSpc>
              <a:spcAft>
                <a:spcPts val="800"/>
              </a:spcAft>
            </a:pPr>
            <a:r>
              <a:rPr lang="en-AU" sz="2400" b="1" dirty="0">
                <a:latin typeface="Arial" panose="020B0604020202020204" pitchFamily="34" charset="0"/>
                <a:cs typeface="Arial" panose="020B0604020202020204" pitchFamily="34" charset="0"/>
              </a:rPr>
              <a:t>Lack of support. </a:t>
            </a:r>
          </a:p>
          <a:p>
            <a:pPr lvl="1">
              <a:lnSpc>
                <a:spcPct val="107000"/>
              </a:lnSpc>
              <a:spcAft>
                <a:spcPts val="800"/>
              </a:spcAft>
            </a:pPr>
            <a:endParaRPr lang="en-AU" sz="2400" b="1" dirty="0">
              <a:latin typeface="Arial" panose="020B0604020202020204" pitchFamily="34" charset="0"/>
              <a:cs typeface="Arial" panose="020B0604020202020204" pitchFamily="34" charset="0"/>
            </a:endParaRPr>
          </a:p>
          <a:p>
            <a:pPr>
              <a:lnSpc>
                <a:spcPct val="107000"/>
              </a:lnSpc>
              <a:spcAft>
                <a:spcPts val="800"/>
              </a:spcAft>
            </a:pPr>
            <a:r>
              <a:rPr lang="en-AU" sz="2400" b="1" dirty="0">
                <a:latin typeface="Arial" panose="020B0604020202020204" pitchFamily="34" charset="0"/>
                <a:cs typeface="Arial" panose="020B0604020202020204" pitchFamily="34" charset="0"/>
              </a:rPr>
              <a:t>HOWEVER,  as recognised by an ex-tempore decision by Justice Baumann in the case of </a:t>
            </a:r>
            <a:r>
              <a:rPr lang="en-AU" sz="2400" b="1" i="1" dirty="0">
                <a:solidFill>
                  <a:srgbClr val="00B050"/>
                </a:solidFill>
                <a:latin typeface="Arial" panose="020B0604020202020204" pitchFamily="34" charset="0"/>
                <a:cs typeface="Arial" panose="020B0604020202020204" pitchFamily="34" charset="0"/>
              </a:rPr>
              <a:t>Holt v Stiller </a:t>
            </a:r>
            <a:r>
              <a:rPr lang="en-AU" sz="2400" b="1" dirty="0">
                <a:solidFill>
                  <a:srgbClr val="00B050"/>
                </a:solidFill>
                <a:latin typeface="Arial" panose="020B0604020202020204" pitchFamily="34" charset="0"/>
                <a:cs typeface="Arial" panose="020B0604020202020204" pitchFamily="34" charset="0"/>
              </a:rPr>
              <a:t>[2020] FamCA 1132 </a:t>
            </a:r>
            <a:r>
              <a:rPr lang="en-AU" sz="2400" b="1" dirty="0">
                <a:latin typeface="Arial" panose="020B0604020202020204" pitchFamily="34" charset="0"/>
                <a:cs typeface="Arial" panose="020B0604020202020204" pitchFamily="34" charset="0"/>
              </a:rPr>
              <a:t>where His Honour followed the decision of Justice Ainslie-Wallace in </a:t>
            </a:r>
            <a:r>
              <a:rPr lang="en-AU" sz="2400" b="1" i="1" dirty="0">
                <a:solidFill>
                  <a:srgbClr val="00B050"/>
                </a:solidFill>
                <a:latin typeface="Arial" panose="020B0604020202020204" pitchFamily="34" charset="0"/>
                <a:cs typeface="Arial" panose="020B0604020202020204" pitchFamily="34" charset="0"/>
              </a:rPr>
              <a:t>Beaton &amp; Beaton </a:t>
            </a:r>
            <a:r>
              <a:rPr lang="en-AU" sz="2400" b="1" dirty="0">
                <a:solidFill>
                  <a:srgbClr val="00B050"/>
                </a:solidFill>
                <a:latin typeface="Arial" panose="020B0604020202020204" pitchFamily="34" charset="0"/>
                <a:cs typeface="Arial" panose="020B0604020202020204" pitchFamily="34" charset="0"/>
              </a:rPr>
              <a:t>[2020] FamCAFC 297 </a:t>
            </a:r>
            <a:r>
              <a:rPr lang="en-AU" sz="2400" b="1" dirty="0">
                <a:latin typeface="Arial" panose="020B0604020202020204" pitchFamily="34" charset="0"/>
                <a:cs typeface="Arial" panose="020B0604020202020204" pitchFamily="34" charset="0"/>
              </a:rPr>
              <a:t>the argument that Boland J’s decision in </a:t>
            </a:r>
            <a:r>
              <a:rPr lang="en-AU" sz="2400" b="1" i="1" dirty="0">
                <a:latin typeface="Arial" panose="020B0604020202020204" pitchFamily="34" charset="0"/>
                <a:cs typeface="Arial" panose="020B0604020202020204" pitchFamily="34" charset="0"/>
              </a:rPr>
              <a:t>Morgan &amp; Miles </a:t>
            </a:r>
            <a:r>
              <a:rPr lang="en-AU" sz="2400" b="1" dirty="0">
                <a:latin typeface="Arial" panose="020B0604020202020204" pitchFamily="34" charset="0"/>
                <a:cs typeface="Arial" panose="020B0604020202020204" pitchFamily="34" charset="0"/>
              </a:rPr>
              <a:t>constituted a “guideline” was rejected and it was clearly stated:</a:t>
            </a:r>
          </a:p>
          <a:p>
            <a:pPr lvl="1">
              <a:lnSpc>
                <a:spcPct val="107000"/>
              </a:lnSpc>
              <a:spcAft>
                <a:spcPts val="800"/>
              </a:spcAft>
            </a:pPr>
            <a:r>
              <a:rPr lang="en-AU" sz="2300" b="1" i="1" dirty="0">
                <a:latin typeface="Arial" panose="020B0604020202020204" pitchFamily="34" charset="0"/>
                <a:cs typeface="Arial" panose="020B0604020202020204" pitchFamily="34" charset="0"/>
              </a:rPr>
              <a:t>“Further, it is apparent from the multitude of decisions of judges in interim hearings confirmed on appeal , that the principle issue in relocation cases is </a:t>
            </a:r>
            <a:r>
              <a:rPr lang="en-AU" sz="2300" b="1" i="1" u="sng" dirty="0">
                <a:latin typeface="Arial" panose="020B0604020202020204" pitchFamily="34" charset="0"/>
                <a:cs typeface="Arial" panose="020B0604020202020204" pitchFamily="34" charset="0"/>
              </a:rPr>
              <a:t>not whether the case is “an emergency”.  </a:t>
            </a:r>
            <a:r>
              <a:rPr lang="en-AU" sz="2300" b="1" dirty="0">
                <a:latin typeface="Arial" panose="020B0604020202020204" pitchFamily="34" charset="0"/>
                <a:cs typeface="Arial" panose="020B0604020202020204" pitchFamily="34" charset="0"/>
              </a:rPr>
              <a:t>The determination of issues regarding children whether on an interim or at a final hearing is by reference to the best interests principle.</a:t>
            </a:r>
          </a:p>
          <a:p>
            <a:pPr marL="457200" lvl="1" indent="0">
              <a:lnSpc>
                <a:spcPct val="107000"/>
              </a:lnSpc>
              <a:spcAft>
                <a:spcPts val="800"/>
              </a:spcAft>
              <a:buNone/>
            </a:pPr>
            <a:r>
              <a:rPr lang="en-AU" sz="2300" b="1" dirty="0">
                <a:latin typeface="Arial" panose="020B0604020202020204" pitchFamily="34" charset="0"/>
                <a:cs typeface="Arial" panose="020B0604020202020204" pitchFamily="34" charset="0"/>
              </a:rPr>
              <a:t>	</a:t>
            </a:r>
            <a:r>
              <a:rPr lang="en-AU" sz="2300" b="1" dirty="0">
                <a:solidFill>
                  <a:srgbClr val="00B050"/>
                </a:solidFill>
                <a:latin typeface="Arial" panose="020B0604020202020204" pitchFamily="34" charset="0"/>
                <a:cs typeface="Arial" panose="020B0604020202020204" pitchFamily="34" charset="0"/>
              </a:rPr>
              <a:t>(See </a:t>
            </a:r>
            <a:r>
              <a:rPr lang="en-AU" sz="2300" b="1" i="1" dirty="0">
                <a:solidFill>
                  <a:srgbClr val="00B050"/>
                </a:solidFill>
                <a:latin typeface="Arial" panose="020B0604020202020204" pitchFamily="34" charset="0"/>
                <a:cs typeface="Arial" panose="020B0604020202020204" pitchFamily="34" charset="0"/>
              </a:rPr>
              <a:t>Stringer &amp; Nissen (No. 2) </a:t>
            </a:r>
            <a:r>
              <a:rPr lang="en-AU" sz="2300" b="1" dirty="0">
                <a:solidFill>
                  <a:srgbClr val="00B050"/>
                </a:solidFill>
                <a:latin typeface="Arial" panose="020B0604020202020204" pitchFamily="34" charset="0"/>
                <a:cs typeface="Arial" panose="020B0604020202020204" pitchFamily="34" charset="0"/>
              </a:rPr>
              <a:t> (2019) FLC 93-922 at [26] – [27]; </a:t>
            </a:r>
            <a:r>
              <a:rPr lang="en-AU" sz="2300" b="1" i="1" dirty="0">
                <a:solidFill>
                  <a:srgbClr val="00B050"/>
                </a:solidFill>
                <a:latin typeface="Arial" panose="020B0604020202020204" pitchFamily="34" charset="0"/>
                <a:cs typeface="Arial" panose="020B0604020202020204" pitchFamily="34" charset="0"/>
              </a:rPr>
              <a:t>Sawant &amp; 	</a:t>
            </a:r>
            <a:r>
              <a:rPr lang="en-AU" sz="2300" b="1" i="1" dirty="0" err="1">
                <a:solidFill>
                  <a:srgbClr val="00B050"/>
                </a:solidFill>
                <a:latin typeface="Arial" panose="020B0604020202020204" pitchFamily="34" charset="0"/>
                <a:cs typeface="Arial" panose="020B0604020202020204" pitchFamily="34" charset="0"/>
              </a:rPr>
              <a:t>Karanth</a:t>
            </a:r>
            <a:r>
              <a:rPr lang="en-AU" sz="2300" b="1" dirty="0">
                <a:solidFill>
                  <a:srgbClr val="00B050"/>
                </a:solidFill>
                <a:latin typeface="Arial" panose="020B0604020202020204" pitchFamily="34" charset="0"/>
                <a:cs typeface="Arial" panose="020B0604020202020204" pitchFamily="34" charset="0"/>
              </a:rPr>
              <a:t> [2014] FamCAFC 235 at [9] – [10]; </a:t>
            </a:r>
            <a:r>
              <a:rPr lang="en-AU" sz="2300" b="1" i="1" dirty="0">
                <a:solidFill>
                  <a:srgbClr val="00B050"/>
                </a:solidFill>
                <a:latin typeface="Arial" panose="020B0604020202020204" pitchFamily="34" charset="0"/>
                <a:cs typeface="Arial" panose="020B0604020202020204" pitchFamily="34" charset="0"/>
              </a:rPr>
              <a:t>Malcom &amp; Monroe and Anor </a:t>
            </a:r>
            <a:r>
              <a:rPr lang="en-AU" sz="2300" b="1" dirty="0">
                <a:solidFill>
                  <a:srgbClr val="00B050"/>
                </a:solidFill>
                <a:latin typeface="Arial" panose="020B0604020202020204" pitchFamily="34" charset="0"/>
                <a:cs typeface="Arial" panose="020B0604020202020204" pitchFamily="34" charset="0"/>
              </a:rPr>
              <a:t>[2011] 	FamCAFC 16; (20110 FLC 93-460 at [106] – [107]). </a:t>
            </a:r>
            <a:endParaRPr lang="en-AU" sz="2300" b="1" i="1" dirty="0">
              <a:solidFill>
                <a:srgbClr val="00B050"/>
              </a:solidFill>
              <a:latin typeface="Arial" panose="020B0604020202020204" pitchFamily="34" charset="0"/>
              <a:cs typeface="Arial" panose="020B0604020202020204" pitchFamily="34" charset="0"/>
            </a:endParaRPr>
          </a:p>
          <a:p>
            <a:pPr lvl="1">
              <a:lnSpc>
                <a:spcPct val="107000"/>
              </a:lnSpc>
              <a:spcAft>
                <a:spcPts val="800"/>
              </a:spcAft>
            </a:pPr>
            <a:endParaRPr lang="en-AU" sz="1800" b="1" dirty="0">
              <a:latin typeface="Arial" panose="020B0604020202020204" pitchFamily="34" charset="0"/>
              <a:cs typeface="Arial" panose="020B0604020202020204" pitchFamily="34" charset="0"/>
            </a:endParaRPr>
          </a:p>
          <a:p>
            <a:pPr lvl="1">
              <a:lnSpc>
                <a:spcPct val="107000"/>
              </a:lnSpc>
              <a:spcAft>
                <a:spcPts val="800"/>
              </a:spcAft>
            </a:pPr>
            <a:endParaRPr lang="en-AU" sz="1800" b="1" dirty="0">
              <a:latin typeface="Arial" panose="020B0604020202020204" pitchFamily="34" charset="0"/>
              <a:cs typeface="Arial" panose="020B0604020202020204" pitchFamily="34" charset="0"/>
            </a:endParaRPr>
          </a:p>
          <a:p>
            <a:pPr marL="0" indent="0">
              <a:lnSpc>
                <a:spcPct val="107000"/>
              </a:lnSpc>
              <a:spcAft>
                <a:spcPts val="800"/>
              </a:spcAft>
              <a:buNone/>
            </a:pPr>
            <a:r>
              <a:rPr lang="en-AU" sz="1800" b="1" i="1" dirty="0">
                <a:latin typeface="Arial" panose="020B0604020202020204" pitchFamily="34" charset="0"/>
                <a:cs typeface="Arial" panose="020B0604020202020204" pitchFamily="34" charset="0"/>
              </a:rPr>
              <a:t>	</a:t>
            </a:r>
            <a:endParaRPr lang="en-AU" sz="1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0781863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59AC3F-369F-FB11-384F-DEB204DA9700}"/>
              </a:ext>
            </a:extLst>
          </p:cNvPr>
          <p:cNvSpPr>
            <a:spLocks noGrp="1"/>
          </p:cNvSpPr>
          <p:nvPr>
            <p:ph idx="1"/>
          </p:nvPr>
        </p:nvSpPr>
        <p:spPr>
          <a:xfrm>
            <a:off x="321584" y="242667"/>
            <a:ext cx="7889019" cy="6372665"/>
          </a:xfrm>
        </p:spPr>
        <p:txBody>
          <a:bodyPr>
            <a:normAutofit fontScale="47500" lnSpcReduction="20000"/>
          </a:bodyPr>
          <a:lstStyle/>
          <a:p>
            <a:pPr marL="0" indent="0">
              <a:lnSpc>
                <a:spcPct val="107000"/>
              </a:lnSpc>
              <a:spcAft>
                <a:spcPts val="800"/>
              </a:spcAft>
              <a:buNone/>
            </a:pPr>
            <a:r>
              <a:rPr lang="en-AU" sz="2400" b="1" i="1" dirty="0">
                <a:solidFill>
                  <a:srgbClr val="00B050"/>
                </a:solidFill>
                <a:latin typeface="Arial" panose="020B0604020202020204" pitchFamily="34" charset="0"/>
                <a:cs typeface="Arial" panose="020B0604020202020204" pitchFamily="34" charset="0"/>
              </a:rPr>
              <a:t>Beaton &amp; Beaton </a:t>
            </a:r>
            <a:r>
              <a:rPr lang="en-AU" sz="2400" b="1" dirty="0">
                <a:solidFill>
                  <a:srgbClr val="00B050"/>
                </a:solidFill>
                <a:latin typeface="Arial" panose="020B0604020202020204" pitchFamily="34" charset="0"/>
                <a:cs typeface="Arial" panose="020B0604020202020204" pitchFamily="34" charset="0"/>
              </a:rPr>
              <a:t>[2020] FamCAFC 297</a:t>
            </a:r>
          </a:p>
          <a:p>
            <a:pPr>
              <a:lnSpc>
                <a:spcPct val="107000"/>
              </a:lnSpc>
              <a:spcAft>
                <a:spcPts val="800"/>
              </a:spcAft>
            </a:pPr>
            <a:r>
              <a:rPr lang="en-AU" sz="2400" b="1" dirty="0">
                <a:latin typeface="Arial" panose="020B0604020202020204" pitchFamily="34" charset="0"/>
                <a:cs typeface="Arial" panose="020B0604020202020204" pitchFamily="34" charset="0"/>
              </a:rPr>
              <a:t>This was an appeal by the Father against an interim parenting orders by a Judge of the FCC (as it then was) on 14 July 2020 that allowed the Mother to relocate from Sydney to Melbourne with the parties two (2) children (5 years &amp; 2 years) from a fixed date or when the boarder between NSW and VIC re-opened (whichever is the later). </a:t>
            </a:r>
          </a:p>
          <a:p>
            <a:pPr lvl="1">
              <a:lnSpc>
                <a:spcPct val="107000"/>
              </a:lnSpc>
              <a:spcAft>
                <a:spcPts val="800"/>
              </a:spcAft>
            </a:pPr>
            <a:r>
              <a:rPr lang="en-AU" sz="2400" b="1" dirty="0">
                <a:latin typeface="Arial" panose="020B0604020202020204" pitchFamily="34" charset="0"/>
                <a:cs typeface="Arial" panose="020B0604020202020204" pitchFamily="34" charset="0"/>
              </a:rPr>
              <a:t>Brief Facts:</a:t>
            </a:r>
          </a:p>
          <a:p>
            <a:pPr lvl="2">
              <a:lnSpc>
                <a:spcPct val="107000"/>
              </a:lnSpc>
              <a:spcAft>
                <a:spcPts val="800"/>
              </a:spcAft>
            </a:pPr>
            <a:r>
              <a:rPr lang="en-AU" sz="2400" b="1" dirty="0">
                <a:latin typeface="Arial" panose="020B0604020202020204" pitchFamily="34" charset="0"/>
                <a:cs typeface="Arial" panose="020B0604020202020204" pitchFamily="34" charset="0"/>
              </a:rPr>
              <a:t>Father was 40 years </a:t>
            </a:r>
          </a:p>
          <a:p>
            <a:pPr lvl="2">
              <a:lnSpc>
                <a:spcPct val="107000"/>
              </a:lnSpc>
              <a:spcAft>
                <a:spcPts val="800"/>
              </a:spcAft>
            </a:pPr>
            <a:r>
              <a:rPr lang="en-AU" sz="2400" b="1" dirty="0">
                <a:latin typeface="Arial" panose="020B0604020202020204" pitchFamily="34" charset="0"/>
                <a:cs typeface="Arial" panose="020B0604020202020204" pitchFamily="34" charset="0"/>
              </a:rPr>
              <a:t>Mother was 41 years</a:t>
            </a:r>
          </a:p>
          <a:p>
            <a:pPr lvl="2">
              <a:lnSpc>
                <a:spcPct val="107000"/>
              </a:lnSpc>
              <a:spcAft>
                <a:spcPts val="800"/>
              </a:spcAft>
            </a:pPr>
            <a:r>
              <a:rPr lang="en-AU" sz="2400" b="1" dirty="0">
                <a:latin typeface="Arial" panose="020B0604020202020204" pitchFamily="34" charset="0"/>
                <a:cs typeface="Arial" panose="020B0604020202020204" pitchFamily="34" charset="0"/>
              </a:rPr>
              <a:t>Parties:</a:t>
            </a:r>
          </a:p>
          <a:p>
            <a:pPr lvl="3">
              <a:lnSpc>
                <a:spcPct val="107000"/>
              </a:lnSpc>
              <a:spcAft>
                <a:spcPts val="800"/>
              </a:spcAft>
            </a:pPr>
            <a:r>
              <a:rPr lang="en-AU" sz="2400" b="1" dirty="0">
                <a:latin typeface="Arial" panose="020B0604020202020204" pitchFamily="34" charset="0"/>
                <a:cs typeface="Arial" panose="020B0604020202020204" pitchFamily="34" charset="0"/>
              </a:rPr>
              <a:t>Commenced cohabitation when they married in 2012</a:t>
            </a:r>
          </a:p>
          <a:p>
            <a:pPr lvl="3">
              <a:lnSpc>
                <a:spcPct val="107000"/>
              </a:lnSpc>
              <a:spcAft>
                <a:spcPts val="800"/>
              </a:spcAft>
            </a:pPr>
            <a:r>
              <a:rPr lang="en-AU" sz="2400" b="1" dirty="0">
                <a:latin typeface="Arial" panose="020B0604020202020204" pitchFamily="34" charset="0"/>
                <a:cs typeface="Arial" panose="020B0604020202020204" pitchFamily="34" charset="0"/>
              </a:rPr>
              <a:t>Children were born in 2015 and 2018</a:t>
            </a:r>
          </a:p>
          <a:p>
            <a:pPr lvl="2">
              <a:lnSpc>
                <a:spcPct val="107000"/>
              </a:lnSpc>
              <a:spcAft>
                <a:spcPts val="800"/>
              </a:spcAft>
            </a:pPr>
            <a:r>
              <a:rPr lang="en-AU" sz="2400" b="1" dirty="0">
                <a:latin typeface="Arial" panose="020B0604020202020204" pitchFamily="34" charset="0"/>
                <a:cs typeface="Arial" panose="020B0604020202020204" pitchFamily="34" charset="0"/>
              </a:rPr>
              <a:t>Since separation Mother has been primary carer and they have spent time with the Father (time was initially supervised but progressed to unsupervised time). </a:t>
            </a:r>
          </a:p>
          <a:p>
            <a:pPr lvl="2">
              <a:lnSpc>
                <a:spcPct val="107000"/>
              </a:lnSpc>
              <a:spcAft>
                <a:spcPts val="800"/>
              </a:spcAft>
            </a:pPr>
            <a:r>
              <a:rPr lang="en-AU" sz="2400" b="1" dirty="0">
                <a:latin typeface="Arial" panose="020B0604020202020204" pitchFamily="34" charset="0"/>
                <a:cs typeface="Arial" panose="020B0604020202020204" pitchFamily="34" charset="0"/>
              </a:rPr>
              <a:t>Mother said separation caused her significant emotional distress and she should assistance from psychologist. </a:t>
            </a:r>
          </a:p>
          <a:p>
            <a:pPr lvl="2">
              <a:lnSpc>
                <a:spcPct val="107000"/>
              </a:lnSpc>
              <a:spcAft>
                <a:spcPts val="800"/>
              </a:spcAft>
            </a:pPr>
            <a:r>
              <a:rPr lang="en-AU" sz="2400" b="1" dirty="0">
                <a:latin typeface="Arial" panose="020B0604020202020204" pitchFamily="34" charset="0"/>
                <a:cs typeface="Arial" panose="020B0604020202020204" pitchFamily="34" charset="0"/>
              </a:rPr>
              <a:t>Mother describer herself as having panic attacks (one requiring hospitalisation);</a:t>
            </a:r>
          </a:p>
          <a:p>
            <a:pPr lvl="2">
              <a:lnSpc>
                <a:spcPct val="107000"/>
              </a:lnSpc>
              <a:spcAft>
                <a:spcPts val="800"/>
              </a:spcAft>
            </a:pPr>
            <a:r>
              <a:rPr lang="en-AU" sz="2400" b="1" dirty="0">
                <a:latin typeface="Arial" panose="020B0604020202020204" pitchFamily="34" charset="0"/>
                <a:cs typeface="Arial" panose="020B0604020202020204" pitchFamily="34" charset="0"/>
              </a:rPr>
              <a:t>Mother grew up in Melbourne and all her family and long standing friends live there;</a:t>
            </a:r>
          </a:p>
          <a:p>
            <a:pPr lvl="2">
              <a:lnSpc>
                <a:spcPct val="107000"/>
              </a:lnSpc>
              <a:spcAft>
                <a:spcPts val="800"/>
              </a:spcAft>
            </a:pPr>
            <a:r>
              <a:rPr lang="en-AU" sz="2400" b="1" dirty="0">
                <a:latin typeface="Arial" panose="020B0604020202020204" pitchFamily="34" charset="0"/>
                <a:cs typeface="Arial" panose="020B0604020202020204" pitchFamily="34" charset="0"/>
              </a:rPr>
              <a:t> Mother’s application to relocated the children stemmed from her contention that she needed the physical and emotional support of her parents, extended family and her extensive network of friends in Melbourne. </a:t>
            </a:r>
          </a:p>
          <a:p>
            <a:pPr lvl="2">
              <a:lnSpc>
                <a:spcPct val="107000"/>
              </a:lnSpc>
              <a:spcAft>
                <a:spcPts val="800"/>
              </a:spcAft>
            </a:pPr>
            <a:r>
              <a:rPr lang="en-AU" sz="2400" b="1" dirty="0">
                <a:latin typeface="Arial" panose="020B0604020202020204" pitchFamily="34" charset="0"/>
                <a:cs typeface="Arial" panose="020B0604020202020204" pitchFamily="34" charset="0"/>
              </a:rPr>
              <a:t>Father proposed Mother and children remain living in the former marital home or living in Sydney within 10kms from the former matrimonial home. </a:t>
            </a:r>
            <a:endParaRPr lang="en-AU" sz="1800" b="1" dirty="0">
              <a:latin typeface="Arial" panose="020B0604020202020204" pitchFamily="34" charset="0"/>
              <a:cs typeface="Arial" panose="020B0604020202020204" pitchFamily="34" charset="0"/>
            </a:endParaRPr>
          </a:p>
          <a:p>
            <a:pPr lvl="1">
              <a:lnSpc>
                <a:spcPct val="107000"/>
              </a:lnSpc>
              <a:spcAft>
                <a:spcPts val="800"/>
              </a:spcAft>
            </a:pPr>
            <a:endParaRPr lang="en-AU" sz="1800" b="1" dirty="0">
              <a:latin typeface="Arial" panose="020B0604020202020204" pitchFamily="34" charset="0"/>
              <a:cs typeface="Arial" panose="020B0604020202020204" pitchFamily="34" charset="0"/>
            </a:endParaRPr>
          </a:p>
          <a:p>
            <a:pPr marL="0" indent="0">
              <a:lnSpc>
                <a:spcPct val="107000"/>
              </a:lnSpc>
              <a:spcAft>
                <a:spcPts val="800"/>
              </a:spcAft>
              <a:buNone/>
            </a:pPr>
            <a:r>
              <a:rPr lang="en-AU" sz="1800" b="1" i="1" dirty="0">
                <a:latin typeface="Arial" panose="020B0604020202020204" pitchFamily="34" charset="0"/>
                <a:cs typeface="Arial" panose="020B0604020202020204" pitchFamily="34" charset="0"/>
              </a:rPr>
              <a:t>	</a:t>
            </a:r>
            <a:endParaRPr lang="en-AU" sz="1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939000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59AC3F-369F-FB11-384F-DEB204DA9700}"/>
              </a:ext>
            </a:extLst>
          </p:cNvPr>
          <p:cNvSpPr>
            <a:spLocks noGrp="1"/>
          </p:cNvSpPr>
          <p:nvPr>
            <p:ph idx="1"/>
          </p:nvPr>
        </p:nvSpPr>
        <p:spPr>
          <a:xfrm>
            <a:off x="253218" y="267286"/>
            <a:ext cx="7889019" cy="6372665"/>
          </a:xfrm>
        </p:spPr>
        <p:txBody>
          <a:bodyPr>
            <a:normAutofit fontScale="85000" lnSpcReduction="20000"/>
          </a:bodyPr>
          <a:lstStyle/>
          <a:p>
            <a:pPr marL="0" indent="0">
              <a:lnSpc>
                <a:spcPct val="107000"/>
              </a:lnSpc>
              <a:spcAft>
                <a:spcPts val="800"/>
              </a:spcAft>
              <a:buNone/>
            </a:pPr>
            <a:r>
              <a:rPr lang="en-AU" sz="2400" b="1" i="1" dirty="0">
                <a:solidFill>
                  <a:srgbClr val="00B050"/>
                </a:solidFill>
                <a:latin typeface="Arial" panose="020B0604020202020204" pitchFamily="34" charset="0"/>
                <a:cs typeface="Arial" panose="020B0604020202020204" pitchFamily="34" charset="0"/>
              </a:rPr>
              <a:t>Beaton &amp; Beaton </a:t>
            </a:r>
            <a:r>
              <a:rPr lang="en-AU" sz="2400" b="1" dirty="0">
                <a:solidFill>
                  <a:srgbClr val="00B050"/>
                </a:solidFill>
                <a:latin typeface="Arial" panose="020B0604020202020204" pitchFamily="34" charset="0"/>
                <a:cs typeface="Arial" panose="020B0604020202020204" pitchFamily="34" charset="0"/>
              </a:rPr>
              <a:t>[2020] FamCAFC 297</a:t>
            </a:r>
          </a:p>
          <a:p>
            <a:pPr>
              <a:lnSpc>
                <a:spcPct val="107000"/>
              </a:lnSpc>
              <a:spcAft>
                <a:spcPts val="800"/>
              </a:spcAft>
            </a:pPr>
            <a:r>
              <a:rPr lang="en-AU" sz="2400" b="1" dirty="0">
                <a:latin typeface="Arial" panose="020B0604020202020204" pitchFamily="34" charset="0"/>
                <a:cs typeface="Arial" panose="020B0604020202020204" pitchFamily="34" charset="0"/>
              </a:rPr>
              <a:t>Father’s Argument on Appeal (Ground 4) -  Court erred in hearing the matter on an interim basis in a “busy duty list” and it was also submitted that the primary judge erred in not considering whether instead of being heard on an interim basis, the application ought to have had a fuller, expedited hearing or have been transferred to the Family Court. </a:t>
            </a:r>
          </a:p>
          <a:p>
            <a:pPr>
              <a:lnSpc>
                <a:spcPct val="107000"/>
              </a:lnSpc>
              <a:spcAft>
                <a:spcPts val="800"/>
              </a:spcAft>
            </a:pPr>
            <a:r>
              <a:rPr lang="en-AU" sz="2400" b="1" dirty="0">
                <a:latin typeface="Arial" panose="020B0604020202020204" pitchFamily="34" charset="0"/>
                <a:cs typeface="Arial" panose="020B0604020202020204" pitchFamily="34" charset="0"/>
              </a:rPr>
              <a:t>It was argued that by hearing the matter on an interim basis, without cross-examination, Her Honour’s decision did not </a:t>
            </a:r>
            <a:r>
              <a:rPr lang="en-AU" sz="2400" b="1" u="sng" dirty="0">
                <a:latin typeface="Arial" panose="020B0604020202020204" pitchFamily="34" charset="0"/>
                <a:cs typeface="Arial" panose="020B0604020202020204" pitchFamily="34" charset="0"/>
              </a:rPr>
              <a:t>take into account the full effects of the parties’ evidence and thus hampered her capacity to frame orders in the children’s best interests. </a:t>
            </a:r>
          </a:p>
          <a:p>
            <a:pPr>
              <a:lnSpc>
                <a:spcPct val="107000"/>
              </a:lnSpc>
              <a:spcAft>
                <a:spcPts val="800"/>
              </a:spcAft>
            </a:pPr>
            <a:r>
              <a:rPr lang="en-AU" sz="2400" b="1" dirty="0">
                <a:latin typeface="Arial" panose="020B0604020202020204" pitchFamily="34" charset="0"/>
                <a:cs typeface="Arial" panose="020B0604020202020204" pitchFamily="34" charset="0"/>
              </a:rPr>
              <a:t>Held at [27]:  Fatal to this ground is the fact that her Honour was not asked to transfer the matter to the Family Court nor indeed was any objection raised by counsel for the father to her Honour dealing with the matter as she did, on an interim basis.  </a:t>
            </a:r>
          </a:p>
          <a:p>
            <a:pPr lvl="1">
              <a:lnSpc>
                <a:spcPct val="107000"/>
              </a:lnSpc>
              <a:spcAft>
                <a:spcPts val="800"/>
              </a:spcAft>
            </a:pPr>
            <a:endParaRPr lang="en-AU" sz="1800" b="1" dirty="0">
              <a:latin typeface="Arial" panose="020B0604020202020204" pitchFamily="34" charset="0"/>
              <a:cs typeface="Arial" panose="020B0604020202020204" pitchFamily="34" charset="0"/>
            </a:endParaRPr>
          </a:p>
          <a:p>
            <a:pPr marL="0" indent="0">
              <a:lnSpc>
                <a:spcPct val="107000"/>
              </a:lnSpc>
              <a:spcAft>
                <a:spcPts val="800"/>
              </a:spcAft>
              <a:buNone/>
            </a:pPr>
            <a:r>
              <a:rPr lang="en-AU" sz="1800" b="1" i="1" dirty="0">
                <a:latin typeface="Arial" panose="020B0604020202020204" pitchFamily="34" charset="0"/>
                <a:cs typeface="Arial" panose="020B0604020202020204" pitchFamily="34" charset="0"/>
              </a:rPr>
              <a:t>	</a:t>
            </a:r>
            <a:endParaRPr lang="en-AU" sz="1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665387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59AC3F-369F-FB11-384F-DEB204DA9700}"/>
              </a:ext>
            </a:extLst>
          </p:cNvPr>
          <p:cNvSpPr>
            <a:spLocks noGrp="1"/>
          </p:cNvSpPr>
          <p:nvPr>
            <p:ph idx="1"/>
          </p:nvPr>
        </p:nvSpPr>
        <p:spPr>
          <a:xfrm>
            <a:off x="253218" y="267286"/>
            <a:ext cx="7889019" cy="6372665"/>
          </a:xfrm>
        </p:spPr>
        <p:txBody>
          <a:bodyPr>
            <a:normAutofit fontScale="85000" lnSpcReduction="20000"/>
          </a:bodyPr>
          <a:lstStyle/>
          <a:p>
            <a:pPr marL="0" indent="0">
              <a:lnSpc>
                <a:spcPct val="107000"/>
              </a:lnSpc>
              <a:spcAft>
                <a:spcPts val="800"/>
              </a:spcAft>
              <a:buNone/>
            </a:pPr>
            <a:r>
              <a:rPr lang="en-AU" sz="2400" b="1" i="1" dirty="0">
                <a:solidFill>
                  <a:srgbClr val="00B050"/>
                </a:solidFill>
                <a:latin typeface="Arial" panose="020B0604020202020204" pitchFamily="34" charset="0"/>
                <a:cs typeface="Arial" panose="020B0604020202020204" pitchFamily="34" charset="0"/>
              </a:rPr>
              <a:t>Orana &amp; Alvarez </a:t>
            </a:r>
            <a:r>
              <a:rPr lang="en-AU" sz="2400" b="1" dirty="0">
                <a:solidFill>
                  <a:srgbClr val="00B050"/>
                </a:solidFill>
                <a:latin typeface="Arial" panose="020B0604020202020204" pitchFamily="34" charset="0"/>
                <a:cs typeface="Arial" panose="020B0604020202020204" pitchFamily="34" charset="0"/>
              </a:rPr>
              <a:t>[2023] FedCFamC2F 60 </a:t>
            </a:r>
            <a:endParaRPr lang="en-AU" sz="2400" b="1" i="1" dirty="0">
              <a:solidFill>
                <a:srgbClr val="00B050"/>
              </a:solidFill>
              <a:latin typeface="Arial" panose="020B0604020202020204" pitchFamily="34" charset="0"/>
              <a:cs typeface="Arial" panose="020B0604020202020204" pitchFamily="34" charset="0"/>
            </a:endParaRPr>
          </a:p>
          <a:p>
            <a:pPr>
              <a:lnSpc>
                <a:spcPct val="107000"/>
              </a:lnSpc>
              <a:spcAft>
                <a:spcPts val="800"/>
              </a:spcAft>
            </a:pPr>
            <a:r>
              <a:rPr lang="en-AU" sz="2400" b="1" dirty="0">
                <a:latin typeface="Arial" panose="020B0604020202020204" pitchFamily="34" charset="0"/>
                <a:cs typeface="Arial" panose="020B0604020202020204" pitchFamily="34" charset="0"/>
              </a:rPr>
              <a:t>Application for review:</a:t>
            </a:r>
          </a:p>
          <a:p>
            <a:pPr lvl="1">
              <a:lnSpc>
                <a:spcPct val="107000"/>
              </a:lnSpc>
              <a:spcAft>
                <a:spcPts val="800"/>
              </a:spcAft>
            </a:pPr>
            <a:r>
              <a:rPr lang="en-AU" sz="2400" b="1" dirty="0">
                <a:latin typeface="Arial" panose="020B0604020202020204" pitchFamily="34" charset="0"/>
                <a:cs typeface="Arial" panose="020B0604020202020204" pitchFamily="34" charset="0"/>
              </a:rPr>
              <a:t>Mother moved pursuant to interim orders made on a defended basis;</a:t>
            </a:r>
          </a:p>
          <a:p>
            <a:pPr lvl="1">
              <a:lnSpc>
                <a:spcPct val="107000"/>
              </a:lnSpc>
              <a:spcAft>
                <a:spcPts val="800"/>
              </a:spcAft>
            </a:pPr>
            <a:r>
              <a:rPr lang="en-AU" sz="2400" b="1" dirty="0">
                <a:latin typeface="Arial" panose="020B0604020202020204" pitchFamily="34" charset="0"/>
                <a:cs typeface="Arial" panose="020B0604020202020204" pitchFamily="34" charset="0"/>
              </a:rPr>
              <a:t>Father seeks that the children return to live with him;</a:t>
            </a:r>
          </a:p>
          <a:p>
            <a:pPr lvl="1">
              <a:lnSpc>
                <a:spcPct val="107000"/>
              </a:lnSpc>
              <a:spcAft>
                <a:spcPts val="800"/>
              </a:spcAft>
            </a:pPr>
            <a:r>
              <a:rPr lang="en-AU" sz="2400" b="1" dirty="0">
                <a:latin typeface="Arial" panose="020B0604020202020204" pitchFamily="34" charset="0"/>
                <a:cs typeface="Arial" panose="020B0604020202020204" pitchFamily="34" charset="0"/>
              </a:rPr>
              <a:t>Father submits that Mother is required to demonstrate an emergency as a precondition to the Court determining an interim Application for children to relocate</a:t>
            </a:r>
          </a:p>
          <a:p>
            <a:pPr lvl="2">
              <a:lnSpc>
                <a:spcPct val="107000"/>
              </a:lnSpc>
              <a:spcAft>
                <a:spcPts val="800"/>
              </a:spcAft>
            </a:pPr>
            <a:r>
              <a:rPr lang="en-AU" sz="2400" b="1" dirty="0">
                <a:latin typeface="Arial" panose="020B0604020202020204" pitchFamily="34" charset="0"/>
                <a:cs typeface="Arial" panose="020B0604020202020204" pitchFamily="34" charset="0"/>
              </a:rPr>
              <a:t>Father’s submission rejected</a:t>
            </a:r>
          </a:p>
          <a:p>
            <a:pPr lvl="1">
              <a:lnSpc>
                <a:spcPct val="107000"/>
              </a:lnSpc>
              <a:spcAft>
                <a:spcPts val="800"/>
              </a:spcAft>
            </a:pPr>
            <a:r>
              <a:rPr lang="en-AU" sz="2400" b="1" dirty="0">
                <a:latin typeface="Arial" panose="020B0604020202020204" pitchFamily="34" charset="0"/>
                <a:cs typeface="Arial" panose="020B0604020202020204" pitchFamily="34" charset="0"/>
              </a:rPr>
              <a:t>On Father’s own evidence he has perpetrated family violence upon the Mother (including coercive and controlling behaviour post separation)</a:t>
            </a:r>
          </a:p>
          <a:p>
            <a:pPr lvl="1">
              <a:lnSpc>
                <a:spcPct val="107000"/>
              </a:lnSpc>
              <a:spcAft>
                <a:spcPts val="800"/>
              </a:spcAft>
            </a:pPr>
            <a:r>
              <a:rPr lang="en-AU" sz="2400" b="1" dirty="0">
                <a:latin typeface="Arial" panose="020B0604020202020204" pitchFamily="34" charset="0"/>
                <a:cs typeface="Arial" panose="020B0604020202020204" pitchFamily="34" charset="0"/>
              </a:rPr>
              <a:t>Mother has newborn child to her new partner </a:t>
            </a:r>
          </a:p>
          <a:p>
            <a:pPr lvl="2">
              <a:lnSpc>
                <a:spcPct val="107000"/>
              </a:lnSpc>
              <a:spcAft>
                <a:spcPts val="800"/>
              </a:spcAft>
            </a:pPr>
            <a:r>
              <a:rPr lang="en-AU" sz="2400" b="1" dirty="0">
                <a:latin typeface="Arial" panose="020B0604020202020204" pitchFamily="34" charset="0"/>
                <a:cs typeface="Arial" panose="020B0604020202020204" pitchFamily="34" charset="0"/>
              </a:rPr>
              <a:t>Finding that it is the children’s best interests to remain living with the Mother. </a:t>
            </a:r>
          </a:p>
          <a:p>
            <a:pPr lvl="1">
              <a:lnSpc>
                <a:spcPct val="107000"/>
              </a:lnSpc>
              <a:spcAft>
                <a:spcPts val="800"/>
              </a:spcAft>
            </a:pPr>
            <a:endParaRPr lang="en-AU" sz="1800" b="1" dirty="0">
              <a:latin typeface="Arial" panose="020B0604020202020204" pitchFamily="34" charset="0"/>
              <a:cs typeface="Arial" panose="020B0604020202020204" pitchFamily="34" charset="0"/>
            </a:endParaRPr>
          </a:p>
          <a:p>
            <a:pPr marL="0" indent="0">
              <a:lnSpc>
                <a:spcPct val="107000"/>
              </a:lnSpc>
              <a:spcAft>
                <a:spcPts val="800"/>
              </a:spcAft>
              <a:buNone/>
            </a:pPr>
            <a:r>
              <a:rPr lang="en-AU" sz="1800" b="1" i="1" dirty="0">
                <a:latin typeface="Arial" panose="020B0604020202020204" pitchFamily="34" charset="0"/>
                <a:cs typeface="Arial" panose="020B0604020202020204" pitchFamily="34" charset="0"/>
              </a:rPr>
              <a:t>	</a:t>
            </a:r>
            <a:endParaRPr lang="en-AU" sz="1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823485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6BC7E220-4B4F-067F-0D24-A17938F5C95E}"/>
              </a:ext>
            </a:extLst>
          </p:cNvPr>
          <p:cNvSpPr>
            <a:spLocks noGrp="1"/>
          </p:cNvSpPr>
          <p:nvPr>
            <p:ph idx="1"/>
          </p:nvPr>
        </p:nvSpPr>
        <p:spPr>
          <a:xfrm>
            <a:off x="168812" y="196948"/>
            <a:ext cx="7973425" cy="6457070"/>
          </a:xfrm>
        </p:spPr>
        <p:txBody>
          <a:bodyPr>
            <a:normAutofit fontScale="85000" lnSpcReduction="10000"/>
          </a:bodyPr>
          <a:lstStyle/>
          <a:p>
            <a:pPr marL="0" indent="0" algn="just">
              <a:lnSpc>
                <a:spcPct val="107000"/>
              </a:lnSpc>
              <a:spcAft>
                <a:spcPts val="800"/>
              </a:spcAft>
              <a:buNone/>
            </a:pPr>
            <a:r>
              <a:rPr lang="en-US" sz="2800" u="sng" kern="100" dirty="0">
                <a:effectLst/>
                <a:latin typeface="Arial" panose="020B0604020202020204" pitchFamily="34" charset="0"/>
                <a:ea typeface="Calibri" panose="020F0502020204030204" pitchFamily="34" charset="0"/>
                <a:cs typeface="Times New Roman" panose="02020603050405020304" pitchFamily="18" charset="0"/>
              </a:rPr>
              <a:t>The Law – case law</a:t>
            </a:r>
            <a:endParaRPr lang="en-AU" sz="2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1800" kern="100" dirty="0">
                <a:effectLst/>
                <a:latin typeface="Arial" panose="020B0604020202020204" pitchFamily="34" charset="0"/>
                <a:ea typeface="Calibri" panose="020F0502020204030204" pitchFamily="34" charset="0"/>
                <a:cs typeface="Times New Roman" panose="02020603050405020304" pitchFamily="18" charset="0"/>
              </a:rPr>
              <a:t>Many cases attempting to deal with how to determine risk and unacceptable risk to children.</a:t>
            </a:r>
            <a:endParaRPr lang="en-AU"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1800" i="1" kern="100" dirty="0">
                <a:effectLst/>
                <a:latin typeface="Arial" panose="020B0604020202020204" pitchFamily="34" charset="0"/>
                <a:ea typeface="Calibri" panose="020F0502020204030204" pitchFamily="34" charset="0"/>
                <a:cs typeface="Times New Roman" panose="02020603050405020304" pitchFamily="18" charset="0"/>
              </a:rPr>
              <a:t>Bant &amp; Clayton</a:t>
            </a:r>
            <a:r>
              <a:rPr lang="en-US" sz="1800" kern="100" dirty="0">
                <a:effectLst/>
                <a:latin typeface="Arial" panose="020B0604020202020204" pitchFamily="34" charset="0"/>
                <a:ea typeface="Calibri" panose="020F0502020204030204" pitchFamily="34" charset="0"/>
                <a:cs typeface="Times New Roman" panose="02020603050405020304" pitchFamily="18" charset="0"/>
              </a:rPr>
              <a:t> (2019) FLC 93-924 (Strickland, Ainslie-Wallace and Ryan JJ) in summarizing a number of the founding cases on risk said at [38]-[41]:</a:t>
            </a:r>
            <a:endParaRPr lang="en-AU"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AU" sz="1800" kern="0" dirty="0">
                <a:effectLst/>
                <a:latin typeface="Arial" panose="020B0604020202020204" pitchFamily="34" charset="0"/>
                <a:ea typeface="Times New Roman" panose="02020603050405020304" pitchFamily="18" charset="0"/>
                <a:cs typeface="Times New Roman" panose="02020603050405020304" pitchFamily="18" charset="0"/>
              </a:rPr>
              <a:t>[38] In </a:t>
            </a:r>
            <a:r>
              <a:rPr lang="en-AU" sz="1800" i="1" kern="0" dirty="0">
                <a:effectLst/>
                <a:latin typeface="Arial" panose="020B0604020202020204" pitchFamily="34" charset="0"/>
                <a:ea typeface="Times New Roman" panose="02020603050405020304" pitchFamily="18" charset="0"/>
                <a:cs typeface="Times New Roman" panose="02020603050405020304" pitchFamily="18" charset="0"/>
              </a:rPr>
              <a:t>M</a:t>
            </a:r>
            <a:r>
              <a:rPr lang="en-AU" sz="1800" kern="0" dirty="0">
                <a:effectLst/>
                <a:latin typeface="Arial" panose="020B0604020202020204" pitchFamily="34" charset="0"/>
                <a:ea typeface="Times New Roman" panose="02020603050405020304" pitchFamily="18" charset="0"/>
                <a:cs typeface="Times New Roman" panose="02020603050405020304" pitchFamily="18" charset="0"/>
              </a:rPr>
              <a:t> v </a:t>
            </a:r>
            <a:r>
              <a:rPr lang="en-AU" sz="1800" i="1" kern="0" dirty="0">
                <a:effectLst/>
                <a:latin typeface="Arial" panose="020B0604020202020204" pitchFamily="34" charset="0"/>
                <a:ea typeface="Times New Roman" panose="02020603050405020304" pitchFamily="18" charset="0"/>
                <a:cs typeface="Times New Roman" panose="02020603050405020304" pitchFamily="18" charset="0"/>
              </a:rPr>
              <a:t>M</a:t>
            </a:r>
            <a:r>
              <a:rPr lang="en-AU" sz="1800" kern="0" dirty="0">
                <a:effectLst/>
                <a:latin typeface="Arial" panose="020B0604020202020204" pitchFamily="34" charset="0"/>
                <a:ea typeface="Times New Roman" panose="02020603050405020304" pitchFamily="18" charset="0"/>
                <a:cs typeface="Times New Roman" panose="02020603050405020304" pitchFamily="18" charset="0"/>
              </a:rPr>
              <a:t> </a:t>
            </a:r>
            <a:r>
              <a:rPr lang="en-AU" sz="1800" u="sng" kern="0" dirty="0">
                <a:effectLst/>
                <a:latin typeface="Arial" panose="020B0604020202020204" pitchFamily="34" charset="0"/>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(1988) 166 CLR 69</a:t>
            </a:r>
            <a:r>
              <a:rPr lang="en-AU" sz="1800" kern="0" dirty="0">
                <a:effectLst/>
                <a:latin typeface="Arial" panose="020B0604020202020204" pitchFamily="34" charset="0"/>
                <a:ea typeface="Times New Roman" panose="02020603050405020304" pitchFamily="18" charset="0"/>
                <a:cs typeface="Times New Roman" panose="02020603050405020304" pitchFamily="18" charset="0"/>
              </a:rPr>
              <a:t> at 78 (</a:t>
            </a:r>
            <a:r>
              <a:rPr lang="en-AU" sz="1800" i="1" kern="0" dirty="0">
                <a:effectLst/>
                <a:latin typeface="Arial" panose="020B0604020202020204" pitchFamily="34" charset="0"/>
                <a:ea typeface="Times New Roman" panose="02020603050405020304" pitchFamily="18" charset="0"/>
                <a:cs typeface="Times New Roman" panose="02020603050405020304" pitchFamily="18" charset="0"/>
              </a:rPr>
              <a:t>“M v M”</a:t>
            </a:r>
            <a:r>
              <a:rPr lang="en-AU" sz="1800" kern="0" dirty="0">
                <a:effectLst/>
                <a:latin typeface="Arial" panose="020B0604020202020204" pitchFamily="34" charset="0"/>
                <a:ea typeface="Times New Roman" panose="02020603050405020304" pitchFamily="18" charset="0"/>
                <a:cs typeface="Times New Roman" panose="02020603050405020304" pitchFamily="18" charset="0"/>
              </a:rPr>
              <a:t>) the plurality of the High Court considered the assessment of the existence and magnitude of a risk in the context of sexual abuse of a child and said:</a:t>
            </a:r>
            <a:endParaRPr lang="en-AU"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540385" marR="780415" algn="just">
              <a:lnSpc>
                <a:spcPct val="107000"/>
              </a:lnSpc>
              <a:spcAft>
                <a:spcPts val="800"/>
              </a:spcAft>
            </a:pPr>
            <a:r>
              <a:rPr lang="en-AU" sz="1800" i="1" kern="0" dirty="0">
                <a:effectLst/>
                <a:latin typeface="Arial" panose="020B0604020202020204" pitchFamily="34" charset="0"/>
                <a:ea typeface="Times New Roman" panose="02020603050405020304" pitchFamily="18" charset="0"/>
                <a:cs typeface="Times New Roman" panose="02020603050405020304" pitchFamily="18" charset="0"/>
              </a:rPr>
              <a:t>Efforts to define with greater precision the magnitude of the risk which will justify a court in denying a parent access to a child have resulted in a variety of formulations. … courts are striving for a greater degree of definition than the subject is capable of yielding. In devising these tests the courts have endeavoured, in their efforts to protect the child’s paramount interests, to achieve a balance between the risk of detriment to the child from sexual abuse and the possibility of benefit to the child from parental access. To achieve a proper balance, the test is best expressed by saying that a court will not grant custody or access to a parent if that custody or access would expose the child to an unacceptable risk of sexual abuse.</a:t>
            </a:r>
            <a:endParaRPr lang="en-AU"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AU" sz="1800" kern="0" dirty="0">
                <a:effectLst/>
                <a:latin typeface="Arial" panose="020B0604020202020204" pitchFamily="34" charset="0"/>
                <a:ea typeface="Times New Roman" panose="02020603050405020304" pitchFamily="18" charset="0"/>
                <a:cs typeface="Times New Roman" panose="02020603050405020304" pitchFamily="18" charset="0"/>
              </a:rPr>
              <a:t>[39] It is to be remembered that the concept of “unacceptable risk” referred to in </a:t>
            </a:r>
            <a:r>
              <a:rPr lang="en-AU" sz="1800" i="1" kern="0" dirty="0">
                <a:effectLst/>
                <a:latin typeface="Arial" panose="020B0604020202020204" pitchFamily="34" charset="0"/>
                <a:ea typeface="Times New Roman" panose="02020603050405020304" pitchFamily="18" charset="0"/>
                <a:cs typeface="Times New Roman" panose="02020603050405020304" pitchFamily="18" charset="0"/>
              </a:rPr>
              <a:t>M v M</a:t>
            </a:r>
            <a:r>
              <a:rPr lang="en-AU" sz="1800" kern="0" dirty="0">
                <a:effectLst/>
                <a:latin typeface="Arial" panose="020B0604020202020204" pitchFamily="34" charset="0"/>
                <a:ea typeface="Times New Roman" panose="02020603050405020304" pitchFamily="18" charset="0"/>
                <a:cs typeface="Times New Roman" panose="02020603050405020304" pitchFamily="18" charset="0"/>
              </a:rPr>
              <a:t> was within the framework of resolving “the wider issue” namely what is in the best interests of the child and to which the resolution of the existence of an “unacceptable risk” is subservient (see </a:t>
            </a:r>
            <a:r>
              <a:rPr lang="en-AU" sz="1800" i="1" kern="0" dirty="0">
                <a:effectLst/>
                <a:latin typeface="Arial" panose="020B0604020202020204" pitchFamily="34" charset="0"/>
                <a:ea typeface="Times New Roman" panose="02020603050405020304" pitchFamily="18" charset="0"/>
                <a:cs typeface="Times New Roman" panose="02020603050405020304" pitchFamily="18" charset="0"/>
              </a:rPr>
              <a:t>M v M</a:t>
            </a:r>
            <a:r>
              <a:rPr lang="en-AU" sz="1800" kern="0" dirty="0">
                <a:effectLst/>
                <a:latin typeface="Arial" panose="020B0604020202020204" pitchFamily="34" charset="0"/>
                <a:ea typeface="Times New Roman" panose="02020603050405020304" pitchFamily="18" charset="0"/>
                <a:cs typeface="Times New Roman" panose="02020603050405020304" pitchFamily="18" charset="0"/>
              </a:rPr>
              <a:t> at 76; </a:t>
            </a:r>
            <a:r>
              <a:rPr lang="en-AU" sz="1800" i="1" kern="0" dirty="0">
                <a:effectLst/>
                <a:latin typeface="Arial" panose="020B0604020202020204" pitchFamily="34" charset="0"/>
                <a:ea typeface="Times New Roman" panose="02020603050405020304" pitchFamily="18" charset="0"/>
                <a:cs typeface="Times New Roman" panose="02020603050405020304" pitchFamily="18" charset="0"/>
              </a:rPr>
              <a:t>B and</a:t>
            </a:r>
            <a:r>
              <a:rPr lang="en-AU" sz="1800" kern="0" dirty="0">
                <a:effectLst/>
                <a:latin typeface="Arial" panose="020B0604020202020204" pitchFamily="34" charset="0"/>
                <a:ea typeface="Times New Roman" panose="02020603050405020304" pitchFamily="18" charset="0"/>
                <a:cs typeface="Times New Roman" panose="02020603050405020304" pitchFamily="18" charset="0"/>
              </a:rPr>
              <a:t> </a:t>
            </a:r>
            <a:r>
              <a:rPr lang="en-AU" sz="1800" i="1" kern="0" dirty="0">
                <a:effectLst/>
                <a:latin typeface="Arial" panose="020B0604020202020204" pitchFamily="34" charset="0"/>
                <a:ea typeface="Times New Roman" panose="02020603050405020304" pitchFamily="18" charset="0"/>
                <a:cs typeface="Times New Roman" panose="02020603050405020304" pitchFamily="18" charset="0"/>
              </a:rPr>
              <a:t>B</a:t>
            </a:r>
            <a:r>
              <a:rPr lang="en-AU" sz="1800" kern="0" dirty="0">
                <a:effectLst/>
                <a:latin typeface="Arial" panose="020B0604020202020204" pitchFamily="34" charset="0"/>
                <a:ea typeface="Times New Roman" panose="02020603050405020304" pitchFamily="18" charset="0"/>
                <a:cs typeface="Times New Roman" panose="02020603050405020304" pitchFamily="18" charset="0"/>
              </a:rPr>
              <a:t> </a:t>
            </a:r>
            <a:r>
              <a:rPr lang="en-AU" sz="1800" u="sng" kern="0" dirty="0">
                <a:effectLst/>
                <a:latin typeface="Arial" panose="020B0604020202020204" pitchFamily="34" charset="0"/>
                <a:ea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(1993) FLC 92-357</a:t>
            </a:r>
            <a:r>
              <a:rPr lang="en-AU" sz="1800" kern="0" dirty="0">
                <a:effectLst/>
                <a:latin typeface="Arial" panose="020B0604020202020204" pitchFamily="34" charset="0"/>
                <a:ea typeface="Times New Roman" panose="02020603050405020304" pitchFamily="18" charset="0"/>
                <a:cs typeface="Times New Roman" panose="02020603050405020304" pitchFamily="18" charset="0"/>
              </a:rPr>
              <a:t>).</a:t>
            </a:r>
            <a:endParaRPr lang="en-AU"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2079326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59AC3F-369F-FB11-384F-DEB204DA9700}"/>
              </a:ext>
            </a:extLst>
          </p:cNvPr>
          <p:cNvSpPr>
            <a:spLocks noGrp="1"/>
          </p:cNvSpPr>
          <p:nvPr>
            <p:ph idx="1"/>
          </p:nvPr>
        </p:nvSpPr>
        <p:spPr>
          <a:xfrm>
            <a:off x="253218" y="267286"/>
            <a:ext cx="7889019" cy="6372665"/>
          </a:xfrm>
        </p:spPr>
        <p:txBody>
          <a:bodyPr>
            <a:normAutofit fontScale="92500" lnSpcReduction="20000"/>
          </a:bodyPr>
          <a:lstStyle/>
          <a:p>
            <a:pPr marL="0" indent="0">
              <a:lnSpc>
                <a:spcPct val="107000"/>
              </a:lnSpc>
              <a:spcAft>
                <a:spcPts val="800"/>
              </a:spcAft>
              <a:buNone/>
            </a:pPr>
            <a:r>
              <a:rPr lang="en-AU" sz="2400" b="1" dirty="0">
                <a:latin typeface="Arial" panose="020B0604020202020204" pitchFamily="34" charset="0"/>
                <a:cs typeface="Arial" panose="020B0604020202020204" pitchFamily="34" charset="0"/>
              </a:rPr>
              <a:t>Division 1 – APPELLATE JURISDICTION </a:t>
            </a:r>
          </a:p>
          <a:p>
            <a:pPr marL="0" indent="0">
              <a:lnSpc>
                <a:spcPct val="107000"/>
              </a:lnSpc>
              <a:spcAft>
                <a:spcPts val="800"/>
              </a:spcAft>
              <a:buNone/>
            </a:pPr>
            <a:r>
              <a:rPr lang="en-AU" sz="2400" b="1" i="1" dirty="0">
                <a:solidFill>
                  <a:srgbClr val="00B050"/>
                </a:solidFill>
                <a:latin typeface="Arial" panose="020B0604020202020204" pitchFamily="34" charset="0"/>
                <a:cs typeface="Arial" panose="020B0604020202020204" pitchFamily="34" charset="0"/>
              </a:rPr>
              <a:t>Wagstaff &amp; Wagstaff </a:t>
            </a:r>
            <a:r>
              <a:rPr lang="en-AU" sz="2400" b="1" dirty="0">
                <a:solidFill>
                  <a:srgbClr val="00B050"/>
                </a:solidFill>
                <a:latin typeface="Arial" panose="020B0604020202020204" pitchFamily="34" charset="0"/>
                <a:cs typeface="Arial" panose="020B0604020202020204" pitchFamily="34" charset="0"/>
              </a:rPr>
              <a:t>[2022] FedCFamC1A 119</a:t>
            </a:r>
            <a:endParaRPr lang="en-AU" sz="2400" b="1" i="1" dirty="0">
              <a:solidFill>
                <a:srgbClr val="00B050"/>
              </a:solidFill>
              <a:latin typeface="Arial" panose="020B0604020202020204" pitchFamily="34" charset="0"/>
              <a:cs typeface="Arial" panose="020B0604020202020204" pitchFamily="34" charset="0"/>
            </a:endParaRPr>
          </a:p>
          <a:p>
            <a:pPr>
              <a:lnSpc>
                <a:spcPct val="107000"/>
              </a:lnSpc>
              <a:spcAft>
                <a:spcPts val="800"/>
              </a:spcAft>
            </a:pPr>
            <a:r>
              <a:rPr lang="en-AU" sz="2400" b="1" dirty="0">
                <a:latin typeface="Arial" panose="020B0604020202020204" pitchFamily="34" charset="0"/>
                <a:cs typeface="Arial" panose="020B0604020202020204" pitchFamily="34" charset="0"/>
              </a:rPr>
              <a:t>Judgment of Aldridge, Wilson and Jarrett JJ</a:t>
            </a:r>
          </a:p>
          <a:p>
            <a:pPr lvl="1">
              <a:lnSpc>
                <a:spcPct val="107000"/>
              </a:lnSpc>
              <a:spcAft>
                <a:spcPts val="800"/>
              </a:spcAft>
            </a:pPr>
            <a:r>
              <a:rPr lang="en-AU" sz="1800" b="1" dirty="0">
                <a:latin typeface="Arial" panose="020B0604020202020204" pitchFamily="34" charset="0"/>
                <a:cs typeface="Arial" panose="020B0604020202020204" pitchFamily="34" charset="0"/>
              </a:rPr>
              <a:t>Appeal from orders requiring the Mother to relocate to a location within 20 kms of the children’s school; </a:t>
            </a:r>
          </a:p>
          <a:p>
            <a:pPr lvl="2">
              <a:lnSpc>
                <a:spcPct val="107000"/>
              </a:lnSpc>
              <a:spcAft>
                <a:spcPts val="800"/>
              </a:spcAft>
            </a:pPr>
            <a:r>
              <a:rPr lang="en-AU" sz="1800" b="1" dirty="0">
                <a:latin typeface="Arial" panose="020B0604020202020204" pitchFamily="34" charset="0"/>
                <a:cs typeface="Arial" panose="020B0604020202020204" pitchFamily="34" charset="0"/>
              </a:rPr>
              <a:t>Mother was living 32 kms from the children’s school </a:t>
            </a:r>
          </a:p>
          <a:p>
            <a:pPr lvl="1">
              <a:lnSpc>
                <a:spcPct val="107000"/>
              </a:lnSpc>
              <a:spcAft>
                <a:spcPts val="800"/>
              </a:spcAft>
            </a:pPr>
            <a:r>
              <a:rPr lang="en-AU" sz="1800" b="1" dirty="0">
                <a:latin typeface="Arial" panose="020B0604020202020204" pitchFamily="34" charset="0"/>
                <a:cs typeface="Arial" panose="020B0604020202020204" pitchFamily="34" charset="0"/>
              </a:rPr>
              <a:t>Issues on appeal:</a:t>
            </a:r>
          </a:p>
          <a:p>
            <a:pPr lvl="2">
              <a:lnSpc>
                <a:spcPct val="107000"/>
              </a:lnSpc>
              <a:spcAft>
                <a:spcPts val="800"/>
              </a:spcAft>
            </a:pPr>
            <a:r>
              <a:rPr lang="en-AU" sz="1800" b="1" dirty="0">
                <a:latin typeface="Arial" panose="020B0604020202020204" pitchFamily="34" charset="0"/>
                <a:cs typeface="Arial" panose="020B0604020202020204" pitchFamily="34" charset="0"/>
              </a:rPr>
              <a:t>Whether primary judge failed to consider the advantages and disadvantages of the parties’ proposals;</a:t>
            </a:r>
          </a:p>
          <a:p>
            <a:pPr lvl="2">
              <a:lnSpc>
                <a:spcPct val="107000"/>
              </a:lnSpc>
              <a:spcAft>
                <a:spcPts val="800"/>
              </a:spcAft>
            </a:pPr>
            <a:r>
              <a:rPr lang="en-AU" sz="1800" b="1" dirty="0">
                <a:latin typeface="Arial" panose="020B0604020202020204" pitchFamily="34" charset="0"/>
                <a:cs typeface="Arial" panose="020B0604020202020204" pitchFamily="34" charset="0"/>
              </a:rPr>
              <a:t>Challenges to weight given to mother’s right to freedom of movement; </a:t>
            </a:r>
          </a:p>
          <a:p>
            <a:pPr lvl="2">
              <a:lnSpc>
                <a:spcPct val="107000"/>
              </a:lnSpc>
              <a:spcAft>
                <a:spcPts val="800"/>
              </a:spcAft>
            </a:pPr>
            <a:r>
              <a:rPr lang="en-AU" sz="1800" b="1" dirty="0">
                <a:latin typeface="Arial" panose="020B0604020202020204" pitchFamily="34" charset="0"/>
                <a:cs typeface="Arial" panose="020B0604020202020204" pitchFamily="34" charset="0"/>
              </a:rPr>
              <a:t>Children’s views;</a:t>
            </a:r>
          </a:p>
          <a:p>
            <a:pPr lvl="2">
              <a:lnSpc>
                <a:spcPct val="107000"/>
              </a:lnSpc>
              <a:spcAft>
                <a:spcPts val="800"/>
              </a:spcAft>
            </a:pPr>
            <a:r>
              <a:rPr lang="en-AU" sz="1800" b="1" dirty="0">
                <a:latin typeface="Arial" panose="020B0604020202020204" pitchFamily="34" charset="0"/>
                <a:cs typeface="Arial" panose="020B0604020202020204" pitchFamily="34" charset="0"/>
              </a:rPr>
              <a:t>Adequacy of reasons</a:t>
            </a:r>
          </a:p>
          <a:p>
            <a:pPr>
              <a:lnSpc>
                <a:spcPct val="107000"/>
              </a:lnSpc>
              <a:spcAft>
                <a:spcPts val="800"/>
              </a:spcAft>
            </a:pPr>
            <a:r>
              <a:rPr lang="en-AU" sz="1800" b="1" dirty="0">
                <a:latin typeface="Arial" panose="020B0604020202020204" pitchFamily="34" charset="0"/>
                <a:cs typeface="Arial" panose="020B0604020202020204" pitchFamily="34" charset="0"/>
              </a:rPr>
              <a:t>APPEAL DISMISSED.</a:t>
            </a:r>
          </a:p>
          <a:p>
            <a:pPr>
              <a:lnSpc>
                <a:spcPct val="107000"/>
              </a:lnSpc>
              <a:spcAft>
                <a:spcPts val="800"/>
              </a:spcAft>
            </a:pPr>
            <a:endParaRPr lang="en-AU" sz="1800" b="1" dirty="0">
              <a:latin typeface="Arial" panose="020B0604020202020204" pitchFamily="34" charset="0"/>
              <a:cs typeface="Arial" panose="020B0604020202020204" pitchFamily="34" charset="0"/>
            </a:endParaRPr>
          </a:p>
          <a:p>
            <a:pPr marL="0" indent="0">
              <a:lnSpc>
                <a:spcPct val="107000"/>
              </a:lnSpc>
              <a:spcAft>
                <a:spcPts val="800"/>
              </a:spcAft>
              <a:buNone/>
            </a:pPr>
            <a:r>
              <a:rPr lang="en-AU" sz="1800" b="1" i="1" dirty="0">
                <a:latin typeface="Arial" panose="020B0604020202020204" pitchFamily="34" charset="0"/>
                <a:cs typeface="Arial" panose="020B0604020202020204" pitchFamily="34" charset="0"/>
              </a:rPr>
              <a:t>	</a:t>
            </a:r>
            <a:endParaRPr lang="en-AU" sz="1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2426359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59AC3F-369F-FB11-384F-DEB204DA9700}"/>
              </a:ext>
            </a:extLst>
          </p:cNvPr>
          <p:cNvSpPr>
            <a:spLocks noGrp="1"/>
          </p:cNvSpPr>
          <p:nvPr>
            <p:ph idx="1"/>
          </p:nvPr>
        </p:nvSpPr>
        <p:spPr>
          <a:xfrm>
            <a:off x="253218" y="267286"/>
            <a:ext cx="7889019" cy="6372665"/>
          </a:xfrm>
        </p:spPr>
        <p:txBody>
          <a:bodyPr>
            <a:normAutofit/>
          </a:bodyPr>
          <a:lstStyle/>
          <a:p>
            <a:pPr marL="0" indent="0">
              <a:lnSpc>
                <a:spcPct val="107000"/>
              </a:lnSpc>
              <a:spcAft>
                <a:spcPts val="800"/>
              </a:spcAft>
              <a:buNone/>
            </a:pPr>
            <a:endParaRPr lang="en-AU" sz="1800" b="1" i="1" dirty="0">
              <a:latin typeface="Arial" panose="020B0604020202020204" pitchFamily="34" charset="0"/>
              <a:cs typeface="Arial" panose="020B0604020202020204" pitchFamily="34" charset="0"/>
            </a:endParaRPr>
          </a:p>
          <a:p>
            <a:pPr>
              <a:lnSpc>
                <a:spcPct val="107000"/>
              </a:lnSpc>
              <a:spcAft>
                <a:spcPts val="800"/>
              </a:spcAft>
            </a:pPr>
            <a:r>
              <a:rPr lang="en-AU" sz="1800" b="1" i="1" dirty="0">
                <a:latin typeface="Arial" panose="020B0604020202020204" pitchFamily="34" charset="0"/>
                <a:cs typeface="Arial" panose="020B0604020202020204" pitchFamily="34" charset="0"/>
              </a:rPr>
              <a:t>Particular concessions made in the case:</a:t>
            </a:r>
          </a:p>
          <a:p>
            <a:pPr lvl="1">
              <a:lnSpc>
                <a:spcPct val="107000"/>
              </a:lnSpc>
              <a:spcAft>
                <a:spcPts val="800"/>
              </a:spcAft>
            </a:pPr>
            <a:r>
              <a:rPr lang="en-AU" sz="1800" b="1" i="1" dirty="0">
                <a:latin typeface="Arial" panose="020B0604020202020204" pitchFamily="34" charset="0"/>
                <a:cs typeface="Arial" panose="020B0604020202020204" pitchFamily="34" charset="0"/>
              </a:rPr>
              <a:t>Mother had conceded that she would move closer to the children’s school</a:t>
            </a:r>
          </a:p>
          <a:p>
            <a:pPr lvl="1">
              <a:lnSpc>
                <a:spcPct val="107000"/>
              </a:lnSpc>
              <a:spcAft>
                <a:spcPts val="800"/>
              </a:spcAft>
            </a:pPr>
            <a:r>
              <a:rPr lang="en-AU" sz="1800" b="1" dirty="0">
                <a:latin typeface="Arial" panose="020B0604020202020204" pitchFamily="34" charset="0"/>
                <a:cs typeface="Arial" panose="020B0604020202020204" pitchFamily="34" charset="0"/>
              </a:rPr>
              <a:t>Parties were criticised somewhat for how they conducted their respective cases:</a:t>
            </a:r>
          </a:p>
          <a:p>
            <a:pPr lvl="2">
              <a:lnSpc>
                <a:spcPct val="107000"/>
              </a:lnSpc>
              <a:spcAft>
                <a:spcPts val="800"/>
              </a:spcAft>
            </a:pPr>
            <a:r>
              <a:rPr lang="en-AU" sz="1800" b="1" dirty="0">
                <a:latin typeface="Arial" panose="020B0604020202020204" pitchFamily="34" charset="0"/>
                <a:cs typeface="Arial" panose="020B0604020202020204" pitchFamily="34" charset="0"/>
              </a:rPr>
              <a:t>Rather than being run as a case as to the school the children should attend, the case proceeded on the parties’ primary proposals that the child should live in Town D with the Mother or Town A with the Father. (noting those places are but one (1) hour driving time apart). </a:t>
            </a:r>
          </a:p>
          <a:p>
            <a:pPr>
              <a:lnSpc>
                <a:spcPct val="107000"/>
              </a:lnSpc>
              <a:spcAft>
                <a:spcPts val="800"/>
              </a:spcAft>
            </a:pPr>
            <a:r>
              <a:rPr lang="en-AU" sz="1800" b="1" dirty="0">
                <a:latin typeface="Arial" panose="020B0604020202020204" pitchFamily="34" charset="0"/>
                <a:cs typeface="Arial" panose="020B0604020202020204" pitchFamily="34" charset="0"/>
              </a:rPr>
              <a:t>There was criticism in the joint decision of Aldridge &amp; Jarrett JJ:</a:t>
            </a:r>
          </a:p>
          <a:p>
            <a:pPr lvl="1">
              <a:lnSpc>
                <a:spcPct val="107000"/>
              </a:lnSpc>
              <a:spcAft>
                <a:spcPts val="800"/>
              </a:spcAft>
            </a:pPr>
            <a:r>
              <a:rPr lang="en-AU" sz="1800" b="1" dirty="0">
                <a:latin typeface="Arial" panose="020B0604020202020204" pitchFamily="34" charset="0"/>
                <a:cs typeface="Arial" panose="020B0604020202020204" pitchFamily="34" charset="0"/>
              </a:rPr>
              <a:t>In the language used in the notations to the order by reference to “permitted” to remain living in Town D or whether the Mother is “required” to move back to Town A. </a:t>
            </a:r>
            <a:r>
              <a:rPr lang="en-AU" sz="1800" b="1" i="1" dirty="0">
                <a:latin typeface="Arial" panose="020B0604020202020204" pitchFamily="34" charset="0"/>
                <a:cs typeface="Arial" panose="020B0604020202020204" pitchFamily="34" charset="0"/>
              </a:rPr>
              <a:t>	</a:t>
            </a:r>
            <a:endParaRPr lang="en-AU" sz="1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6724854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59AC3F-369F-FB11-384F-DEB204DA9700}"/>
              </a:ext>
            </a:extLst>
          </p:cNvPr>
          <p:cNvSpPr>
            <a:spLocks noGrp="1"/>
          </p:cNvSpPr>
          <p:nvPr>
            <p:ph idx="1"/>
          </p:nvPr>
        </p:nvSpPr>
        <p:spPr>
          <a:xfrm>
            <a:off x="253218" y="267286"/>
            <a:ext cx="7889019" cy="6372665"/>
          </a:xfrm>
        </p:spPr>
        <p:txBody>
          <a:bodyPr>
            <a:normAutofit fontScale="85000" lnSpcReduction="10000"/>
          </a:bodyPr>
          <a:lstStyle/>
          <a:p>
            <a:pPr marL="0" indent="0">
              <a:lnSpc>
                <a:spcPct val="107000"/>
              </a:lnSpc>
              <a:spcAft>
                <a:spcPts val="800"/>
              </a:spcAft>
              <a:buNone/>
            </a:pPr>
            <a:endParaRPr lang="en-AU" sz="1800" b="1" i="1" dirty="0">
              <a:latin typeface="Arial" panose="020B0604020202020204" pitchFamily="34" charset="0"/>
              <a:cs typeface="Arial" panose="020B0604020202020204" pitchFamily="34" charset="0"/>
            </a:endParaRPr>
          </a:p>
          <a:p>
            <a:pPr>
              <a:lnSpc>
                <a:spcPct val="107000"/>
              </a:lnSpc>
              <a:spcAft>
                <a:spcPts val="800"/>
              </a:spcAft>
            </a:pPr>
            <a:r>
              <a:rPr lang="en-US" sz="1800" b="1" i="1" dirty="0">
                <a:latin typeface="Arial" panose="020B0604020202020204" pitchFamily="34" charset="0"/>
                <a:cs typeface="Arial" panose="020B0604020202020204" pitchFamily="34" charset="0"/>
              </a:rPr>
              <a:t>At [12]  of the Joint decision:</a:t>
            </a:r>
          </a:p>
          <a:p>
            <a:pPr marL="0" indent="0">
              <a:lnSpc>
                <a:spcPct val="107000"/>
              </a:lnSpc>
              <a:spcAft>
                <a:spcPts val="800"/>
              </a:spcAft>
              <a:buNone/>
            </a:pPr>
            <a:r>
              <a:rPr lang="en-US" sz="1800" b="1" i="1" dirty="0">
                <a:latin typeface="Arial" panose="020B0604020202020204" pitchFamily="34" charset="0"/>
                <a:cs typeface="Arial" panose="020B0604020202020204" pitchFamily="34" charset="0"/>
              </a:rPr>
              <a:t>	12.  Such language has been the subject of criticism. In AMS v 	       	AIF (1999) 1999 CLR 160, Kirby J said:</a:t>
            </a:r>
          </a:p>
          <a:p>
            <a:pPr lvl="2">
              <a:lnSpc>
                <a:spcPct val="107000"/>
              </a:lnSpc>
              <a:spcAft>
                <a:spcPts val="800"/>
              </a:spcAft>
            </a:pPr>
            <a:r>
              <a:rPr lang="en-US" sz="1800" b="1" i="1" dirty="0">
                <a:latin typeface="Arial" panose="020B0604020202020204" pitchFamily="34" charset="0"/>
                <a:cs typeface="Arial" panose="020B0604020202020204" pitchFamily="34" charset="0"/>
              </a:rPr>
              <a:t>[188] I do not consider that the references in the reasons of the primary judge and in those of the Full Court to the provision of </a:t>
            </a:r>
            <a:r>
              <a:rPr lang="en-US" sz="1800" b="1" i="1" u="sng" dirty="0">
                <a:latin typeface="Arial" panose="020B0604020202020204" pitchFamily="34" charset="0"/>
                <a:cs typeface="Arial" panose="020B0604020202020204" pitchFamily="34" charset="0"/>
              </a:rPr>
              <a:t>“permission” </a:t>
            </a:r>
            <a:r>
              <a:rPr lang="en-US" sz="1800" b="1" i="1" dirty="0">
                <a:latin typeface="Arial" panose="020B0604020202020204" pitchFamily="34" charset="0"/>
                <a:cs typeface="Arial" panose="020B0604020202020204" pitchFamily="34" charset="0"/>
              </a:rPr>
              <a:t>to the mother to return to the Northern Territory with her son indicated an erroneous understanding of the decision which had actually to be made. As I have shown, </a:t>
            </a:r>
            <a:r>
              <a:rPr lang="en-US" sz="1800" b="1" i="1" u="sng" dirty="0">
                <a:latin typeface="Arial" panose="020B0604020202020204" pitchFamily="34" charset="0"/>
                <a:cs typeface="Arial" panose="020B0604020202020204" pitchFamily="34" charset="0"/>
              </a:rPr>
              <a:t>this was the very way in which the parties framed their respective affidavits and presented their arguments</a:t>
            </a:r>
            <a:r>
              <a:rPr lang="en-US" sz="1800" b="1" i="1" dirty="0">
                <a:latin typeface="Arial" panose="020B0604020202020204" pitchFamily="34" charset="0"/>
                <a:cs typeface="Arial" panose="020B0604020202020204" pitchFamily="34" charset="0"/>
              </a:rPr>
              <a:t>. It was </a:t>
            </a:r>
            <a:r>
              <a:rPr lang="en-US" sz="1800" b="1" i="1" u="sng" dirty="0">
                <a:latin typeface="Arial" panose="020B0604020202020204" pitchFamily="34" charset="0"/>
                <a:cs typeface="Arial" panose="020B0604020202020204" pitchFamily="34" charset="0"/>
              </a:rPr>
              <a:t>unsurprising, therefore, that the judges should also slip into the same language</a:t>
            </a:r>
            <a:r>
              <a:rPr lang="en-US" sz="1800" b="1" i="1" dirty="0">
                <a:latin typeface="Arial" panose="020B0604020202020204" pitchFamily="34" charset="0"/>
                <a:cs typeface="Arial" panose="020B0604020202020204" pitchFamily="34" charset="0"/>
              </a:rPr>
              <a:t>. </a:t>
            </a:r>
            <a:r>
              <a:rPr lang="en-US" sz="1800" b="1" i="1" dirty="0">
                <a:solidFill>
                  <a:srgbClr val="00B050"/>
                </a:solidFill>
                <a:latin typeface="Arial" panose="020B0604020202020204" pitchFamily="34" charset="0"/>
                <a:cs typeface="Arial" panose="020B0604020202020204" pitchFamily="34" charset="0"/>
              </a:rPr>
              <a:t>Notwithstanding this, it would be preferable that such references to “permission” to relocate be avoided</a:t>
            </a:r>
            <a:r>
              <a:rPr lang="en-US" sz="1800" b="1" i="1" dirty="0">
                <a:latin typeface="Arial" panose="020B0604020202020204" pitchFamily="34" charset="0"/>
                <a:cs typeface="Arial" panose="020B0604020202020204" pitchFamily="34" charset="0"/>
              </a:rPr>
              <a:t>. The word has a tendency to distract attention from the jurisdiction actually being exercised. In this case, it concerned the custody and guardianship of the child, residence arrangements and access and contact orders, all of which fell to be decided having regard to the welfare of the child as the paramount consideration. To treat the determination of the residence of the child, and the connected issue of custody, as dependent upon the giving or withholding of “permission” to a parent to relocate his or her residence may divert attention from the child’s welfare, to the competing needs and demands of the parents in conflict.</a:t>
            </a:r>
          </a:p>
          <a:p>
            <a:pPr>
              <a:lnSpc>
                <a:spcPct val="107000"/>
              </a:lnSpc>
              <a:spcAft>
                <a:spcPts val="800"/>
              </a:spcAft>
            </a:pPr>
            <a:r>
              <a:rPr lang="en-US" sz="1800" b="1" i="1" dirty="0">
                <a:latin typeface="Arial" panose="020B0604020202020204" pitchFamily="34" charset="0"/>
                <a:cs typeface="Arial" panose="020B0604020202020204" pitchFamily="34" charset="0"/>
              </a:rPr>
              <a:t>(Footnotes omitted)</a:t>
            </a:r>
            <a:endParaRPr lang="en-AU" sz="1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0890882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59AC3F-369F-FB11-384F-DEB204DA9700}"/>
              </a:ext>
            </a:extLst>
          </p:cNvPr>
          <p:cNvSpPr>
            <a:spLocks noGrp="1"/>
          </p:cNvSpPr>
          <p:nvPr>
            <p:ph idx="1"/>
          </p:nvPr>
        </p:nvSpPr>
        <p:spPr>
          <a:xfrm>
            <a:off x="253218" y="267286"/>
            <a:ext cx="7889019" cy="6372665"/>
          </a:xfrm>
        </p:spPr>
        <p:txBody>
          <a:bodyPr>
            <a:normAutofit fontScale="92500" lnSpcReduction="20000"/>
          </a:bodyPr>
          <a:lstStyle/>
          <a:p>
            <a:pPr marL="0" indent="0">
              <a:lnSpc>
                <a:spcPct val="107000"/>
              </a:lnSpc>
              <a:spcAft>
                <a:spcPts val="800"/>
              </a:spcAft>
              <a:buNone/>
            </a:pPr>
            <a:endParaRPr lang="en-AU" sz="1800" b="1" i="1" dirty="0">
              <a:latin typeface="Arial" panose="020B0604020202020204" pitchFamily="34" charset="0"/>
              <a:cs typeface="Arial" panose="020B0604020202020204" pitchFamily="34" charset="0"/>
            </a:endParaRPr>
          </a:p>
          <a:p>
            <a:pPr marL="0" indent="0">
              <a:lnSpc>
                <a:spcPct val="107000"/>
              </a:lnSpc>
              <a:spcAft>
                <a:spcPts val="800"/>
              </a:spcAft>
              <a:buNone/>
            </a:pPr>
            <a:r>
              <a:rPr lang="en-US" sz="1800" b="1" i="1" dirty="0">
                <a:latin typeface="Arial" panose="020B0604020202020204" pitchFamily="34" charset="0"/>
                <a:cs typeface="Arial" panose="020B0604020202020204" pitchFamily="34" charset="0"/>
              </a:rPr>
              <a:t>      [15] 	To this must be added the consideration that orders requiring a 	parent, as opposed to the children, to live in a particular place are 	rare. In a well-accepted passage, Bryant CJ and </a:t>
            </a:r>
            <a:r>
              <a:rPr lang="en-US" sz="1800" b="1" i="1" dirty="0" err="1">
                <a:latin typeface="Arial" panose="020B0604020202020204" pitchFamily="34" charset="0"/>
                <a:cs typeface="Arial" panose="020B0604020202020204" pitchFamily="34" charset="0"/>
              </a:rPr>
              <a:t>Warnick</a:t>
            </a:r>
            <a:r>
              <a:rPr lang="en-US" sz="1800" b="1" i="1" dirty="0">
                <a:latin typeface="Arial" panose="020B0604020202020204" pitchFamily="34" charset="0"/>
                <a:cs typeface="Arial" panose="020B0604020202020204" pitchFamily="34" charset="0"/>
              </a:rPr>
              <a:t> J said in 	</a:t>
            </a:r>
            <a:r>
              <a:rPr lang="en-US" sz="1800" b="1" i="1" dirty="0">
                <a:solidFill>
                  <a:srgbClr val="00B050"/>
                </a:solidFill>
                <a:latin typeface="Arial" panose="020B0604020202020204" pitchFamily="34" charset="0"/>
                <a:cs typeface="Arial" panose="020B0604020202020204" pitchFamily="34" charset="0"/>
              </a:rPr>
              <a:t>Sampson and Hartnett (No 10) [2007] FamCA 1365; (2007) FLC 93-	350 (“Sampson and Hartnett”)</a:t>
            </a:r>
            <a:r>
              <a:rPr lang="en-US" sz="1800" b="1" i="1" dirty="0">
                <a:latin typeface="Arial" panose="020B0604020202020204" pitchFamily="34" charset="0"/>
                <a:cs typeface="Arial" panose="020B0604020202020204" pitchFamily="34" charset="0"/>
              </a:rPr>
              <a:t>:</a:t>
            </a:r>
          </a:p>
          <a:p>
            <a:pPr marL="0" indent="0">
              <a:lnSpc>
                <a:spcPct val="107000"/>
              </a:lnSpc>
              <a:spcAft>
                <a:spcPts val="800"/>
              </a:spcAft>
              <a:buNone/>
            </a:pPr>
            <a:r>
              <a:rPr lang="en-US" sz="1800" b="1" i="1" dirty="0">
                <a:latin typeface="Arial" panose="020B0604020202020204" pitchFamily="34" charset="0"/>
                <a:cs typeface="Arial" panose="020B0604020202020204" pitchFamily="34" charset="0"/>
              </a:rPr>
              <a:t>	58. However, we conclude there is power under s 114(3) of the Act 	     to enjoin a parent from relocating or to relocate, provided that 	     that injunction is no more than is necessary to secure the best 	     interests of a child. The proper exercise of such a power is 	   	    </a:t>
            </a:r>
            <a:r>
              <a:rPr lang="en-US" sz="1800" b="1" i="1" dirty="0">
                <a:solidFill>
                  <a:srgbClr val="FF0000"/>
                </a:solidFill>
                <a:latin typeface="Arial" panose="020B0604020202020204" pitchFamily="34" charset="0"/>
                <a:cs typeface="Arial" panose="020B0604020202020204" pitchFamily="34" charset="0"/>
              </a:rPr>
              <a:t>likely to be rare</a:t>
            </a:r>
            <a:r>
              <a:rPr lang="en-US" sz="1800" b="1" i="1" dirty="0">
                <a:latin typeface="Arial" panose="020B0604020202020204" pitchFamily="34" charset="0"/>
                <a:cs typeface="Arial" panose="020B0604020202020204" pitchFamily="34" charset="0"/>
              </a:rPr>
              <a:t>, because:</a:t>
            </a:r>
          </a:p>
          <a:p>
            <a:pPr marL="1371600" lvl="3" indent="0">
              <a:lnSpc>
                <a:spcPct val="107000"/>
              </a:lnSpc>
              <a:spcAft>
                <a:spcPts val="800"/>
              </a:spcAft>
              <a:buNone/>
            </a:pPr>
            <a:r>
              <a:rPr lang="en-US" sz="1800" b="1" i="1" dirty="0">
                <a:latin typeface="Arial" panose="020B0604020202020204" pitchFamily="34" charset="0"/>
                <a:cs typeface="Arial" panose="020B0604020202020204" pitchFamily="34" charset="0"/>
              </a:rPr>
              <a:t>(</a:t>
            </a:r>
            <a:r>
              <a:rPr lang="en-US" sz="1800" b="1" i="1" dirty="0" err="1">
                <a:latin typeface="Arial" panose="020B0604020202020204" pitchFamily="34" charset="0"/>
                <a:cs typeface="Arial" panose="020B0604020202020204" pitchFamily="34" charset="0"/>
              </a:rPr>
              <a:t>i</a:t>
            </a:r>
            <a:r>
              <a:rPr lang="en-US" sz="1800" b="1" i="1" dirty="0">
                <a:latin typeface="Arial" panose="020B0604020202020204" pitchFamily="34" charset="0"/>
                <a:cs typeface="Arial" panose="020B0604020202020204" pitchFamily="34" charset="0"/>
              </a:rPr>
              <a:t>) the location of the child will usually be the critical factor, leaving to the parents the choice about their roles; and</a:t>
            </a:r>
          </a:p>
          <a:p>
            <a:pPr marL="1371600" lvl="3" indent="0">
              <a:lnSpc>
                <a:spcPct val="107000"/>
              </a:lnSpc>
              <a:spcAft>
                <a:spcPts val="800"/>
              </a:spcAft>
              <a:buNone/>
            </a:pPr>
            <a:r>
              <a:rPr lang="en-US" sz="1800" b="1" i="1" dirty="0">
                <a:latin typeface="Arial" panose="020B0604020202020204" pitchFamily="34" charset="0"/>
                <a:cs typeface="Arial" panose="020B0604020202020204" pitchFamily="34" charset="0"/>
              </a:rPr>
              <a:t>(ii) in a parenting case, an order directed to a parent to relocate or not will likely only serve a useful purpose if that parent is to then discharge a particular role as a parent. If the evidence supports a finding that the parent will play that role, if the child is relocated or not, the order directed to the parent will likely be superfluous. If the evidence does not support such a finding, the order will be coercive in nature and be equivalent to forcing that parent to discharge a role in circumstances not of that parent’s choosing.</a:t>
            </a:r>
            <a:endParaRPr lang="en-AU" sz="1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752619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59AC3F-369F-FB11-384F-DEB204DA9700}"/>
              </a:ext>
            </a:extLst>
          </p:cNvPr>
          <p:cNvSpPr>
            <a:spLocks noGrp="1"/>
          </p:cNvSpPr>
          <p:nvPr>
            <p:ph idx="1"/>
          </p:nvPr>
        </p:nvSpPr>
        <p:spPr>
          <a:xfrm>
            <a:off x="253218" y="267286"/>
            <a:ext cx="7889019" cy="6372665"/>
          </a:xfrm>
        </p:spPr>
        <p:txBody>
          <a:bodyPr>
            <a:normAutofit fontScale="77500" lnSpcReduction="20000"/>
          </a:bodyPr>
          <a:lstStyle/>
          <a:p>
            <a:pPr marL="0" indent="0">
              <a:lnSpc>
                <a:spcPct val="107000"/>
              </a:lnSpc>
              <a:spcAft>
                <a:spcPts val="800"/>
              </a:spcAft>
              <a:buNone/>
            </a:pPr>
            <a:endParaRPr lang="en-AU" sz="1800" b="1" i="1" dirty="0">
              <a:latin typeface="Arial" panose="020B0604020202020204" pitchFamily="34" charset="0"/>
              <a:cs typeface="Arial" panose="020B0604020202020204" pitchFamily="34" charset="0"/>
            </a:endParaRPr>
          </a:p>
          <a:p>
            <a:pPr>
              <a:lnSpc>
                <a:spcPct val="107000"/>
              </a:lnSpc>
              <a:spcAft>
                <a:spcPts val="800"/>
              </a:spcAft>
            </a:pPr>
            <a:r>
              <a:rPr lang="en-US" sz="1800" b="1" i="1" dirty="0">
                <a:latin typeface="Arial" panose="020B0604020202020204" pitchFamily="34" charset="0"/>
                <a:cs typeface="Arial" panose="020B0604020202020204" pitchFamily="34" charset="0"/>
              </a:rPr>
              <a:t>Practical Application:</a:t>
            </a:r>
          </a:p>
          <a:p>
            <a:pPr lvl="1">
              <a:lnSpc>
                <a:spcPct val="107000"/>
              </a:lnSpc>
              <a:spcAft>
                <a:spcPts val="800"/>
              </a:spcAft>
            </a:pPr>
            <a:r>
              <a:rPr lang="en-US" sz="1800" b="1" i="1" dirty="0">
                <a:latin typeface="Arial" panose="020B0604020202020204" pitchFamily="34" charset="0"/>
                <a:cs typeface="Arial" panose="020B0604020202020204" pitchFamily="34" charset="0"/>
              </a:rPr>
              <a:t>Applicant for interim relocation:</a:t>
            </a:r>
          </a:p>
          <a:p>
            <a:pPr lvl="2">
              <a:lnSpc>
                <a:spcPct val="107000"/>
              </a:lnSpc>
              <a:spcAft>
                <a:spcPts val="800"/>
              </a:spcAft>
            </a:pPr>
            <a:r>
              <a:rPr lang="en-US" sz="1800" b="1" i="1" dirty="0">
                <a:latin typeface="Arial" panose="020B0604020202020204" pitchFamily="34" charset="0"/>
                <a:cs typeface="Arial" panose="020B0604020202020204" pitchFamily="34" charset="0"/>
              </a:rPr>
              <a:t>Put forward your position with as many particulars as possible:</a:t>
            </a:r>
          </a:p>
          <a:p>
            <a:pPr lvl="3">
              <a:lnSpc>
                <a:spcPct val="107000"/>
              </a:lnSpc>
              <a:spcAft>
                <a:spcPts val="800"/>
              </a:spcAft>
            </a:pPr>
            <a:r>
              <a:rPr lang="en-US" sz="1800" b="1" i="1" dirty="0">
                <a:latin typeface="Arial" panose="020B0604020202020204" pitchFamily="34" charset="0"/>
                <a:cs typeface="Arial" panose="020B0604020202020204" pitchFamily="34" charset="0"/>
              </a:rPr>
              <a:t>Location/School/Work/Care Arrangements/Support/Financial matters </a:t>
            </a:r>
            <a:r>
              <a:rPr lang="en-US" sz="1800" b="1" i="1" dirty="0" err="1">
                <a:latin typeface="Arial" panose="020B0604020202020204" pitchFamily="34" charset="0"/>
                <a:cs typeface="Arial" panose="020B0604020202020204" pitchFamily="34" charset="0"/>
              </a:rPr>
              <a:t>etc</a:t>
            </a:r>
            <a:r>
              <a:rPr lang="en-US" sz="1800" b="1" i="1" dirty="0">
                <a:latin typeface="Arial" panose="020B0604020202020204" pitchFamily="34" charset="0"/>
                <a:cs typeface="Arial" panose="020B0604020202020204" pitchFamily="34" charset="0"/>
              </a:rPr>
              <a:t> </a:t>
            </a:r>
          </a:p>
          <a:p>
            <a:pPr lvl="3">
              <a:lnSpc>
                <a:spcPct val="107000"/>
              </a:lnSpc>
              <a:spcAft>
                <a:spcPts val="800"/>
              </a:spcAft>
            </a:pPr>
            <a:r>
              <a:rPr lang="en-US" sz="1800" b="1" i="1" dirty="0">
                <a:latin typeface="Arial" panose="020B0604020202020204" pitchFamily="34" charset="0"/>
                <a:cs typeface="Arial" panose="020B0604020202020204" pitchFamily="34" charset="0"/>
              </a:rPr>
              <a:t>Consider whether your client spends resources ($$) on interim hearing where you could push for expedited final hearing</a:t>
            </a:r>
          </a:p>
          <a:p>
            <a:pPr lvl="1">
              <a:lnSpc>
                <a:spcPct val="107000"/>
              </a:lnSpc>
              <a:spcAft>
                <a:spcPts val="800"/>
              </a:spcAft>
            </a:pPr>
            <a:r>
              <a:rPr lang="en-US" sz="1800" b="1" i="1" dirty="0">
                <a:latin typeface="Arial" panose="020B0604020202020204" pitchFamily="34" charset="0"/>
                <a:cs typeface="Arial" panose="020B0604020202020204" pitchFamily="34" charset="0"/>
              </a:rPr>
              <a:t>Respondent to interim relocation: </a:t>
            </a:r>
          </a:p>
          <a:p>
            <a:pPr lvl="2">
              <a:lnSpc>
                <a:spcPct val="107000"/>
              </a:lnSpc>
              <a:spcAft>
                <a:spcPts val="800"/>
              </a:spcAft>
            </a:pPr>
            <a:r>
              <a:rPr lang="en-US" sz="1800" b="1" i="1" dirty="0">
                <a:latin typeface="Arial" panose="020B0604020202020204" pitchFamily="34" charset="0"/>
                <a:cs typeface="Arial" panose="020B0604020202020204" pitchFamily="34" charset="0"/>
              </a:rPr>
              <a:t>Put forward your position to support s 60CC best interest factors;</a:t>
            </a:r>
          </a:p>
          <a:p>
            <a:pPr lvl="2">
              <a:lnSpc>
                <a:spcPct val="107000"/>
              </a:lnSpc>
              <a:spcAft>
                <a:spcPts val="800"/>
              </a:spcAft>
            </a:pPr>
            <a:r>
              <a:rPr lang="en-US" sz="1800" b="1" i="1" dirty="0">
                <a:latin typeface="Arial" panose="020B0604020202020204" pitchFamily="34" charset="0"/>
                <a:cs typeface="Arial" panose="020B0604020202020204" pitchFamily="34" charset="0"/>
              </a:rPr>
              <a:t>Resist hearing on interim basis and push for determination at a Final Hearing </a:t>
            </a:r>
          </a:p>
          <a:p>
            <a:pPr lvl="2">
              <a:lnSpc>
                <a:spcPct val="107000"/>
              </a:lnSpc>
              <a:spcAft>
                <a:spcPts val="800"/>
              </a:spcAft>
            </a:pPr>
            <a:r>
              <a:rPr lang="en-US" sz="1800" b="1" i="1" dirty="0">
                <a:solidFill>
                  <a:srgbClr val="FF0000"/>
                </a:solidFill>
                <a:latin typeface="Arial" panose="020B0604020202020204" pitchFamily="34" charset="0"/>
                <a:cs typeface="Arial" panose="020B0604020202020204" pitchFamily="34" charset="0"/>
              </a:rPr>
              <a:t>Consider “winning the battle but losing the war”</a:t>
            </a:r>
          </a:p>
          <a:p>
            <a:pPr lvl="3">
              <a:lnSpc>
                <a:spcPct val="107000"/>
              </a:lnSpc>
              <a:spcAft>
                <a:spcPts val="800"/>
              </a:spcAft>
            </a:pPr>
            <a:r>
              <a:rPr lang="en-US" sz="1800" b="1" i="1" dirty="0">
                <a:latin typeface="Arial" panose="020B0604020202020204" pitchFamily="34" charset="0"/>
                <a:cs typeface="Arial" panose="020B0604020202020204" pitchFamily="34" charset="0"/>
              </a:rPr>
              <a:t>What are the other parent’s prospects on a Final Hearing?</a:t>
            </a:r>
          </a:p>
          <a:p>
            <a:pPr lvl="4">
              <a:lnSpc>
                <a:spcPct val="107000"/>
              </a:lnSpc>
              <a:spcAft>
                <a:spcPts val="800"/>
              </a:spcAft>
            </a:pPr>
            <a:r>
              <a:rPr lang="en-US" sz="1800" b="1" i="1" dirty="0">
                <a:latin typeface="Arial" panose="020B0604020202020204" pitchFamily="34" charset="0"/>
                <a:cs typeface="Arial" panose="020B0604020202020204" pitchFamily="34" charset="0"/>
              </a:rPr>
              <a:t>If properly considered the other parent has reasonable prospects on a Final Hearing – consider a compromise:</a:t>
            </a:r>
          </a:p>
          <a:p>
            <a:pPr lvl="5">
              <a:lnSpc>
                <a:spcPct val="107000"/>
              </a:lnSpc>
              <a:spcAft>
                <a:spcPts val="800"/>
              </a:spcAft>
            </a:pPr>
            <a:r>
              <a:rPr lang="en-US" sz="1600" b="1" i="1" dirty="0">
                <a:latin typeface="Arial" panose="020B0604020202020204" pitchFamily="34" charset="0"/>
                <a:cs typeface="Arial" panose="020B0604020202020204" pitchFamily="34" charset="0"/>
              </a:rPr>
              <a:t>Whereby there is a delay to the relocation (but the relocation is fixed at a future date);</a:t>
            </a:r>
          </a:p>
          <a:p>
            <a:pPr lvl="5">
              <a:lnSpc>
                <a:spcPct val="107000"/>
              </a:lnSpc>
              <a:spcAft>
                <a:spcPts val="800"/>
              </a:spcAft>
            </a:pPr>
            <a:r>
              <a:rPr lang="en-US" sz="1600" b="1" i="1" dirty="0">
                <a:latin typeface="Arial" panose="020B0604020202020204" pitchFamily="34" charset="0"/>
                <a:cs typeface="Arial" panose="020B0604020202020204" pitchFamily="34" charset="0"/>
              </a:rPr>
              <a:t>Consider whether your client spends resources ($$) on interim hearing (only to have to spend more $$ on a Final Hearing whether the other parent’s application may have reasonable prospects). </a:t>
            </a:r>
          </a:p>
          <a:p>
            <a:pPr marL="0" indent="0">
              <a:lnSpc>
                <a:spcPct val="107000"/>
              </a:lnSpc>
              <a:spcAft>
                <a:spcPts val="800"/>
              </a:spcAft>
              <a:buNone/>
            </a:pPr>
            <a:r>
              <a:rPr lang="en-US" sz="1800" b="1" i="1" dirty="0">
                <a:latin typeface="Arial" panose="020B0604020202020204" pitchFamily="34" charset="0"/>
                <a:cs typeface="Arial" panose="020B0604020202020204" pitchFamily="34" charset="0"/>
              </a:rPr>
              <a:t>	</a:t>
            </a:r>
            <a:endParaRPr lang="en-AU" sz="1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0400195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59AC3F-369F-FB11-384F-DEB204DA9700}"/>
              </a:ext>
            </a:extLst>
          </p:cNvPr>
          <p:cNvSpPr>
            <a:spLocks noGrp="1"/>
          </p:cNvSpPr>
          <p:nvPr>
            <p:ph idx="1"/>
          </p:nvPr>
        </p:nvSpPr>
        <p:spPr>
          <a:xfrm>
            <a:off x="253218" y="267286"/>
            <a:ext cx="7889019" cy="6372665"/>
          </a:xfrm>
        </p:spPr>
        <p:txBody>
          <a:bodyPr>
            <a:normAutofit fontScale="55000" lnSpcReduction="20000"/>
          </a:bodyPr>
          <a:lstStyle/>
          <a:p>
            <a:pPr marL="0" indent="0">
              <a:lnSpc>
                <a:spcPct val="107000"/>
              </a:lnSpc>
              <a:spcAft>
                <a:spcPts val="800"/>
              </a:spcAft>
              <a:buNone/>
            </a:pPr>
            <a:endParaRPr lang="en-AU" sz="1800" b="1" i="1" dirty="0">
              <a:latin typeface="Arial" panose="020B0604020202020204" pitchFamily="34" charset="0"/>
              <a:cs typeface="Arial" panose="020B0604020202020204" pitchFamily="34" charset="0"/>
            </a:endParaRPr>
          </a:p>
          <a:p>
            <a:pPr>
              <a:lnSpc>
                <a:spcPct val="107000"/>
              </a:lnSpc>
              <a:spcAft>
                <a:spcPts val="800"/>
              </a:spcAft>
            </a:pPr>
            <a:r>
              <a:rPr lang="en-US" sz="1800" b="1" i="1" dirty="0">
                <a:latin typeface="Arial" panose="020B0604020202020204" pitchFamily="34" charset="0"/>
                <a:cs typeface="Arial" panose="020B0604020202020204" pitchFamily="34" charset="0"/>
              </a:rPr>
              <a:t>Practical Application:</a:t>
            </a:r>
          </a:p>
          <a:p>
            <a:pPr lvl="1">
              <a:lnSpc>
                <a:spcPct val="107000"/>
              </a:lnSpc>
              <a:spcAft>
                <a:spcPts val="800"/>
              </a:spcAft>
            </a:pPr>
            <a:r>
              <a:rPr lang="en-US" sz="1800" b="1" i="1" dirty="0">
                <a:latin typeface="Arial" panose="020B0604020202020204" pitchFamily="34" charset="0"/>
                <a:cs typeface="Arial" panose="020B0604020202020204" pitchFamily="34" charset="0"/>
              </a:rPr>
              <a:t>Applicant for Final relocation:</a:t>
            </a:r>
          </a:p>
          <a:p>
            <a:pPr lvl="2">
              <a:lnSpc>
                <a:spcPct val="107000"/>
              </a:lnSpc>
              <a:spcAft>
                <a:spcPts val="800"/>
              </a:spcAft>
            </a:pPr>
            <a:r>
              <a:rPr lang="en-US" sz="1800" b="1" i="1" dirty="0">
                <a:latin typeface="Arial" panose="020B0604020202020204" pitchFamily="34" charset="0"/>
                <a:cs typeface="Arial" panose="020B0604020202020204" pitchFamily="34" charset="0"/>
              </a:rPr>
              <a:t>Put forward your position with as many particulars as possible:</a:t>
            </a:r>
          </a:p>
          <a:p>
            <a:pPr lvl="3">
              <a:lnSpc>
                <a:spcPct val="107000"/>
              </a:lnSpc>
              <a:spcAft>
                <a:spcPts val="800"/>
              </a:spcAft>
            </a:pPr>
            <a:r>
              <a:rPr lang="en-US" sz="1800" b="1" i="1" dirty="0">
                <a:latin typeface="Arial" panose="020B0604020202020204" pitchFamily="34" charset="0"/>
                <a:cs typeface="Arial" panose="020B0604020202020204" pitchFamily="34" charset="0"/>
              </a:rPr>
              <a:t>Location/School/Work/Care Arrangements/Support/Financial matters </a:t>
            </a:r>
            <a:r>
              <a:rPr lang="en-US" sz="1800" b="1" i="1" dirty="0" err="1">
                <a:latin typeface="Arial" panose="020B0604020202020204" pitchFamily="34" charset="0"/>
                <a:cs typeface="Arial" panose="020B0604020202020204" pitchFamily="34" charset="0"/>
              </a:rPr>
              <a:t>etc</a:t>
            </a:r>
            <a:r>
              <a:rPr lang="en-US" sz="1800" b="1" i="1" dirty="0">
                <a:latin typeface="Arial" panose="020B0604020202020204" pitchFamily="34" charset="0"/>
                <a:cs typeface="Arial" panose="020B0604020202020204" pitchFamily="34" charset="0"/>
              </a:rPr>
              <a:t> </a:t>
            </a:r>
          </a:p>
          <a:p>
            <a:pPr lvl="3">
              <a:lnSpc>
                <a:spcPct val="107000"/>
              </a:lnSpc>
              <a:spcAft>
                <a:spcPts val="800"/>
              </a:spcAft>
            </a:pPr>
            <a:r>
              <a:rPr lang="en-US" sz="1800" b="1" i="1" dirty="0">
                <a:latin typeface="Arial" panose="020B0604020202020204" pitchFamily="34" charset="0"/>
                <a:cs typeface="Arial" panose="020B0604020202020204" pitchFamily="34" charset="0"/>
              </a:rPr>
              <a:t>Be generous with proposal for time and communication (and financial support if possible);</a:t>
            </a:r>
          </a:p>
          <a:p>
            <a:pPr lvl="1">
              <a:lnSpc>
                <a:spcPct val="107000"/>
              </a:lnSpc>
              <a:spcAft>
                <a:spcPts val="800"/>
              </a:spcAft>
            </a:pPr>
            <a:r>
              <a:rPr lang="en-US" sz="1800" b="1" i="1" dirty="0">
                <a:latin typeface="Arial" panose="020B0604020202020204" pitchFamily="34" charset="0"/>
                <a:cs typeface="Arial" panose="020B0604020202020204" pitchFamily="34" charset="0"/>
              </a:rPr>
              <a:t>Respondent to Final relocation: </a:t>
            </a:r>
          </a:p>
          <a:p>
            <a:pPr lvl="2">
              <a:lnSpc>
                <a:spcPct val="107000"/>
              </a:lnSpc>
              <a:spcAft>
                <a:spcPts val="800"/>
              </a:spcAft>
            </a:pPr>
            <a:r>
              <a:rPr lang="en-US" sz="1800" b="1" i="1" dirty="0">
                <a:latin typeface="Arial" panose="020B0604020202020204" pitchFamily="34" charset="0"/>
                <a:cs typeface="Arial" panose="020B0604020202020204" pitchFamily="34" charset="0"/>
              </a:rPr>
              <a:t>Put forward your position to support s 60CC best interest factors;</a:t>
            </a:r>
          </a:p>
          <a:p>
            <a:pPr lvl="2">
              <a:lnSpc>
                <a:spcPct val="107000"/>
              </a:lnSpc>
              <a:spcAft>
                <a:spcPts val="800"/>
              </a:spcAft>
            </a:pPr>
            <a:r>
              <a:rPr lang="en-US" sz="1800" b="1" i="1" dirty="0">
                <a:latin typeface="Arial" panose="020B0604020202020204" pitchFamily="34" charset="0"/>
                <a:cs typeface="Arial" panose="020B0604020202020204" pitchFamily="34" charset="0"/>
              </a:rPr>
              <a:t>Be realistic!!!</a:t>
            </a:r>
          </a:p>
          <a:p>
            <a:pPr lvl="3">
              <a:lnSpc>
                <a:spcPct val="107000"/>
              </a:lnSpc>
              <a:spcAft>
                <a:spcPts val="800"/>
              </a:spcAft>
            </a:pPr>
            <a:r>
              <a:rPr lang="en-US" sz="1800" b="1" i="1" dirty="0">
                <a:latin typeface="Arial" panose="020B0604020202020204" pitchFamily="34" charset="0"/>
                <a:cs typeface="Arial" panose="020B0604020202020204" pitchFamily="34" charset="0"/>
              </a:rPr>
              <a:t>Putting forward a proposal that if the other parent relocates that the Children reside with you in circumstances where you have only ever had supervised time/day-time visits is unrealistic. </a:t>
            </a:r>
          </a:p>
          <a:p>
            <a:pPr lvl="3">
              <a:lnSpc>
                <a:spcPct val="107000"/>
              </a:lnSpc>
              <a:spcAft>
                <a:spcPts val="800"/>
              </a:spcAft>
            </a:pPr>
            <a:r>
              <a:rPr lang="en-US" sz="1800" b="1" i="1" dirty="0">
                <a:latin typeface="Arial" panose="020B0604020202020204" pitchFamily="34" charset="0"/>
                <a:cs typeface="Arial" panose="020B0604020202020204" pitchFamily="34" charset="0"/>
              </a:rPr>
              <a:t>Putting forward proposals that you can have “all the school holidays” in circumstances where your work commitments wouldn’t allow for you to spend all the school holidays with the children. </a:t>
            </a:r>
          </a:p>
          <a:p>
            <a:pPr lvl="4">
              <a:lnSpc>
                <a:spcPct val="107000"/>
              </a:lnSpc>
              <a:spcAft>
                <a:spcPts val="800"/>
              </a:spcAft>
            </a:pPr>
            <a:r>
              <a:rPr lang="en-US" sz="1800" b="1" i="1" dirty="0">
                <a:latin typeface="Arial" panose="020B0604020202020204" pitchFamily="34" charset="0"/>
                <a:cs typeface="Arial" panose="020B0604020202020204" pitchFamily="34" charset="0"/>
              </a:rPr>
              <a:t>Seeking the ability to take the children overseas for “all of the Christmas holidays” when you haven’t got evidence from your employer that would even ben authorised. </a:t>
            </a:r>
          </a:p>
          <a:p>
            <a:pPr lvl="3">
              <a:lnSpc>
                <a:spcPct val="107000"/>
              </a:lnSpc>
              <a:spcAft>
                <a:spcPts val="800"/>
              </a:spcAft>
            </a:pPr>
            <a:r>
              <a:rPr lang="en-US" sz="1800" b="1" i="1" dirty="0">
                <a:latin typeface="Arial" panose="020B0604020202020204" pitchFamily="34" charset="0"/>
                <a:cs typeface="Arial" panose="020B0604020202020204" pitchFamily="34" charset="0"/>
              </a:rPr>
              <a:t>If you are contending for a change of primary residence back up that position with EVIDENCE on how that will look in your household. </a:t>
            </a:r>
          </a:p>
          <a:p>
            <a:pPr lvl="3">
              <a:lnSpc>
                <a:spcPct val="107000"/>
              </a:lnSpc>
              <a:spcAft>
                <a:spcPts val="800"/>
              </a:spcAft>
            </a:pPr>
            <a:r>
              <a:rPr lang="en-US" sz="1800" b="1" i="1" dirty="0">
                <a:latin typeface="Arial" panose="020B0604020202020204" pitchFamily="34" charset="0"/>
                <a:cs typeface="Arial" panose="020B0604020202020204" pitchFamily="34" charset="0"/>
              </a:rPr>
              <a:t>Be prepared to respond to the contention that “YOU WILL MOVE”! </a:t>
            </a:r>
          </a:p>
          <a:p>
            <a:pPr lvl="4">
              <a:lnSpc>
                <a:spcPct val="107000"/>
              </a:lnSpc>
              <a:spcAft>
                <a:spcPts val="800"/>
              </a:spcAft>
            </a:pPr>
            <a:r>
              <a:rPr lang="en-US" sz="1800" b="1" i="1" dirty="0">
                <a:latin typeface="Arial" panose="020B0604020202020204" pitchFamily="34" charset="0"/>
                <a:cs typeface="Arial" panose="020B0604020202020204" pitchFamily="34" charset="0"/>
              </a:rPr>
              <a:t>Have evidence as to why that can’t happen </a:t>
            </a:r>
          </a:p>
          <a:p>
            <a:pPr lvl="4">
              <a:lnSpc>
                <a:spcPct val="107000"/>
              </a:lnSpc>
              <a:spcAft>
                <a:spcPts val="800"/>
              </a:spcAft>
            </a:pPr>
            <a:r>
              <a:rPr lang="en-US" sz="1800" b="1" i="1" dirty="0">
                <a:latin typeface="Arial" panose="020B0604020202020204" pitchFamily="34" charset="0"/>
                <a:cs typeface="Arial" panose="020B0604020202020204" pitchFamily="34" charset="0"/>
              </a:rPr>
              <a:t>What prevents you from moving?</a:t>
            </a:r>
          </a:p>
          <a:p>
            <a:pPr lvl="3">
              <a:lnSpc>
                <a:spcPct val="107000"/>
              </a:lnSpc>
              <a:spcAft>
                <a:spcPts val="800"/>
              </a:spcAft>
            </a:pPr>
            <a:endParaRPr lang="en-US" sz="1800" b="1" i="1" dirty="0">
              <a:latin typeface="Arial" panose="020B0604020202020204" pitchFamily="34" charset="0"/>
              <a:cs typeface="Arial" panose="020B0604020202020204" pitchFamily="34" charset="0"/>
            </a:endParaRPr>
          </a:p>
          <a:p>
            <a:pPr marL="0" indent="0">
              <a:lnSpc>
                <a:spcPct val="107000"/>
              </a:lnSpc>
              <a:spcAft>
                <a:spcPts val="800"/>
              </a:spcAft>
              <a:buNone/>
            </a:pPr>
            <a:r>
              <a:rPr lang="en-US" sz="1800" b="1" i="1" dirty="0">
                <a:latin typeface="Arial" panose="020B0604020202020204" pitchFamily="34" charset="0"/>
                <a:cs typeface="Arial" panose="020B0604020202020204" pitchFamily="34" charset="0"/>
              </a:rPr>
              <a:t>	</a:t>
            </a:r>
            <a:endParaRPr lang="en-AU" sz="1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004996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961F6E0-17D6-C08D-8F4C-B247F52093A6}"/>
              </a:ext>
            </a:extLst>
          </p:cNvPr>
          <p:cNvSpPr>
            <a:spLocks noGrp="1"/>
          </p:cNvSpPr>
          <p:nvPr>
            <p:ph idx="1"/>
          </p:nvPr>
        </p:nvSpPr>
        <p:spPr>
          <a:xfrm>
            <a:off x="196948" y="182880"/>
            <a:ext cx="7945289" cy="6457071"/>
          </a:xfrm>
        </p:spPr>
        <p:txBody>
          <a:bodyPr/>
          <a:lstStyle/>
          <a:p>
            <a:pPr algn="just">
              <a:lnSpc>
                <a:spcPct val="107000"/>
              </a:lnSpc>
              <a:spcAft>
                <a:spcPts val="800"/>
              </a:spcAft>
            </a:pPr>
            <a:r>
              <a:rPr lang="en-AU" sz="1800" kern="0" dirty="0">
                <a:effectLst/>
                <a:latin typeface="Arial" panose="020B0604020202020204" pitchFamily="34" charset="0"/>
                <a:ea typeface="Times New Roman" panose="02020603050405020304" pitchFamily="18" charset="0"/>
                <a:cs typeface="Times New Roman" panose="02020603050405020304" pitchFamily="18" charset="0"/>
              </a:rPr>
              <a:t>[40] The process by which a risk is identified and its magnitude measured cannot, in parenting cases, be subject to rigid mathematical or empirical assessment. As the High Court said in </a:t>
            </a:r>
            <a:r>
              <a:rPr lang="en-AU" sz="1800" i="1" kern="0" dirty="0">
                <a:effectLst/>
                <a:latin typeface="Arial" panose="020B0604020202020204" pitchFamily="34" charset="0"/>
                <a:ea typeface="Times New Roman" panose="02020603050405020304" pitchFamily="18" charset="0"/>
                <a:cs typeface="Times New Roman" panose="02020603050405020304" pitchFamily="18" charset="0"/>
              </a:rPr>
              <a:t>CDJ</a:t>
            </a:r>
            <a:r>
              <a:rPr lang="en-AU" sz="1800" kern="0" dirty="0">
                <a:effectLst/>
                <a:latin typeface="Arial" panose="020B0604020202020204" pitchFamily="34" charset="0"/>
                <a:ea typeface="Times New Roman" panose="02020603050405020304" pitchFamily="18" charset="0"/>
                <a:cs typeface="Times New Roman" panose="02020603050405020304" pitchFamily="18" charset="0"/>
              </a:rPr>
              <a:t> v </a:t>
            </a:r>
            <a:r>
              <a:rPr lang="en-AU" sz="1800" i="1" kern="0" dirty="0">
                <a:effectLst/>
                <a:latin typeface="Arial" panose="020B0604020202020204" pitchFamily="34" charset="0"/>
                <a:ea typeface="Times New Roman" panose="02020603050405020304" pitchFamily="18" charset="0"/>
                <a:cs typeface="Times New Roman" panose="02020603050405020304" pitchFamily="18" charset="0"/>
              </a:rPr>
              <a:t>VAJ</a:t>
            </a:r>
            <a:r>
              <a:rPr lang="en-AU" sz="1800" kern="0" dirty="0">
                <a:effectLst/>
                <a:latin typeface="Arial" panose="020B0604020202020204" pitchFamily="34" charset="0"/>
                <a:ea typeface="Times New Roman" panose="02020603050405020304" pitchFamily="18" charset="0"/>
                <a:cs typeface="Times New Roman" panose="02020603050405020304" pitchFamily="18" charset="0"/>
              </a:rPr>
              <a:t> </a:t>
            </a:r>
            <a:r>
              <a:rPr lang="en-AU" sz="1800" u="sng" kern="0" dirty="0">
                <a:effectLst/>
                <a:latin typeface="Arial" panose="020B0604020202020204" pitchFamily="34" charset="0"/>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(1998) 197 CLR 172</a:t>
            </a:r>
            <a:r>
              <a:rPr lang="en-AU" sz="1800" kern="0" dirty="0">
                <a:effectLst/>
                <a:latin typeface="Arial" panose="020B0604020202020204" pitchFamily="34" charset="0"/>
                <a:ea typeface="Times New Roman" panose="02020603050405020304" pitchFamily="18" charset="0"/>
                <a:cs typeface="Times New Roman" panose="02020603050405020304" pitchFamily="18" charset="0"/>
              </a:rPr>
              <a:t> (</a:t>
            </a:r>
            <a:r>
              <a:rPr lang="en-AU" sz="1800" i="1" kern="0" dirty="0">
                <a:effectLst/>
                <a:latin typeface="Arial" panose="020B0604020202020204" pitchFamily="34" charset="0"/>
                <a:ea typeface="Times New Roman" panose="02020603050405020304" pitchFamily="18" charset="0"/>
                <a:cs typeface="Times New Roman" panose="02020603050405020304" pitchFamily="18" charset="0"/>
              </a:rPr>
              <a:t>“CDJ v VAJ”</a:t>
            </a:r>
            <a:r>
              <a:rPr lang="en-AU" sz="1800" kern="0" dirty="0">
                <a:effectLst/>
                <a:latin typeface="Arial" panose="020B0604020202020204" pitchFamily="34" charset="0"/>
                <a:ea typeface="Times New Roman" panose="02020603050405020304" pitchFamily="18" charset="0"/>
                <a:cs typeface="Times New Roman" panose="02020603050405020304" pitchFamily="18" charset="0"/>
              </a:rPr>
              <a:t>) at 218:</a:t>
            </a:r>
            <a:endParaRPr lang="en-AU"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540385" marR="690880" algn="just">
              <a:lnSpc>
                <a:spcPct val="107000"/>
              </a:lnSpc>
              <a:spcAft>
                <a:spcPts val="800"/>
              </a:spcAft>
            </a:pPr>
            <a:r>
              <a:rPr lang="en-AU" sz="1800" i="1" kern="0" dirty="0">
                <a:effectLst/>
                <a:latin typeface="Arial" panose="020B0604020202020204" pitchFamily="34" charset="0"/>
                <a:ea typeface="Times New Roman" panose="02020603050405020304" pitchFamily="18" charset="0"/>
                <a:cs typeface="Times New Roman" panose="02020603050405020304" pitchFamily="18" charset="0"/>
              </a:rPr>
              <a:t>151. …Given the nature of applications for parenting orders, there must often be a real chance that the order under appeal is not in the best interests of the child. Such applications necessarily involve predictions and assumptions about the future which are not susceptible of scientific demonstration or proof. Perceptions, predictions and even intuition and guesswork can all play a part in the making of an order. …</a:t>
            </a:r>
            <a:endParaRPr lang="en-AU"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AU" sz="1800" kern="0" dirty="0">
                <a:effectLst/>
                <a:latin typeface="Arial" panose="020B0604020202020204" pitchFamily="34" charset="0"/>
                <a:ea typeface="Times New Roman" panose="02020603050405020304" pitchFamily="18" charset="0"/>
                <a:cs typeface="Times New Roman" panose="02020603050405020304" pitchFamily="18" charset="0"/>
              </a:rPr>
              <a:t>[41] As long ago as 1995, in </a:t>
            </a:r>
            <a:r>
              <a:rPr lang="en-AU" sz="1800" i="1" kern="0" dirty="0">
                <a:effectLst/>
                <a:latin typeface="Arial" panose="020B0604020202020204" pitchFamily="34" charset="0"/>
                <a:ea typeface="Times New Roman" panose="02020603050405020304" pitchFamily="18" charset="0"/>
                <a:cs typeface="Times New Roman" panose="02020603050405020304" pitchFamily="18" charset="0"/>
              </a:rPr>
              <a:t>N and</a:t>
            </a:r>
            <a:r>
              <a:rPr lang="en-AU" sz="1800" kern="0" dirty="0">
                <a:effectLst/>
                <a:latin typeface="Arial" panose="020B0604020202020204" pitchFamily="34" charset="0"/>
                <a:ea typeface="Times New Roman" panose="02020603050405020304" pitchFamily="18" charset="0"/>
                <a:cs typeface="Times New Roman" panose="02020603050405020304" pitchFamily="18" charset="0"/>
              </a:rPr>
              <a:t> </a:t>
            </a:r>
            <a:r>
              <a:rPr lang="en-AU" sz="1800" i="1" kern="0" dirty="0">
                <a:effectLst/>
                <a:latin typeface="Arial" panose="020B0604020202020204" pitchFamily="34" charset="0"/>
                <a:ea typeface="Times New Roman" panose="02020603050405020304" pitchFamily="18" charset="0"/>
                <a:cs typeface="Times New Roman" panose="02020603050405020304" pitchFamily="18" charset="0"/>
              </a:rPr>
              <a:t>S and the Separate Representative</a:t>
            </a:r>
            <a:r>
              <a:rPr lang="en-AU" sz="1800" kern="0" dirty="0">
                <a:effectLst/>
                <a:latin typeface="Arial" panose="020B0604020202020204" pitchFamily="34" charset="0"/>
                <a:ea typeface="Times New Roman" panose="02020603050405020304" pitchFamily="18" charset="0"/>
                <a:cs typeface="Times New Roman" panose="02020603050405020304" pitchFamily="18" charset="0"/>
              </a:rPr>
              <a:t> </a:t>
            </a:r>
            <a:r>
              <a:rPr lang="en-AU" sz="1800" u="sng" kern="0" dirty="0">
                <a:effectLst/>
                <a:latin typeface="Arial" panose="020B0604020202020204" pitchFamily="34" charset="0"/>
                <a:ea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(1996) FLC 92-655</a:t>
            </a:r>
            <a:r>
              <a:rPr lang="en-AU" sz="1800" kern="0" dirty="0">
                <a:effectLst/>
                <a:latin typeface="Arial" panose="020B0604020202020204" pitchFamily="34" charset="0"/>
                <a:ea typeface="Times New Roman" panose="02020603050405020304" pitchFamily="18" charset="0"/>
                <a:cs typeface="Times New Roman" panose="02020603050405020304" pitchFamily="18" charset="0"/>
              </a:rPr>
              <a:t> at 82,713 – 82,714, Fogarty J said of this determination:</a:t>
            </a:r>
            <a:endParaRPr lang="en-AU"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540385" marR="780415" algn="just">
              <a:lnSpc>
                <a:spcPct val="107000"/>
              </a:lnSpc>
              <a:spcAft>
                <a:spcPts val="800"/>
              </a:spcAft>
            </a:pPr>
            <a:r>
              <a:rPr lang="en-AU" sz="1800" i="1" kern="0" dirty="0">
                <a:effectLst/>
                <a:latin typeface="Arial" panose="020B0604020202020204" pitchFamily="34" charset="0"/>
                <a:ea typeface="Times New Roman" panose="02020603050405020304" pitchFamily="18" charset="0"/>
                <a:cs typeface="Times New Roman" panose="02020603050405020304" pitchFamily="18" charset="0"/>
              </a:rPr>
              <a:t>Thus, the essential importance of the unacceptable risk question as I see it is in its direction to judges to give real and substantial consideration to the facts of the case, and to decide whether or not, and why or why not, those facts could be said to raise an unacceptable risk of harm to the child.</a:t>
            </a:r>
            <a:endParaRPr lang="en-AU"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AU" dirty="0"/>
          </a:p>
        </p:txBody>
      </p:sp>
    </p:spTree>
    <p:extLst>
      <p:ext uri="{BB962C8B-B14F-4D97-AF65-F5344CB8AC3E}">
        <p14:creationId xmlns:p14="http://schemas.microsoft.com/office/powerpoint/2010/main" val="14524053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33C9995-4A7F-F00E-84A3-A46C6E57F25D}"/>
              </a:ext>
            </a:extLst>
          </p:cNvPr>
          <p:cNvSpPr>
            <a:spLocks noGrp="1"/>
          </p:cNvSpPr>
          <p:nvPr>
            <p:ph idx="1"/>
          </p:nvPr>
        </p:nvSpPr>
        <p:spPr>
          <a:xfrm>
            <a:off x="112542" y="168812"/>
            <a:ext cx="8029695" cy="6541477"/>
          </a:xfrm>
        </p:spPr>
        <p:txBody>
          <a:bodyPr>
            <a:normAutofit lnSpcReduction="10000"/>
          </a:bodyPr>
          <a:lstStyle/>
          <a:p>
            <a:pPr marL="0" indent="0" algn="just">
              <a:lnSpc>
                <a:spcPct val="107000"/>
              </a:lnSpc>
              <a:spcAft>
                <a:spcPts val="800"/>
              </a:spcAft>
              <a:buNone/>
            </a:pPr>
            <a:r>
              <a:rPr lang="en-US" sz="2400" u="sng" kern="100" dirty="0">
                <a:effectLst/>
                <a:latin typeface="Arial" panose="020B0604020202020204" pitchFamily="34" charset="0"/>
                <a:ea typeface="Calibri" panose="020F0502020204030204" pitchFamily="34" charset="0"/>
                <a:cs typeface="Times New Roman" panose="02020603050405020304" pitchFamily="18" charset="0"/>
              </a:rPr>
              <a:t>The Law – Application</a:t>
            </a:r>
            <a:endParaRPr lang="en-AU" sz="24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1800" kern="100" dirty="0">
                <a:effectLst/>
                <a:latin typeface="Arial" panose="020B0604020202020204" pitchFamily="34" charset="0"/>
                <a:ea typeface="Calibri" panose="020F0502020204030204" pitchFamily="34" charset="0"/>
                <a:cs typeface="Times New Roman" panose="02020603050405020304" pitchFamily="18" charset="0"/>
              </a:rPr>
              <a:t>But how do we actually assess the risk?</a:t>
            </a:r>
            <a:endParaRPr lang="en-AU"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1800" kern="100" dirty="0">
                <a:effectLst/>
                <a:latin typeface="Arial" panose="020B0604020202020204" pitchFamily="34" charset="0"/>
                <a:ea typeface="Calibri" panose="020F0502020204030204" pitchFamily="34" charset="0"/>
                <a:cs typeface="Times New Roman" panose="02020603050405020304" pitchFamily="18" charset="0"/>
              </a:rPr>
              <a:t>Cases such as </a:t>
            </a:r>
            <a:r>
              <a:rPr lang="en-AU" sz="1800" i="1" kern="100" dirty="0">
                <a:effectLst/>
                <a:latin typeface="Arial" panose="020B0604020202020204" pitchFamily="34" charset="0"/>
                <a:ea typeface="Calibri" panose="020F0502020204030204" pitchFamily="34" charset="0"/>
                <a:cs typeface="Times New Roman" panose="02020603050405020304" pitchFamily="18" charset="0"/>
              </a:rPr>
              <a:t>M v M [1988] FLC 91-979; N &amp; S &amp; The Separate Representative (1996) FLC 92-655</a:t>
            </a:r>
            <a:r>
              <a:rPr lang="en-AU" sz="1800" kern="100" dirty="0">
                <a:effectLst/>
                <a:latin typeface="Arial" panose="020B0604020202020204" pitchFamily="34" charset="0"/>
                <a:ea typeface="Calibri" panose="020F0502020204030204" pitchFamily="34" charset="0"/>
                <a:cs typeface="Times New Roman" panose="02020603050405020304" pitchFamily="18" charset="0"/>
              </a:rPr>
              <a:t> have suggested that there needs to be a real and substantial consideration of the facts of the case in order to assess both the likelihood of risk and the magnitude of risk.</a:t>
            </a:r>
            <a:endParaRPr lang="en-AU"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1800" kern="100" dirty="0">
                <a:effectLst/>
                <a:latin typeface="Arial" panose="020B0604020202020204" pitchFamily="34" charset="0"/>
                <a:ea typeface="Calibri" panose="020F0502020204030204" pitchFamily="34" charset="0"/>
                <a:cs typeface="Times New Roman" panose="02020603050405020304" pitchFamily="18" charset="0"/>
              </a:rPr>
              <a:t>But again, what does that mean in reality and how do we do that?</a:t>
            </a:r>
            <a:endParaRPr lang="en-AU"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1800" kern="100" dirty="0">
                <a:effectLst/>
                <a:latin typeface="Arial" panose="020B0604020202020204" pitchFamily="34" charset="0"/>
                <a:ea typeface="Calibri" panose="020F0502020204030204" pitchFamily="34" charset="0"/>
                <a:cs typeface="Times New Roman" panose="02020603050405020304" pitchFamily="18" charset="0"/>
              </a:rPr>
              <a:t>Helpfully, the case of </a:t>
            </a:r>
            <a:r>
              <a:rPr lang="en-AU" sz="1800" i="1" kern="100" dirty="0" err="1">
                <a:effectLst/>
                <a:latin typeface="Arial" panose="020B0604020202020204" pitchFamily="34" charset="0"/>
                <a:ea typeface="Calibri" panose="020F0502020204030204" pitchFamily="34" charset="0"/>
                <a:cs typeface="Times New Roman" panose="02020603050405020304" pitchFamily="18" charset="0"/>
              </a:rPr>
              <a:t>Harridge</a:t>
            </a:r>
            <a:r>
              <a:rPr lang="en-AU" sz="1800" i="1" kern="100" dirty="0">
                <a:effectLst/>
                <a:latin typeface="Arial" panose="020B0604020202020204" pitchFamily="34" charset="0"/>
                <a:ea typeface="Calibri" panose="020F0502020204030204" pitchFamily="34" charset="0"/>
                <a:cs typeface="Times New Roman" panose="02020603050405020304" pitchFamily="18" charset="0"/>
              </a:rPr>
              <a:t> v </a:t>
            </a:r>
            <a:r>
              <a:rPr lang="en-AU" sz="1800" i="1" kern="100" dirty="0" err="1">
                <a:effectLst/>
                <a:latin typeface="Arial" panose="020B0604020202020204" pitchFamily="34" charset="0"/>
                <a:ea typeface="Calibri" panose="020F0502020204030204" pitchFamily="34" charset="0"/>
                <a:cs typeface="Times New Roman" panose="02020603050405020304" pitchFamily="18" charset="0"/>
              </a:rPr>
              <a:t>Harridge</a:t>
            </a:r>
            <a:r>
              <a:rPr lang="en-AU" sz="1800" i="1" kern="100" dirty="0">
                <a:effectLst/>
                <a:latin typeface="Arial" panose="020B0604020202020204" pitchFamily="34" charset="0"/>
                <a:ea typeface="Calibri" panose="020F0502020204030204" pitchFamily="34" charset="0"/>
                <a:cs typeface="Times New Roman" panose="02020603050405020304" pitchFamily="18" charset="0"/>
              </a:rPr>
              <a:t> </a:t>
            </a:r>
            <a:r>
              <a:rPr lang="en-AU" sz="1800" kern="100" dirty="0">
                <a:effectLst/>
                <a:latin typeface="Arial" panose="020B0604020202020204" pitchFamily="34" charset="0"/>
                <a:ea typeface="Calibri" panose="020F0502020204030204" pitchFamily="34" charset="0"/>
                <a:cs typeface="Times New Roman" panose="02020603050405020304" pitchFamily="18" charset="0"/>
              </a:rPr>
              <a:t>[2010] </a:t>
            </a:r>
            <a:r>
              <a:rPr lang="en-AU" sz="1800" kern="100" dirty="0" err="1">
                <a:effectLst/>
                <a:latin typeface="Arial" panose="020B0604020202020204" pitchFamily="34" charset="0"/>
                <a:ea typeface="Calibri" panose="020F0502020204030204" pitchFamily="34" charset="0"/>
                <a:cs typeface="Times New Roman" panose="02020603050405020304" pitchFamily="18" charset="0"/>
              </a:rPr>
              <a:t>FamCA</a:t>
            </a:r>
            <a:r>
              <a:rPr lang="en-AU" sz="1800" kern="100" dirty="0">
                <a:effectLst/>
                <a:latin typeface="Arial" panose="020B0604020202020204" pitchFamily="34" charset="0"/>
                <a:ea typeface="Calibri" panose="020F0502020204030204" pitchFamily="34" charset="0"/>
                <a:cs typeface="Times New Roman" panose="02020603050405020304" pitchFamily="18" charset="0"/>
              </a:rPr>
              <a:t> 445 sets out some practical questions which can be asked in undertaking the assessment such as:</a:t>
            </a:r>
            <a:endParaRPr lang="en-AU"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Bef>
                <a:spcPts val="1200"/>
              </a:spcBef>
              <a:spcAft>
                <a:spcPts val="1200"/>
              </a:spcAft>
              <a:buFont typeface="Times New Roman" panose="02020603050405020304" pitchFamily="18" charset="0"/>
              <a:buAutoNum type="arabicPeriod"/>
            </a:pPr>
            <a:r>
              <a:rPr lang="en-US" sz="1800" kern="100" dirty="0">
                <a:effectLst/>
                <a:latin typeface="Arial" panose="020B0604020202020204" pitchFamily="34" charset="0"/>
                <a:ea typeface="Calibri" panose="020F0502020204030204" pitchFamily="34" charset="0"/>
                <a:cs typeface="Times New Roman" panose="02020603050405020304" pitchFamily="18" charset="0"/>
              </a:rPr>
              <a:t>What harmful outcome is potentially present?</a:t>
            </a:r>
            <a:endParaRPr lang="en-AU"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Bef>
                <a:spcPts val="1200"/>
              </a:spcBef>
              <a:spcAft>
                <a:spcPts val="1200"/>
              </a:spcAft>
              <a:buFont typeface="Times New Roman" panose="02020603050405020304" pitchFamily="18" charset="0"/>
              <a:buAutoNum type="arabicPeriod"/>
            </a:pPr>
            <a:r>
              <a:rPr lang="en-US" sz="1800" kern="100" dirty="0">
                <a:effectLst/>
                <a:latin typeface="Arial" panose="020B0604020202020204" pitchFamily="34" charset="0"/>
                <a:ea typeface="Calibri" panose="020F0502020204030204" pitchFamily="34" charset="0"/>
                <a:cs typeface="Times New Roman" panose="02020603050405020304" pitchFamily="18" charset="0"/>
              </a:rPr>
              <a:t>What risks are probably in the situation in the short, medium and long term?</a:t>
            </a:r>
            <a:endParaRPr lang="en-AU"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Bef>
                <a:spcPts val="1200"/>
              </a:spcBef>
              <a:spcAft>
                <a:spcPts val="1200"/>
              </a:spcAft>
              <a:buFont typeface="Times New Roman" panose="02020603050405020304" pitchFamily="18" charset="0"/>
              <a:buAutoNum type="arabicPeriod"/>
            </a:pPr>
            <a:r>
              <a:rPr lang="en-US" sz="1800" kern="100" dirty="0">
                <a:effectLst/>
                <a:latin typeface="Arial" panose="020B0604020202020204" pitchFamily="34" charset="0"/>
                <a:ea typeface="Calibri" panose="020F0502020204030204" pitchFamily="34" charset="0"/>
                <a:cs typeface="Times New Roman" panose="02020603050405020304" pitchFamily="18" charset="0"/>
              </a:rPr>
              <a:t>What are the factors that could increase or decrease the risk?</a:t>
            </a:r>
            <a:endParaRPr lang="en-AU"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Bef>
                <a:spcPts val="1200"/>
              </a:spcBef>
              <a:spcAft>
                <a:spcPts val="1200"/>
              </a:spcAft>
              <a:buFont typeface="Times New Roman" panose="02020603050405020304" pitchFamily="18" charset="0"/>
              <a:buAutoNum type="arabicPeriod"/>
            </a:pPr>
            <a:r>
              <a:rPr lang="en-US" sz="1800" kern="100" dirty="0">
                <a:effectLst/>
                <a:latin typeface="Arial" panose="020B0604020202020204" pitchFamily="34" charset="0"/>
                <a:ea typeface="Calibri" panose="020F0502020204030204" pitchFamily="34" charset="0"/>
                <a:cs typeface="Times New Roman" panose="02020603050405020304" pitchFamily="18" charset="0"/>
              </a:rPr>
              <a:t>What measures are available to mitigate the risk?</a:t>
            </a:r>
            <a:endParaRPr lang="en-AU"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514744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B3404B2-8347-FB03-9D3B-7CEA422F74CB}"/>
              </a:ext>
            </a:extLst>
          </p:cNvPr>
          <p:cNvSpPr>
            <a:spLocks noGrp="1"/>
          </p:cNvSpPr>
          <p:nvPr>
            <p:ph idx="1"/>
          </p:nvPr>
        </p:nvSpPr>
        <p:spPr>
          <a:xfrm>
            <a:off x="182880" y="140678"/>
            <a:ext cx="7959357" cy="6513340"/>
          </a:xfrm>
        </p:spPr>
        <p:txBody>
          <a:bodyPr>
            <a:normAutofit/>
          </a:bodyPr>
          <a:lstStyle/>
          <a:p>
            <a:pPr marL="0" indent="0" algn="just">
              <a:lnSpc>
                <a:spcPct val="107000"/>
              </a:lnSpc>
              <a:spcBef>
                <a:spcPts val="1200"/>
              </a:spcBef>
              <a:spcAft>
                <a:spcPts val="1200"/>
              </a:spcAft>
              <a:buNone/>
            </a:pPr>
            <a:r>
              <a:rPr lang="en-US" sz="2400" u="sng" kern="100" dirty="0">
                <a:effectLst/>
                <a:latin typeface="Arial" panose="020B0604020202020204" pitchFamily="34" charset="0"/>
                <a:ea typeface="Calibri" panose="020F0502020204030204" pitchFamily="34" charset="0"/>
                <a:cs typeface="Times New Roman" panose="02020603050405020304" pitchFamily="18" charset="0"/>
              </a:rPr>
              <a:t>The Law – Interim Hearings</a:t>
            </a:r>
            <a:endParaRPr lang="en-AU" sz="24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Bef>
                <a:spcPts val="1200"/>
              </a:spcBef>
              <a:spcAft>
                <a:spcPts val="1200"/>
              </a:spcAft>
            </a:pPr>
            <a:r>
              <a:rPr lang="en-US" sz="1800" kern="100" dirty="0">
                <a:effectLst/>
                <a:latin typeface="Arial" panose="020B0604020202020204" pitchFamily="34" charset="0"/>
                <a:ea typeface="Calibri" panose="020F0502020204030204" pitchFamily="34" charset="0"/>
                <a:cs typeface="Times New Roman" panose="02020603050405020304" pitchFamily="18" charset="0"/>
              </a:rPr>
              <a:t>Court is faced daily with the challenge of assessing risk on an interim basis without all of the evidence that would be available at a final trial or the benefit of cross examination. Very difficult.</a:t>
            </a:r>
            <a:endParaRPr lang="en-AU"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Bef>
                <a:spcPts val="1200"/>
              </a:spcBef>
              <a:spcAft>
                <a:spcPts val="1200"/>
              </a:spcAft>
            </a:pPr>
            <a:r>
              <a:rPr lang="en-US" sz="1800" kern="100" dirty="0">
                <a:effectLst/>
                <a:latin typeface="Arial" panose="020B0604020202020204" pitchFamily="34" charset="0"/>
                <a:ea typeface="Calibri" panose="020F0502020204030204" pitchFamily="34" charset="0"/>
                <a:cs typeface="Times New Roman" panose="02020603050405020304" pitchFamily="18" charset="0"/>
              </a:rPr>
              <a:t>As we know though from the case of </a:t>
            </a:r>
            <a:r>
              <a:rPr lang="en-AU" sz="1800" i="1" kern="100" dirty="0" err="1">
                <a:effectLst/>
                <a:latin typeface="Arial" panose="020B0604020202020204" pitchFamily="34" charset="0"/>
                <a:ea typeface="Calibri" panose="020F0502020204030204" pitchFamily="34" charset="0"/>
                <a:cs typeface="Times New Roman" panose="02020603050405020304" pitchFamily="18" charset="0"/>
              </a:rPr>
              <a:t>Deiter</a:t>
            </a:r>
            <a:r>
              <a:rPr lang="en-AU" sz="1800" i="1" kern="100" dirty="0">
                <a:effectLst/>
                <a:latin typeface="Arial" panose="020B0604020202020204" pitchFamily="34" charset="0"/>
                <a:ea typeface="Calibri" panose="020F0502020204030204" pitchFamily="34" charset="0"/>
                <a:cs typeface="Times New Roman" panose="02020603050405020304" pitchFamily="18" charset="0"/>
              </a:rPr>
              <a:t> &amp; </a:t>
            </a:r>
            <a:r>
              <a:rPr lang="en-AU" sz="1800" i="1" kern="100" dirty="0" err="1">
                <a:effectLst/>
                <a:latin typeface="Arial" panose="020B0604020202020204" pitchFamily="34" charset="0"/>
                <a:ea typeface="Calibri" panose="020F0502020204030204" pitchFamily="34" charset="0"/>
                <a:cs typeface="Times New Roman" panose="02020603050405020304" pitchFamily="18" charset="0"/>
              </a:rPr>
              <a:t>Deiter</a:t>
            </a:r>
            <a:r>
              <a:rPr lang="en-AU" sz="1800" i="1" kern="100" dirty="0">
                <a:effectLst/>
                <a:latin typeface="Arial" panose="020B0604020202020204" pitchFamily="34" charset="0"/>
                <a:ea typeface="Calibri" panose="020F0502020204030204" pitchFamily="34" charset="0"/>
                <a:cs typeface="Times New Roman" panose="02020603050405020304" pitchFamily="18" charset="0"/>
              </a:rPr>
              <a:t> [2011] </a:t>
            </a:r>
            <a:r>
              <a:rPr lang="en-AU" sz="1800" i="1" kern="100" dirty="0" err="1">
                <a:effectLst/>
                <a:latin typeface="Arial" panose="020B0604020202020204" pitchFamily="34" charset="0"/>
                <a:ea typeface="Calibri" panose="020F0502020204030204" pitchFamily="34" charset="0"/>
                <a:cs typeface="Times New Roman" panose="02020603050405020304" pitchFamily="18" charset="0"/>
              </a:rPr>
              <a:t>FamCAFC</a:t>
            </a:r>
            <a:r>
              <a:rPr lang="en-AU" sz="1800" i="1" kern="100" dirty="0">
                <a:effectLst/>
                <a:latin typeface="Arial" panose="020B0604020202020204" pitchFamily="34" charset="0"/>
                <a:ea typeface="Calibri" panose="020F0502020204030204" pitchFamily="34" charset="0"/>
                <a:cs typeface="Times New Roman" panose="02020603050405020304" pitchFamily="18" charset="0"/>
              </a:rPr>
              <a:t> 82</a:t>
            </a:r>
            <a:r>
              <a:rPr lang="en-AU" sz="1800" kern="100" dirty="0">
                <a:effectLst/>
                <a:latin typeface="Arial" panose="020B0604020202020204" pitchFamily="34" charset="0"/>
                <a:ea typeface="Calibri" panose="020F0502020204030204" pitchFamily="34" charset="0"/>
                <a:cs typeface="Times New Roman" panose="02020603050405020304" pitchFamily="18" charset="0"/>
              </a:rPr>
              <a:t>, Finn, </a:t>
            </a:r>
            <a:r>
              <a:rPr lang="en-AU" sz="1800" kern="100" dirty="0" err="1">
                <a:effectLst/>
                <a:latin typeface="Arial" panose="020B0604020202020204" pitchFamily="34" charset="0"/>
                <a:ea typeface="Calibri" panose="020F0502020204030204" pitchFamily="34" charset="0"/>
                <a:cs typeface="Times New Roman" panose="02020603050405020304" pitchFamily="18" charset="0"/>
              </a:rPr>
              <a:t>Thackray</a:t>
            </a:r>
            <a:r>
              <a:rPr lang="en-AU" sz="1800" kern="100" dirty="0">
                <a:effectLst/>
                <a:latin typeface="Arial" panose="020B0604020202020204" pitchFamily="34" charset="0"/>
                <a:ea typeface="Calibri" panose="020F0502020204030204" pitchFamily="34" charset="0"/>
                <a:cs typeface="Times New Roman" panose="02020603050405020304" pitchFamily="18" charset="0"/>
              </a:rPr>
              <a:t> and Strickland JJ determined that:</a:t>
            </a:r>
            <a:endParaRPr lang="en-AU"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Bef>
                <a:spcPts val="1200"/>
              </a:spcBef>
              <a:spcAft>
                <a:spcPts val="1200"/>
              </a:spcAft>
              <a:buFont typeface="Times New Roman" panose="02020603050405020304" pitchFamily="18" charset="0"/>
              <a:buAutoNum type="arabicPeriod"/>
            </a:pPr>
            <a:r>
              <a:rPr lang="en-AU" sz="1800" kern="100" dirty="0">
                <a:effectLst/>
                <a:latin typeface="Arial" panose="020B0604020202020204" pitchFamily="34" charset="0"/>
                <a:ea typeface="Calibri" panose="020F0502020204030204" pitchFamily="34" charset="0"/>
                <a:cs typeface="Times New Roman" panose="02020603050405020304" pitchFamily="18" charset="0"/>
              </a:rPr>
              <a:t>when faced with inconsistencies, the Court cannot ignore untested evidence but must deal with such evidence carefully and in light of the uncontested evidence; and </a:t>
            </a:r>
            <a:endParaRPr lang="en-AU"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Bef>
                <a:spcPts val="1200"/>
              </a:spcBef>
              <a:spcAft>
                <a:spcPts val="1200"/>
              </a:spcAft>
              <a:buFont typeface="Times New Roman" panose="02020603050405020304" pitchFamily="18" charset="0"/>
              <a:buAutoNum type="arabicPeriod"/>
            </a:pPr>
            <a:r>
              <a:rPr lang="en-AU" sz="1800" kern="100" dirty="0">
                <a:effectLst/>
                <a:latin typeface="Arial" panose="020B0604020202020204" pitchFamily="34" charset="0"/>
                <a:ea typeface="Calibri" panose="020F0502020204030204" pitchFamily="34" charset="0"/>
                <a:cs typeface="Times New Roman" panose="02020603050405020304" pitchFamily="18" charset="0"/>
              </a:rPr>
              <a:t>the court is not required to wait for every last piece of evidence to be placed before it in order to make a decision on an interim basis.</a:t>
            </a:r>
            <a:endParaRPr lang="en-AU"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Bef>
                <a:spcPts val="1200"/>
              </a:spcBef>
              <a:spcAft>
                <a:spcPts val="1200"/>
              </a:spcAft>
            </a:pPr>
            <a:r>
              <a:rPr lang="en-US" sz="1800" kern="100" dirty="0">
                <a:effectLst/>
                <a:latin typeface="Arial" panose="020B0604020202020204" pitchFamily="34" charset="0"/>
                <a:ea typeface="Calibri" panose="020F0502020204030204" pitchFamily="34" charset="0"/>
                <a:cs typeface="Times New Roman" panose="02020603050405020304" pitchFamily="18" charset="0"/>
              </a:rPr>
              <a:t>Further, whilst there will inevitably be competing claims of risk as between the parties, the Court is tasked with the need to </a:t>
            </a:r>
            <a:r>
              <a:rPr lang="en-AU" sz="1800" i="1" kern="100" dirty="0">
                <a:effectLst/>
                <a:latin typeface="Arial" panose="020B0604020202020204" pitchFamily="34" charset="0"/>
                <a:ea typeface="Calibri" panose="020F0502020204030204" pitchFamily="34" charset="0"/>
                <a:cs typeface="Times New Roman" panose="02020603050405020304" pitchFamily="18" charset="0"/>
              </a:rPr>
              <a:t>“weigh the probabilities of competing claims and the likely impact on children in the event that a controversial assertion is acted upon or rejected</a:t>
            </a:r>
            <a:r>
              <a:rPr lang="en-AU" sz="1800" kern="100" dirty="0">
                <a:effectLst/>
                <a:latin typeface="Arial" panose="020B0604020202020204" pitchFamily="34" charset="0"/>
                <a:ea typeface="Calibri" panose="020F0502020204030204" pitchFamily="34" charset="0"/>
                <a:cs typeface="Times New Roman" panose="02020603050405020304" pitchFamily="18" charset="0"/>
              </a:rPr>
              <a:t>” - </a:t>
            </a:r>
            <a:r>
              <a:rPr lang="en-US" sz="1800" kern="100" dirty="0">
                <a:effectLst/>
                <a:latin typeface="Arial" panose="020B0604020202020204" pitchFamily="34" charset="0"/>
                <a:ea typeface="Calibri" panose="020F0502020204030204" pitchFamily="34" charset="0"/>
                <a:cs typeface="Times New Roman" panose="02020603050405020304" pitchFamily="18" charset="0"/>
              </a:rPr>
              <a:t>Observed in </a:t>
            </a:r>
            <a:r>
              <a:rPr lang="en-US" sz="1800" i="1" kern="100" dirty="0" err="1">
                <a:effectLst/>
                <a:latin typeface="Arial" panose="020B0604020202020204" pitchFamily="34" charset="0"/>
                <a:ea typeface="Calibri" panose="020F0502020204030204" pitchFamily="34" charset="0"/>
                <a:cs typeface="Times New Roman" panose="02020603050405020304" pitchFamily="18" charset="0"/>
              </a:rPr>
              <a:t>Eaby</a:t>
            </a:r>
            <a:r>
              <a:rPr lang="en-US" sz="1800" i="1" kern="100" dirty="0">
                <a:effectLst/>
                <a:latin typeface="Arial" panose="020B0604020202020204" pitchFamily="34" charset="0"/>
                <a:ea typeface="Calibri" panose="020F0502020204030204" pitchFamily="34" charset="0"/>
                <a:cs typeface="Times New Roman" panose="02020603050405020304" pitchFamily="18" charset="0"/>
              </a:rPr>
              <a:t> &amp; </a:t>
            </a:r>
            <a:r>
              <a:rPr lang="en-US" sz="1800" i="1" kern="100" dirty="0" err="1">
                <a:effectLst/>
                <a:latin typeface="Arial" panose="020B0604020202020204" pitchFamily="34" charset="0"/>
                <a:ea typeface="Calibri" panose="020F0502020204030204" pitchFamily="34" charset="0"/>
                <a:cs typeface="Times New Roman" panose="02020603050405020304" pitchFamily="18" charset="0"/>
              </a:rPr>
              <a:t>Speelman</a:t>
            </a:r>
            <a:r>
              <a:rPr lang="en-US" sz="1800" i="1" kern="100" dirty="0">
                <a:effectLst/>
                <a:latin typeface="Arial" panose="020B0604020202020204" pitchFamily="34" charset="0"/>
                <a:ea typeface="Calibri" panose="020F0502020204030204" pitchFamily="34" charset="0"/>
                <a:cs typeface="Times New Roman" panose="02020603050405020304" pitchFamily="18" charset="0"/>
              </a:rPr>
              <a:t> </a:t>
            </a:r>
            <a:r>
              <a:rPr lang="en-US" sz="1800" kern="100" dirty="0">
                <a:effectLst/>
                <a:latin typeface="Arial" panose="020B0604020202020204" pitchFamily="34" charset="0"/>
                <a:ea typeface="Calibri" panose="020F0502020204030204" pitchFamily="34" charset="0"/>
                <a:cs typeface="Times New Roman" panose="02020603050405020304" pitchFamily="18" charset="0"/>
              </a:rPr>
              <a:t>[2015] </a:t>
            </a:r>
            <a:r>
              <a:rPr lang="en-US" sz="1800" kern="100" dirty="0" err="1">
                <a:effectLst/>
                <a:latin typeface="Arial" panose="020B0604020202020204" pitchFamily="34" charset="0"/>
                <a:ea typeface="Calibri" panose="020F0502020204030204" pitchFamily="34" charset="0"/>
                <a:cs typeface="Times New Roman" panose="02020603050405020304" pitchFamily="18" charset="0"/>
              </a:rPr>
              <a:t>FamCAFC</a:t>
            </a:r>
            <a:r>
              <a:rPr lang="en-US" sz="1800" kern="100" dirty="0">
                <a:effectLst/>
                <a:latin typeface="Arial" panose="020B0604020202020204" pitchFamily="34" charset="0"/>
                <a:ea typeface="Calibri" panose="020F0502020204030204" pitchFamily="34" charset="0"/>
                <a:cs typeface="Times New Roman" panose="02020603050405020304" pitchFamily="18" charset="0"/>
              </a:rPr>
              <a:t> 104 affirming </a:t>
            </a:r>
            <a:r>
              <a:rPr lang="en-US" sz="1800" i="1" kern="100" dirty="0">
                <a:effectLst/>
                <a:latin typeface="Arial" panose="020B0604020202020204" pitchFamily="34" charset="0"/>
                <a:ea typeface="Calibri" panose="020F0502020204030204" pitchFamily="34" charset="0"/>
                <a:cs typeface="Times New Roman" panose="02020603050405020304" pitchFamily="18" charset="0"/>
              </a:rPr>
              <a:t>SS v AH </a:t>
            </a:r>
            <a:r>
              <a:rPr lang="en-US" sz="1800" kern="100" dirty="0">
                <a:effectLst/>
                <a:latin typeface="Arial" panose="020B0604020202020204" pitchFamily="34" charset="0"/>
                <a:ea typeface="Calibri" panose="020F0502020204030204" pitchFamily="34" charset="0"/>
                <a:cs typeface="Times New Roman" panose="02020603050405020304" pitchFamily="18" charset="0"/>
              </a:rPr>
              <a:t>[2010] </a:t>
            </a:r>
            <a:r>
              <a:rPr lang="en-US" sz="1800" kern="100" dirty="0" err="1">
                <a:effectLst/>
                <a:latin typeface="Arial" panose="020B0604020202020204" pitchFamily="34" charset="0"/>
                <a:ea typeface="Calibri" panose="020F0502020204030204" pitchFamily="34" charset="0"/>
                <a:cs typeface="Times New Roman" panose="02020603050405020304" pitchFamily="18" charset="0"/>
              </a:rPr>
              <a:t>FamCAFC</a:t>
            </a:r>
            <a:r>
              <a:rPr lang="en-US" sz="1800" kern="100" dirty="0">
                <a:effectLst/>
                <a:latin typeface="Arial" panose="020B0604020202020204" pitchFamily="34" charset="0"/>
                <a:ea typeface="Calibri" panose="020F0502020204030204" pitchFamily="34" charset="0"/>
                <a:cs typeface="Times New Roman" panose="02020603050405020304" pitchFamily="18" charset="0"/>
              </a:rPr>
              <a:t> 13</a:t>
            </a:r>
            <a:endParaRPr lang="en-AU"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232946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1B60943-7BD6-EF99-29F2-85FB431C9F54}"/>
              </a:ext>
            </a:extLst>
          </p:cNvPr>
          <p:cNvSpPr>
            <a:spLocks noGrp="1"/>
          </p:cNvSpPr>
          <p:nvPr>
            <p:ph idx="1"/>
          </p:nvPr>
        </p:nvSpPr>
        <p:spPr>
          <a:xfrm>
            <a:off x="225084" y="196948"/>
            <a:ext cx="7934178" cy="6471138"/>
          </a:xfrm>
        </p:spPr>
        <p:txBody>
          <a:bodyPr/>
          <a:lstStyle/>
          <a:p>
            <a:pPr marL="0" indent="0" algn="just">
              <a:lnSpc>
                <a:spcPct val="107000"/>
              </a:lnSpc>
              <a:spcBef>
                <a:spcPts val="1200"/>
              </a:spcBef>
              <a:spcAft>
                <a:spcPts val="1200"/>
              </a:spcAft>
              <a:buNone/>
            </a:pPr>
            <a:r>
              <a:rPr lang="en-US" sz="2400" u="sng" kern="100" dirty="0">
                <a:effectLst/>
                <a:latin typeface="Arial" panose="020B0604020202020204" pitchFamily="34" charset="0"/>
                <a:ea typeface="Calibri" panose="020F0502020204030204" pitchFamily="34" charset="0"/>
                <a:cs typeface="Times New Roman" panose="02020603050405020304" pitchFamily="18" charset="0"/>
              </a:rPr>
              <a:t>Reality in Practice</a:t>
            </a:r>
            <a:endParaRPr lang="en-AU" sz="24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Bef>
                <a:spcPts val="1200"/>
              </a:spcBef>
              <a:spcAft>
                <a:spcPts val="1200"/>
              </a:spcAft>
            </a:pPr>
            <a:r>
              <a:rPr lang="en-US" sz="1800" kern="100" dirty="0">
                <a:effectLst/>
                <a:latin typeface="Arial" panose="020B0604020202020204" pitchFamily="34" charset="0"/>
                <a:ea typeface="Calibri" panose="020F0502020204030204" pitchFamily="34" charset="0"/>
                <a:cs typeface="Times New Roman" panose="02020603050405020304" pitchFamily="18" charset="0"/>
              </a:rPr>
              <a:t>I know the law, but what does it all actually mean when dealing with families?</a:t>
            </a:r>
            <a:endParaRPr lang="en-AU"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Bef>
                <a:spcPts val="1200"/>
              </a:spcBef>
              <a:spcAft>
                <a:spcPts val="1200"/>
              </a:spcAft>
              <a:buFont typeface="+mj-lt"/>
              <a:buAutoNum type="arabicPeriod"/>
            </a:pPr>
            <a:r>
              <a:rPr lang="en-US" sz="1800" kern="100" dirty="0">
                <a:effectLst/>
                <a:latin typeface="Arial" panose="020B0604020202020204" pitchFamily="34" charset="0"/>
                <a:ea typeface="Calibri" panose="020F0502020204030204" pitchFamily="34" charset="0"/>
                <a:cs typeface="Times New Roman" panose="02020603050405020304" pitchFamily="18" charset="0"/>
              </a:rPr>
              <a:t>The concept of Risk is different to Unacceptable Risk</a:t>
            </a:r>
            <a:endParaRPr lang="en-AU"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Bef>
                <a:spcPts val="1200"/>
              </a:spcBef>
              <a:spcAft>
                <a:spcPts val="1200"/>
              </a:spcAft>
              <a:buFont typeface="+mj-lt"/>
              <a:buAutoNum type="arabicPeriod"/>
            </a:pPr>
            <a:r>
              <a:rPr lang="en-US" sz="1800" kern="100" dirty="0">
                <a:effectLst/>
                <a:latin typeface="Arial" panose="020B0604020202020204" pitchFamily="34" charset="0"/>
                <a:ea typeface="Calibri" panose="020F0502020204030204" pitchFamily="34" charset="0"/>
                <a:cs typeface="Times New Roman" panose="02020603050405020304" pitchFamily="18" charset="0"/>
              </a:rPr>
              <a:t>There needs to be an assessment of the risk complained of to determine the parenting arrangements – not simply sufficient to allege risk</a:t>
            </a:r>
            <a:endParaRPr lang="en-AU"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Bef>
                <a:spcPts val="1200"/>
              </a:spcBef>
              <a:spcAft>
                <a:spcPts val="1200"/>
              </a:spcAft>
              <a:buFont typeface="+mj-lt"/>
              <a:buAutoNum type="arabicPeriod"/>
            </a:pPr>
            <a:r>
              <a:rPr lang="en-US" sz="1800" kern="100" dirty="0">
                <a:effectLst/>
                <a:latin typeface="Arial" panose="020B0604020202020204" pitchFamily="34" charset="0"/>
                <a:ea typeface="Calibri" panose="020F0502020204030204" pitchFamily="34" charset="0"/>
                <a:cs typeface="Times New Roman" panose="02020603050405020304" pitchFamily="18" charset="0"/>
              </a:rPr>
              <a:t>You need to obtain as much information and evidence as possible in relation to the risk alleged – this doesn’t mean though that an Interim Hearing cannot be heard until after a Family Report has been prepared for example</a:t>
            </a:r>
            <a:endParaRPr lang="en-AU"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spcBef>
                <a:spcPts val="1200"/>
              </a:spcBef>
              <a:spcAft>
                <a:spcPts val="1200"/>
              </a:spcAft>
              <a:buAutoNum type="arabicPeriod"/>
            </a:pPr>
            <a:endParaRPr lang="en-AU"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3110576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A785ABA-21ED-347E-37F1-63C80B6EC13F}"/>
              </a:ext>
            </a:extLst>
          </p:cNvPr>
          <p:cNvSpPr>
            <a:spLocks noGrp="1"/>
          </p:cNvSpPr>
          <p:nvPr>
            <p:ph idx="1"/>
          </p:nvPr>
        </p:nvSpPr>
        <p:spPr>
          <a:xfrm>
            <a:off x="140678" y="154746"/>
            <a:ext cx="8001560" cy="6541476"/>
          </a:xfrm>
        </p:spPr>
        <p:txBody>
          <a:bodyPr>
            <a:normAutofit/>
          </a:bodyPr>
          <a:lstStyle/>
          <a:p>
            <a:pPr marL="0" indent="0" algn="just">
              <a:lnSpc>
                <a:spcPct val="107000"/>
              </a:lnSpc>
              <a:spcAft>
                <a:spcPts val="800"/>
              </a:spcAft>
              <a:buNone/>
            </a:pPr>
            <a:r>
              <a:rPr lang="en-US" sz="2400" u="sng" kern="100" dirty="0">
                <a:effectLst/>
                <a:latin typeface="Arial" panose="020B0604020202020204" pitchFamily="34" charset="0"/>
                <a:ea typeface="Calibri" panose="020F0502020204030204" pitchFamily="34" charset="0"/>
                <a:cs typeface="Times New Roman" panose="02020603050405020304" pitchFamily="18" charset="0"/>
              </a:rPr>
              <a:t>Risk vs Unacceptable Risk</a:t>
            </a:r>
            <a:endParaRPr lang="en-AU" sz="24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1800" kern="100" dirty="0">
                <a:effectLst/>
                <a:latin typeface="Arial" panose="020B0604020202020204" pitchFamily="34" charset="0"/>
                <a:ea typeface="Calibri" panose="020F0502020204030204" pitchFamily="34" charset="0"/>
                <a:cs typeface="Times New Roman" panose="02020603050405020304" pitchFamily="18" charset="0"/>
              </a:rPr>
              <a:t>Risks are inherent in everyday life.  Everyone is exposed to risks on a daily basis.</a:t>
            </a:r>
            <a:endParaRPr lang="en-AU"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1800" kern="100" dirty="0">
                <a:effectLst/>
                <a:latin typeface="Arial" panose="020B0604020202020204" pitchFamily="34" charset="0"/>
                <a:ea typeface="Calibri" panose="020F0502020204030204" pitchFamily="34" charset="0"/>
                <a:cs typeface="Times New Roman" panose="02020603050405020304" pitchFamily="18" charset="0"/>
              </a:rPr>
              <a:t>Parents expose their children to risk all the time – riding to school, going out to the movies with friends etc.  being exposed to some risk and learning how to manage and deal with risk is a skill that children need to develop and hence why we make these decisions for them all the time.</a:t>
            </a:r>
            <a:endParaRPr lang="en-AU"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1800" kern="100" dirty="0">
                <a:effectLst/>
                <a:latin typeface="Arial" panose="020B0604020202020204" pitchFamily="34" charset="0"/>
                <a:ea typeface="Calibri" panose="020F0502020204030204" pitchFamily="34" charset="0"/>
                <a:cs typeface="Times New Roman" panose="02020603050405020304" pitchFamily="18" charset="0"/>
              </a:rPr>
              <a:t>My thoughts – what makes a risk an unacceptable risk depends on the gravity of harm that the risk poses and the protections that can be put in place to alleviate that risk.</a:t>
            </a:r>
            <a:endParaRPr lang="en-AU"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1800" kern="100" dirty="0" err="1">
                <a:effectLst/>
                <a:latin typeface="Arial" panose="020B0604020202020204" pitchFamily="34" charset="0"/>
                <a:ea typeface="Calibri" panose="020F0502020204030204" pitchFamily="34" charset="0"/>
                <a:cs typeface="Times New Roman" panose="02020603050405020304" pitchFamily="18" charset="0"/>
              </a:rPr>
              <a:t>Eg.</a:t>
            </a:r>
            <a:r>
              <a:rPr lang="en-US" sz="1800" kern="100" dirty="0">
                <a:effectLst/>
                <a:latin typeface="Arial" panose="020B0604020202020204" pitchFamily="34" charset="0"/>
                <a:ea typeface="Calibri" panose="020F0502020204030204" pitchFamily="34" charset="0"/>
                <a:cs typeface="Times New Roman" panose="02020603050405020304" pitchFamily="18" charset="0"/>
              </a:rPr>
              <a:t> A 5 year old wanting to ride to school on their own poses a different level of risk than a 12 year old doing so.  The distances between home and the school might be a factor or whether the child needs to cross a busy intersection.  </a:t>
            </a:r>
            <a:endParaRPr lang="en-AU"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AU" dirty="0"/>
          </a:p>
        </p:txBody>
      </p:sp>
    </p:spTree>
    <p:extLst>
      <p:ext uri="{BB962C8B-B14F-4D97-AF65-F5344CB8AC3E}">
        <p14:creationId xmlns:p14="http://schemas.microsoft.com/office/powerpoint/2010/main" val="20943081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0A08E9-63D5-2FF7-A416-6AD360710A28}"/>
              </a:ext>
            </a:extLst>
          </p:cNvPr>
          <p:cNvSpPr>
            <a:spLocks noGrp="1"/>
          </p:cNvSpPr>
          <p:nvPr>
            <p:ph idx="1"/>
          </p:nvPr>
        </p:nvSpPr>
        <p:spPr>
          <a:xfrm>
            <a:off x="154746" y="225082"/>
            <a:ext cx="7987492" cy="6414869"/>
          </a:xfrm>
        </p:spPr>
        <p:txBody>
          <a:bodyPr>
            <a:normAutofit/>
          </a:bodyPr>
          <a:lstStyle/>
          <a:p>
            <a:pPr marL="0" indent="0" algn="just">
              <a:lnSpc>
                <a:spcPct val="107000"/>
              </a:lnSpc>
              <a:spcBef>
                <a:spcPts val="1200"/>
              </a:spcBef>
              <a:spcAft>
                <a:spcPts val="1200"/>
              </a:spcAft>
              <a:buNone/>
            </a:pPr>
            <a:r>
              <a:rPr lang="en-US" sz="2400" u="sng" kern="100" dirty="0">
                <a:effectLst/>
                <a:latin typeface="Arial" panose="020B0604020202020204" pitchFamily="34" charset="0"/>
                <a:ea typeface="Calibri" panose="020F0502020204030204" pitchFamily="34" charset="0"/>
                <a:cs typeface="Times New Roman" panose="02020603050405020304" pitchFamily="18" charset="0"/>
              </a:rPr>
              <a:t>Assessment of risk</a:t>
            </a:r>
            <a:endParaRPr lang="en-AU" sz="24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Bef>
                <a:spcPts val="1200"/>
              </a:spcBef>
              <a:spcAft>
                <a:spcPts val="1200"/>
              </a:spcAft>
            </a:pPr>
            <a:r>
              <a:rPr lang="en-US" sz="1600" kern="100" dirty="0">
                <a:effectLst/>
                <a:latin typeface="Arial" panose="020B0604020202020204" pitchFamily="34" charset="0"/>
                <a:ea typeface="Calibri" panose="020F0502020204030204" pitchFamily="34" charset="0"/>
                <a:cs typeface="Times New Roman" panose="02020603050405020304" pitchFamily="18" charset="0"/>
              </a:rPr>
              <a:t>Bearing in mind the helpful comments in </a:t>
            </a:r>
            <a:r>
              <a:rPr lang="en-US" sz="1600" i="1" kern="100" dirty="0" err="1">
                <a:effectLst/>
                <a:latin typeface="Arial" panose="020B0604020202020204" pitchFamily="34" charset="0"/>
                <a:ea typeface="Calibri" panose="020F0502020204030204" pitchFamily="34" charset="0"/>
                <a:cs typeface="Times New Roman" panose="02020603050405020304" pitchFamily="18" charset="0"/>
              </a:rPr>
              <a:t>Harridge</a:t>
            </a:r>
            <a:r>
              <a:rPr lang="en-US" sz="1600" kern="100" dirty="0">
                <a:effectLst/>
                <a:latin typeface="Arial" panose="020B0604020202020204" pitchFamily="34" charset="0"/>
                <a:ea typeface="Calibri" panose="020F0502020204030204" pitchFamily="34" charset="0"/>
                <a:cs typeface="Times New Roman" panose="02020603050405020304" pitchFamily="18" charset="0"/>
              </a:rPr>
              <a:t>, my view is that the following questions are important to consider when evaluating risk:</a:t>
            </a:r>
            <a:endParaRPr lang="en-AU"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Bef>
                <a:spcPts val="1200"/>
              </a:spcBef>
              <a:spcAft>
                <a:spcPts val="1200"/>
              </a:spcAft>
              <a:buFont typeface="+mj-lt"/>
              <a:buAutoNum type="arabicPeriod"/>
            </a:pPr>
            <a:r>
              <a:rPr lang="en-US" sz="1600" kern="100" dirty="0">
                <a:effectLst/>
                <a:latin typeface="Arial" panose="020B0604020202020204" pitchFamily="34" charset="0"/>
                <a:ea typeface="Calibri" panose="020F0502020204030204" pitchFamily="34" charset="0"/>
                <a:cs typeface="Times New Roman" panose="02020603050405020304" pitchFamily="18" charset="0"/>
              </a:rPr>
              <a:t>Who is the risk? – Is it the other parent? Is it the step parent or step child? Is it a family member?</a:t>
            </a:r>
            <a:endParaRPr lang="en-AU"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Bef>
                <a:spcPts val="1200"/>
              </a:spcBef>
              <a:spcAft>
                <a:spcPts val="1200"/>
              </a:spcAft>
              <a:buFont typeface="+mj-lt"/>
              <a:buAutoNum type="arabicPeriod"/>
            </a:pPr>
            <a:r>
              <a:rPr lang="en-US" sz="1600" kern="100" dirty="0">
                <a:effectLst/>
                <a:latin typeface="Arial" panose="020B0604020202020204" pitchFamily="34" charset="0"/>
                <a:ea typeface="Calibri" panose="020F0502020204030204" pitchFamily="34" charset="0"/>
                <a:cs typeface="Times New Roman" panose="02020603050405020304" pitchFamily="18" charset="0"/>
              </a:rPr>
              <a:t>What is the risk – Define the risk and be precise about what the risk is.  Don’t use just the “buzz words”.  </a:t>
            </a:r>
            <a:endParaRPr lang="en-AU"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lnSpc>
                <a:spcPct val="107000"/>
              </a:lnSpc>
              <a:spcBef>
                <a:spcPts val="1200"/>
              </a:spcBef>
              <a:spcAft>
                <a:spcPts val="1200"/>
              </a:spcAft>
              <a:buFont typeface="+mj-lt"/>
              <a:buAutoNum type="alphaLcPeriod"/>
            </a:pPr>
            <a:r>
              <a:rPr lang="en-US" sz="1600" kern="100" dirty="0">
                <a:effectLst/>
                <a:latin typeface="Arial" panose="020B0604020202020204" pitchFamily="34" charset="0"/>
                <a:ea typeface="Calibri" panose="020F0502020204030204" pitchFamily="34" charset="0"/>
                <a:cs typeface="Times New Roman" panose="02020603050405020304" pitchFamily="18" charset="0"/>
              </a:rPr>
              <a:t>Drug use – what drugs? History of use?</a:t>
            </a:r>
            <a:endParaRPr lang="en-AU"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lnSpc>
                <a:spcPct val="107000"/>
              </a:lnSpc>
              <a:spcBef>
                <a:spcPts val="1200"/>
              </a:spcBef>
              <a:spcAft>
                <a:spcPts val="1200"/>
              </a:spcAft>
              <a:buFont typeface="+mj-lt"/>
              <a:buAutoNum type="alphaLcPeriod"/>
            </a:pPr>
            <a:r>
              <a:rPr lang="en-US" sz="1600" kern="100" dirty="0">
                <a:effectLst/>
                <a:latin typeface="Arial" panose="020B0604020202020204" pitchFamily="34" charset="0"/>
                <a:ea typeface="Calibri" panose="020F0502020204030204" pitchFamily="34" charset="0"/>
                <a:cs typeface="Times New Roman" panose="02020603050405020304" pitchFamily="18" charset="0"/>
              </a:rPr>
              <a:t>Alcohol abuse – what sort of alcohol? History of alcohol use?</a:t>
            </a:r>
            <a:endParaRPr lang="en-AU"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lnSpc>
                <a:spcPct val="107000"/>
              </a:lnSpc>
              <a:spcBef>
                <a:spcPts val="1200"/>
              </a:spcBef>
              <a:spcAft>
                <a:spcPts val="1200"/>
              </a:spcAft>
              <a:buFont typeface="+mj-lt"/>
              <a:buAutoNum type="alphaLcPeriod"/>
            </a:pPr>
            <a:r>
              <a:rPr lang="en-US" sz="1600" kern="100" dirty="0">
                <a:effectLst/>
                <a:latin typeface="Arial" panose="020B0604020202020204" pitchFamily="34" charset="0"/>
                <a:ea typeface="Calibri" panose="020F0502020204030204" pitchFamily="34" charset="0"/>
                <a:cs typeface="Times New Roman" panose="02020603050405020304" pitchFamily="18" charset="0"/>
              </a:rPr>
              <a:t>Mental health – what is the diagnosis (if any)? Treatment? Medication?</a:t>
            </a:r>
            <a:endParaRPr lang="en-AU"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lnSpc>
                <a:spcPct val="107000"/>
              </a:lnSpc>
              <a:spcBef>
                <a:spcPts val="1200"/>
              </a:spcBef>
              <a:spcAft>
                <a:spcPts val="1200"/>
              </a:spcAft>
              <a:buFont typeface="+mj-lt"/>
              <a:buAutoNum type="alphaLcPeriod"/>
            </a:pPr>
            <a:r>
              <a:rPr lang="en-US" sz="1600" kern="100" dirty="0">
                <a:effectLst/>
                <a:latin typeface="Arial" panose="020B0604020202020204" pitchFamily="34" charset="0"/>
                <a:ea typeface="Calibri" panose="020F0502020204030204" pitchFamily="34" charset="0"/>
                <a:cs typeface="Times New Roman" panose="02020603050405020304" pitchFamily="18" charset="0"/>
              </a:rPr>
              <a:t>Family Violence – is it physical, emotional or financial? Give specific examples.</a:t>
            </a:r>
            <a:endParaRPr lang="en-AU"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56801998"/>
      </p:ext>
    </p:extLst>
  </p:cSld>
  <p:clrMapOvr>
    <a:masterClrMapping/>
  </p:clrMapOvr>
</p:sld>
</file>

<file path=ppt/theme/theme1.xml><?xml version="1.0" encoding="utf-8"?>
<a:theme xmlns:a="http://schemas.openxmlformats.org/drawingml/2006/main" name="TropicVTI">
  <a:themeElements>
    <a:clrScheme name="AnalogousFromRegularSeed_2SEEDS">
      <a:dk1>
        <a:srgbClr val="000000"/>
      </a:dk1>
      <a:lt1>
        <a:srgbClr val="FFFFFF"/>
      </a:lt1>
      <a:dk2>
        <a:srgbClr val="23323E"/>
      </a:dk2>
      <a:lt2>
        <a:srgbClr val="E8E3E2"/>
      </a:lt2>
      <a:accent1>
        <a:srgbClr val="3B94B1"/>
      </a:accent1>
      <a:accent2>
        <a:srgbClr val="46B4A1"/>
      </a:accent2>
      <a:accent3>
        <a:srgbClr val="4D74C3"/>
      </a:accent3>
      <a:accent4>
        <a:srgbClr val="B13B58"/>
      </a:accent4>
      <a:accent5>
        <a:srgbClr val="C3604D"/>
      </a:accent5>
      <a:accent6>
        <a:srgbClr val="B1803B"/>
      </a:accent6>
      <a:hlink>
        <a:srgbClr val="BF5F3F"/>
      </a:hlink>
      <a:folHlink>
        <a:srgbClr val="7F7F7F"/>
      </a:folHlink>
    </a:clrScheme>
    <a:fontScheme name="Tropic">
      <a:majorFont>
        <a:latin typeface="Gill Sans Nova"/>
        <a:ea typeface=""/>
        <a:cs typeface=""/>
      </a:majorFont>
      <a:minorFont>
        <a:latin typeface="Gill Sans Nov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ropicVTI" id="{DE8751F2-0439-4D1D-A674-AFC241C9701D}" vid="{C41D9140-98E0-4A26-97C4-97FDCB8D6E04}"/>
    </a:ext>
  </a:extLst>
</a:theme>
</file>

<file path=docProps/app.xml><?xml version="1.0" encoding="utf-8"?>
<Properties xmlns="http://schemas.openxmlformats.org/officeDocument/2006/extended-properties" xmlns:vt="http://schemas.openxmlformats.org/officeDocument/2006/docPropsVTypes">
  <TotalTime>592</TotalTime>
  <Words>5436</Words>
  <Application>Microsoft Office PowerPoint</Application>
  <PresentationFormat>Widescreen</PresentationFormat>
  <Paragraphs>254</Paragraphs>
  <Slides>35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35</vt:i4>
      </vt:variant>
    </vt:vector>
  </HeadingPairs>
  <TitlesOfParts>
    <vt:vector size="41" baseType="lpstr">
      <vt:lpstr>Arial</vt:lpstr>
      <vt:lpstr>Calibri</vt:lpstr>
      <vt:lpstr>Cambria</vt:lpstr>
      <vt:lpstr>Gill Sans Nova</vt:lpstr>
      <vt:lpstr>Times New Roman</vt:lpstr>
      <vt:lpstr>TropicVTI</vt:lpstr>
      <vt:lpstr>In the Marriage of RRR   Risk, Recovery &amp; Relocation</vt:lpstr>
      <vt:lpstr>1. RISK</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Advocacy in Practice</dc:title>
  <dc:creator>RENAE STOCKS</dc:creator>
  <cp:lastModifiedBy>RENAE STOCKS</cp:lastModifiedBy>
  <cp:revision>7</cp:revision>
  <dcterms:created xsi:type="dcterms:W3CDTF">2022-05-24T10:17:55Z</dcterms:created>
  <dcterms:modified xsi:type="dcterms:W3CDTF">2023-05-17T21:19:13Z</dcterms:modified>
</cp:coreProperties>
</file>