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8" r:id="rId21"/>
    <p:sldId id="274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ce Derrington (FCA)" initials="JD(" lastIdx="1" clrIdx="0">
    <p:extLst>
      <p:ext uri="{19B8F6BF-5375-455C-9EA6-DF929625EA0E}">
        <p15:presenceInfo xmlns:p15="http://schemas.microsoft.com/office/powerpoint/2012/main" userId="S-1-5-21-2832669521-1082780478-1243058603-67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B4CF6E-9039-4067-B035-C9CB8012A5F3}" type="datetimeFigureOut">
              <a:rPr lang="en-AU" smtClean="0"/>
              <a:pPr/>
              <a:t>16/05/2023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2A145E-7E47-43EF-9A3A-C24EF7FDBB6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542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Autofit/>
          </a:bodyPr>
          <a:lstStyle>
            <a:lvl1pPr algn="l"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B4CF6E-9039-4067-B035-C9CB8012A5F3}" type="datetimeFigureOut">
              <a:rPr lang="en-AU" smtClean="0"/>
              <a:pPr/>
              <a:t>16/05/2023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2A145E-7E47-43EF-9A3A-C24EF7FDBB6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439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CF6E-9039-4067-B035-C9CB8012A5F3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145E-7E47-43EF-9A3A-C24EF7FDBB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03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Autofit/>
          </a:bodyPr>
          <a:lstStyle>
            <a:lvl1pPr algn="l"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400">
                <a:latin typeface="+mn-lt"/>
                <a:cs typeface="Arial" panose="020B0604020202020204" pitchFamily="34" charset="0"/>
              </a:defRPr>
            </a:lvl2pPr>
            <a:lvl3pPr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400">
                <a:latin typeface="+mn-lt"/>
                <a:cs typeface="Arial" panose="020B0604020202020204" pitchFamily="34" charset="0"/>
              </a:defRPr>
            </a:lvl2pPr>
            <a:lvl3pPr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B4CF6E-9039-4067-B035-C9CB8012A5F3}" type="datetimeFigureOut">
              <a:rPr lang="en-AU" smtClean="0"/>
              <a:pPr/>
              <a:t>16/05/2023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2A145E-7E47-43EF-9A3A-C24EF7FDBB6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867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CF6E-9039-4067-B035-C9CB8012A5F3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145E-7E47-43EF-9A3A-C24EF7FDBB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565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Autofit/>
          </a:bodyPr>
          <a:lstStyle>
            <a:lvl1pPr algn="l"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B4CF6E-9039-4067-B035-C9CB8012A5F3}" type="datetimeFigureOut">
              <a:rPr lang="en-AU" smtClean="0"/>
              <a:pPr/>
              <a:t>16/05/2023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2A145E-7E47-43EF-9A3A-C24EF7FDBB6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81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CF6E-9039-4067-B035-C9CB8012A5F3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145E-7E47-43EF-9A3A-C24EF7FDBB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4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250704" cy="1162050"/>
          </a:xfrm>
        </p:spPr>
        <p:txBody>
          <a:bodyPr anchor="b"/>
          <a:lstStyle>
            <a:lvl1pPr algn="l">
              <a:defRPr sz="2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273050"/>
            <a:ext cx="4762872" cy="5853113"/>
          </a:xfrm>
        </p:spPr>
        <p:txBody>
          <a:bodyPr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  <a:lvl2pPr>
              <a:defRPr sz="28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000">
                <a:latin typeface="+mn-lt"/>
                <a:cs typeface="Arial" panose="020B0604020202020204" pitchFamily="34" charset="0"/>
              </a:defRPr>
            </a:lvl4pPr>
            <a:lvl5pPr>
              <a:defRPr sz="2000"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250704" cy="3777283"/>
          </a:xfrm>
        </p:spPr>
        <p:txBody>
          <a:bodyPr/>
          <a:lstStyle>
            <a:lvl1pPr marL="0" indent="0">
              <a:buNone/>
              <a:defRPr sz="14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B4CF6E-9039-4067-B035-C9CB8012A5F3}" type="datetimeFigureOut">
              <a:rPr lang="en-AU" smtClean="0"/>
              <a:pPr/>
              <a:t>16/05/2023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2A145E-7E47-43EF-9A3A-C24EF7FDBB6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202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B4CF6E-9039-4067-B035-C9CB8012A5F3}" type="datetimeFigureOut">
              <a:rPr lang="en-AU" smtClean="0"/>
              <a:pPr/>
              <a:t>16/05/2023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2A145E-7E47-43EF-9A3A-C24EF7FDBB6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232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4B4CF6E-9039-4067-B035-C9CB8012A5F3}" type="datetimeFigureOut">
              <a:rPr lang="en-AU" smtClean="0"/>
              <a:pPr/>
              <a:t>16/05/2023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2A145E-7E47-43EF-9A3A-C24EF7FDBB6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04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BNEWS.NET/Gloucester C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0" y="1628800"/>
            <a:ext cx="7632848" cy="50976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5402977"/>
            <a:ext cx="6400800" cy="72008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The Hon Justice Derrington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212976"/>
            <a:ext cx="7846640" cy="1586607"/>
          </a:xfrm>
        </p:spPr>
        <p:txBody>
          <a:bodyPr>
            <a:normAutofit/>
          </a:bodyPr>
          <a:lstStyle/>
          <a:p>
            <a:r>
              <a:rPr lang="en-AU" dirty="0" smtClean="0"/>
              <a:t>Federal Court </a:t>
            </a:r>
            <a:br>
              <a:rPr lang="en-AU" dirty="0" smtClean="0"/>
            </a:br>
            <a:r>
              <a:rPr lang="en-AU" dirty="0" smtClean="0"/>
              <a:t>in the Tropics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817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/>
              <a:t>LNC Industries Ltd v BMW (Australia) </a:t>
            </a:r>
            <a:r>
              <a:rPr lang="en-AU" i="1" dirty="0" smtClean="0"/>
              <a:t>Ltd </a:t>
            </a:r>
            <a:r>
              <a:rPr lang="en-AU" dirty="0"/>
              <a:t>(1983) 151 CLR </a:t>
            </a:r>
            <a:r>
              <a:rPr lang="en-AU" dirty="0" smtClean="0"/>
              <a:t>575, 581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9604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… A claim for damages for breach or for specific performance of a contract, or a claim for relief for breach of trust, is a claim for relief of a kind which is available under State law, but if the contract or trust is in respect of a right or property which is the creation of federal law, the claim arises under federal law.  The subject matter of the contract or trust in such a case exists as a result of the federal </a:t>
            </a:r>
            <a:r>
              <a:rPr lang="en-AU" dirty="0" smtClean="0"/>
              <a:t>law.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79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Desktop litigation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Save in relation to final hearings that require cross-examination, nearly all parts of Federal Court litigation can be conducted from a desktop computer, including:</a:t>
            </a:r>
          </a:p>
          <a:p>
            <a:r>
              <a:rPr lang="en-AU" dirty="0" smtClean="0"/>
              <a:t>Commencing the action;</a:t>
            </a:r>
          </a:p>
          <a:p>
            <a:r>
              <a:rPr lang="en-AU" dirty="0" smtClean="0"/>
              <a:t>Filing documents;</a:t>
            </a:r>
          </a:p>
          <a:p>
            <a:r>
              <a:rPr lang="en-AU" dirty="0" smtClean="0"/>
              <a:t>Attending case management hearings;</a:t>
            </a:r>
          </a:p>
          <a:p>
            <a:r>
              <a:rPr lang="en-AU" dirty="0" smtClean="0"/>
              <a:t>Attending interlocutory hearings.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962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/>
          <a:lstStyle/>
          <a:p>
            <a:r>
              <a:rPr lang="en-AU" sz="2800" dirty="0" smtClean="0"/>
              <a:t>Federal Court website:  www.fedcourt.gov.au</a:t>
            </a:r>
            <a:endParaRPr lang="en-A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6712"/>
            <a:ext cx="734481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994122"/>
          </a:xfrm>
        </p:spPr>
        <p:txBody>
          <a:bodyPr/>
          <a:lstStyle/>
          <a:p>
            <a:r>
              <a:rPr lang="en-AU" dirty="0" smtClean="0"/>
              <a:t>The Commonwealth Courts Portal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96938" indent="-896938">
              <a:buNone/>
            </a:pPr>
            <a:r>
              <a:rPr lang="en-AU" dirty="0"/>
              <a:t>•	</a:t>
            </a:r>
            <a:r>
              <a:rPr lang="en-AU" dirty="0" smtClean="0"/>
              <a:t>Lodge </a:t>
            </a:r>
            <a:r>
              <a:rPr lang="en-AU" dirty="0"/>
              <a:t>court </a:t>
            </a:r>
            <a:r>
              <a:rPr lang="en-AU" dirty="0" smtClean="0"/>
              <a:t>documents, </a:t>
            </a:r>
            <a:r>
              <a:rPr lang="en-AU" dirty="0"/>
              <a:t>including initiating and supporting </a:t>
            </a:r>
            <a:r>
              <a:rPr lang="en-AU" dirty="0" smtClean="0"/>
              <a:t>documents, </a:t>
            </a:r>
            <a:r>
              <a:rPr lang="en-AU" dirty="0"/>
              <a:t>on new or existing files;</a:t>
            </a:r>
          </a:p>
          <a:p>
            <a:pPr marL="0" indent="0">
              <a:buNone/>
            </a:pPr>
            <a:r>
              <a:rPr lang="en-AU" dirty="0"/>
              <a:t>•	</a:t>
            </a:r>
            <a:r>
              <a:rPr lang="en-AU" dirty="0" smtClean="0"/>
              <a:t>Receive </a:t>
            </a:r>
            <a:r>
              <a:rPr lang="en-AU" dirty="0"/>
              <a:t>stamped, “service ready” documents;</a:t>
            </a:r>
          </a:p>
          <a:p>
            <a:pPr marL="0" indent="0">
              <a:buNone/>
            </a:pPr>
            <a:r>
              <a:rPr lang="en-AU" dirty="0"/>
              <a:t>•	</a:t>
            </a:r>
            <a:r>
              <a:rPr lang="en-AU" dirty="0" smtClean="0"/>
              <a:t>Monitor </a:t>
            </a:r>
            <a:r>
              <a:rPr lang="en-AU" dirty="0"/>
              <a:t>the progress of lodgements;</a:t>
            </a:r>
          </a:p>
          <a:p>
            <a:pPr marL="0" indent="0">
              <a:buNone/>
            </a:pPr>
            <a:r>
              <a:rPr lang="en-AU" dirty="0"/>
              <a:t>•	</a:t>
            </a:r>
            <a:r>
              <a:rPr lang="en-AU" dirty="0" smtClean="0"/>
              <a:t>View </a:t>
            </a:r>
            <a:r>
              <a:rPr lang="en-AU" dirty="0"/>
              <a:t>the history of lodgements; </a:t>
            </a:r>
          </a:p>
          <a:p>
            <a:pPr marL="0" indent="0">
              <a:buNone/>
            </a:pPr>
            <a:r>
              <a:rPr lang="en-AU" dirty="0"/>
              <a:t>•	</a:t>
            </a:r>
            <a:r>
              <a:rPr lang="en-AU" dirty="0" smtClean="0"/>
              <a:t>View </a:t>
            </a:r>
            <a:r>
              <a:rPr lang="en-AU" dirty="0"/>
              <a:t>your files with the Court;</a:t>
            </a:r>
          </a:p>
          <a:p>
            <a:pPr marL="896938" indent="-896938">
              <a:buNone/>
            </a:pPr>
            <a:r>
              <a:rPr lang="en-AU" dirty="0"/>
              <a:t>•	</a:t>
            </a:r>
            <a:r>
              <a:rPr lang="en-AU" dirty="0" smtClean="0"/>
              <a:t>Filter </a:t>
            </a:r>
            <a:r>
              <a:rPr lang="en-AU" dirty="0"/>
              <a:t>files so </a:t>
            </a:r>
            <a:r>
              <a:rPr lang="en-AU" dirty="0" smtClean="0"/>
              <a:t>as to </a:t>
            </a:r>
            <a:r>
              <a:rPr lang="en-AU" dirty="0"/>
              <a:t>show only what you are working on;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0770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Commonwealth </a:t>
            </a:r>
            <a:r>
              <a:rPr lang="en-AU" dirty="0" smtClean="0"/>
              <a:t>Courts </a:t>
            </a:r>
            <a:r>
              <a:rPr lang="en-AU" dirty="0"/>
              <a:t>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96938" indent="-896938">
              <a:buNone/>
            </a:pPr>
            <a:r>
              <a:rPr lang="en-AU" dirty="0"/>
              <a:t>•	</a:t>
            </a:r>
            <a:r>
              <a:rPr lang="en-AU" dirty="0" smtClean="0"/>
              <a:t>View </a:t>
            </a:r>
            <a:r>
              <a:rPr lang="en-AU" dirty="0"/>
              <a:t>recent activity on </a:t>
            </a:r>
            <a:r>
              <a:rPr lang="en-AU" dirty="0" smtClean="0"/>
              <a:t>files, </a:t>
            </a:r>
            <a:r>
              <a:rPr lang="en-AU" dirty="0"/>
              <a:t>including documents lodged by the parties;</a:t>
            </a:r>
          </a:p>
          <a:p>
            <a:pPr marL="896938" indent="-896938">
              <a:buNone/>
            </a:pPr>
            <a:r>
              <a:rPr lang="en-AU" dirty="0"/>
              <a:t>•	</a:t>
            </a:r>
            <a:r>
              <a:rPr lang="en-AU" dirty="0" smtClean="0"/>
              <a:t>Set </a:t>
            </a:r>
            <a:r>
              <a:rPr lang="en-AU" dirty="0"/>
              <a:t>up notifications via email of activity on your files;</a:t>
            </a:r>
          </a:p>
          <a:p>
            <a:pPr marL="896938" indent="-896938">
              <a:buNone/>
            </a:pPr>
            <a:r>
              <a:rPr lang="en-AU" dirty="0"/>
              <a:t>•	</a:t>
            </a:r>
            <a:r>
              <a:rPr lang="en-AU" dirty="0" smtClean="0"/>
              <a:t>View </a:t>
            </a:r>
            <a:r>
              <a:rPr lang="en-AU" dirty="0"/>
              <a:t>court diaries, events, orders, judgments and documents lodged in relation to specific files;</a:t>
            </a:r>
          </a:p>
          <a:p>
            <a:pPr marL="896938" indent="-896938">
              <a:buNone/>
            </a:pPr>
            <a:r>
              <a:rPr lang="en-AU" dirty="0"/>
              <a:t>•	</a:t>
            </a:r>
            <a:r>
              <a:rPr lang="en-AU" dirty="0" smtClean="0"/>
              <a:t>Share </a:t>
            </a:r>
            <a:r>
              <a:rPr lang="en-AU" dirty="0"/>
              <a:t>access to the files with all persons involved in your </a:t>
            </a:r>
            <a:r>
              <a:rPr lang="en-AU" dirty="0" smtClean="0"/>
              <a:t>litigation, </a:t>
            </a:r>
            <a:r>
              <a:rPr lang="en-AU" dirty="0"/>
              <a:t>including solicitors, barristers and </a:t>
            </a:r>
            <a:r>
              <a:rPr lang="en-AU" dirty="0" smtClean="0"/>
              <a:t>others.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57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/>
          <a:lstStyle/>
          <a:p>
            <a:r>
              <a:rPr lang="en-AU" dirty="0" smtClean="0"/>
              <a:t>Winding up applications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24744"/>
            <a:ext cx="807524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6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From the Daily Court List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8229600" cy="439248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77835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Corporations List information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84784"/>
            <a:ext cx="7488831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02034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20688"/>
            <a:ext cx="822960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8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02034"/>
          </a:xfrm>
        </p:spPr>
        <p:txBody>
          <a:bodyPr/>
          <a:lstStyle/>
          <a:p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92697"/>
            <a:ext cx="8229600" cy="53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Practice Areas (NPAs)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Administrative and Constitutional Law and Human Rights;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Admiralty and Maritime;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Commercial and Corporations;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Employment and Industrial Relations;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Federal Crime and Related Proceedings;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Intellectual Property;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Native Title;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Taxation;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Other Federal Jurisdiction.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148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r>
              <a:rPr lang="en-AU" sz="3600" dirty="0" smtClean="0"/>
              <a:t>Example of an online hearing taking place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753" y="1484784"/>
            <a:ext cx="8274247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2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138191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AU" sz="2800" b="1" dirty="0" smtClean="0"/>
          </a:p>
          <a:p>
            <a:pPr marL="0" indent="0">
              <a:buNone/>
            </a:pPr>
            <a:r>
              <a:rPr lang="en-AU" sz="3600" b="1" dirty="0" smtClean="0"/>
              <a:t>4.2</a:t>
            </a:r>
            <a:r>
              <a:rPr lang="en-AU" sz="3600" b="1" dirty="0"/>
              <a:t>. WHAT IS EXPECTED OF PARTICIPANTS</a:t>
            </a:r>
            <a:endParaRPr lang="en-AU" sz="3600" dirty="0"/>
          </a:p>
          <a:p>
            <a:pPr marL="985838" indent="-985838">
              <a:lnSpc>
                <a:spcPct val="120000"/>
              </a:lnSpc>
              <a:buNone/>
            </a:pPr>
            <a:r>
              <a:rPr lang="en-AU" sz="3600" dirty="0"/>
              <a:t>4.2.1. </a:t>
            </a:r>
            <a:r>
              <a:rPr lang="en-AU" sz="3600" dirty="0" smtClean="0"/>
              <a:t>	</a:t>
            </a:r>
            <a:r>
              <a:rPr lang="en-AU" sz="3600" b="1" dirty="0" smtClean="0"/>
              <a:t>The </a:t>
            </a:r>
            <a:r>
              <a:rPr lang="en-AU" sz="3600" b="1" dirty="0"/>
              <a:t>same formal etiquette and protocol </a:t>
            </a:r>
            <a:r>
              <a:rPr lang="en-AU" sz="3600" b="1" dirty="0" smtClean="0"/>
              <a:t>of a </a:t>
            </a:r>
            <a:r>
              <a:rPr lang="en-AU" sz="3600" b="1" dirty="0"/>
              <a:t>physical Court is expected in the Online </a:t>
            </a:r>
            <a:r>
              <a:rPr lang="en-AU" sz="3600" b="1" dirty="0" smtClean="0"/>
              <a:t>Court. </a:t>
            </a:r>
          </a:p>
          <a:p>
            <a:pPr marL="985838" indent="-985838">
              <a:lnSpc>
                <a:spcPct val="120000"/>
              </a:lnSpc>
              <a:buNone/>
            </a:pPr>
            <a:r>
              <a:rPr lang="en-AU" sz="3600" dirty="0"/>
              <a:t>4.2.2. 	The matter will be called and the Court will ask for appearances</a:t>
            </a:r>
            <a:r>
              <a:rPr lang="en-AU" sz="3600" dirty="0" smtClean="0"/>
              <a:t>.</a:t>
            </a:r>
          </a:p>
          <a:p>
            <a:pPr marL="985838" indent="-985838">
              <a:lnSpc>
                <a:spcPct val="120000"/>
              </a:lnSpc>
              <a:buNone/>
            </a:pPr>
            <a:r>
              <a:rPr lang="en-AU" sz="3600" dirty="0"/>
              <a:t>4.2.3. 	Judges are to be addressed as ‘Your Honour’, and registrars are to be addressed as ‘Registrar’.</a:t>
            </a:r>
          </a:p>
          <a:p>
            <a:pPr marL="985838" indent="-985838">
              <a:lnSpc>
                <a:spcPct val="120000"/>
              </a:lnSpc>
              <a:buNone/>
            </a:pPr>
            <a:r>
              <a:rPr lang="en-AU" sz="3600" dirty="0"/>
              <a:t>4.2.4. 	Where a judge has elected to robe, counsel must also robe.</a:t>
            </a:r>
          </a:p>
          <a:p>
            <a:pPr marL="985838" indent="-985838">
              <a:lnSpc>
                <a:spcPct val="120000"/>
              </a:lnSpc>
              <a:buNone/>
            </a:pPr>
            <a:r>
              <a:rPr lang="en-AU" sz="3600" dirty="0"/>
              <a:t>4.2.5. 	The Court may elect to dispense with any of the usual formalities, and the parties are expected to act accordingly</a:t>
            </a:r>
            <a:r>
              <a:rPr lang="en-AU" sz="3600" dirty="0" smtClean="0"/>
              <a:t>.</a:t>
            </a:r>
          </a:p>
          <a:p>
            <a:pPr marL="985838" indent="-985838">
              <a:lnSpc>
                <a:spcPct val="120000"/>
              </a:lnSpc>
              <a:buNone/>
            </a:pPr>
            <a:r>
              <a:rPr lang="en-AU" sz="3600" dirty="0"/>
              <a:t>4.2.6. 	</a:t>
            </a:r>
            <a:r>
              <a:rPr lang="en-AU" sz="3600" b="1" dirty="0"/>
              <a:t>Participants are to join an Online Hearing from a quiet, secure location.</a:t>
            </a:r>
          </a:p>
          <a:p>
            <a:pPr marL="985838" indent="-985838">
              <a:buNone/>
            </a:pPr>
            <a:endParaRPr lang="en-AU" sz="2400" dirty="0"/>
          </a:p>
          <a:p>
            <a:pPr marL="985838" indent="-985838">
              <a:buNone/>
            </a:pPr>
            <a:r>
              <a:rPr lang="en-AU" sz="2400" dirty="0" smtClean="0"/>
              <a:t> </a:t>
            </a:r>
          </a:p>
          <a:p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en-AU" sz="2800" dirty="0"/>
              <a:t>NATIONAL PRACTITIONERS/LITIGANTS GUIDE TO ONLINE HEARINGS AND 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104717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NATIONAL PRACTITIONERS/LITIGANTS GUIDE TO ONLINE HEARINGS AND MICROSOFT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985838" indent="-985838">
              <a:buNone/>
            </a:pPr>
            <a:r>
              <a:rPr lang="en-AU" sz="2000" b="1" dirty="0"/>
              <a:t>4.2. WHAT IS EXPECTED OF </a:t>
            </a:r>
            <a:r>
              <a:rPr lang="en-AU" sz="2000" b="1" dirty="0" smtClean="0"/>
              <a:t>PARTICIPANTS (continued)</a:t>
            </a:r>
            <a:endParaRPr lang="en-AU" sz="2000" dirty="0"/>
          </a:p>
          <a:p>
            <a:pPr marL="985838" lvl="0" indent="-985838">
              <a:buNone/>
            </a:pPr>
            <a:r>
              <a:rPr lang="en-AU" sz="2000" dirty="0" smtClean="0">
                <a:solidFill>
                  <a:prstClr val="black"/>
                </a:solidFill>
              </a:rPr>
              <a:t>4.2.7</a:t>
            </a:r>
            <a:r>
              <a:rPr lang="en-AU" sz="2000" dirty="0">
                <a:solidFill>
                  <a:prstClr val="black"/>
                </a:solidFill>
              </a:rPr>
              <a:t>. 	Participants are expected to ensure that there is sufficient internet coverage in their location and all devices are fully charged.</a:t>
            </a:r>
          </a:p>
          <a:p>
            <a:pPr marL="985838" lvl="0" indent="-985838">
              <a:buNone/>
            </a:pPr>
            <a:r>
              <a:rPr lang="en-AU" sz="2000" dirty="0">
                <a:solidFill>
                  <a:prstClr val="black"/>
                </a:solidFill>
              </a:rPr>
              <a:t>4.2.8. 	Microphones and cameras are to be tested and working prior to joining an Online Hearing. This can be managed through the Teams Device Settings.</a:t>
            </a:r>
          </a:p>
          <a:p>
            <a:pPr marL="985838" lvl="0" indent="-985838">
              <a:buNone/>
            </a:pPr>
            <a:r>
              <a:rPr lang="en-AU" sz="2000" dirty="0">
                <a:solidFill>
                  <a:prstClr val="black"/>
                </a:solidFill>
              </a:rPr>
              <a:t>4.2.9. 	Other than practitioners/litigants-in-person appearing, all other participants are to keep their microphones muted and cameras turned off.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13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8000" dirty="0" smtClean="0"/>
          </a:p>
          <a:p>
            <a:pPr marL="0" indent="0" algn="ctr">
              <a:buNone/>
            </a:pPr>
            <a:r>
              <a:rPr lang="en-AU" sz="8000" dirty="0" smtClean="0"/>
              <a:t>The End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394287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Sub-areas of the </a:t>
            </a:r>
            <a:r>
              <a:rPr lang="en-AU" dirty="0"/>
              <a:t>Commercial and Corporations NPA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Commercial </a:t>
            </a:r>
            <a:r>
              <a:rPr lang="en-AU" dirty="0"/>
              <a:t>Contracts, Banking, Finance and Insurance;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Corporations and Corporate Insolvency;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General and Personal Insolvency;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Regulator and Consumer Protection;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Economic Regulator, Competition and Access;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Commercial Arbitration.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983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Sub-areas </a:t>
            </a:r>
            <a:r>
              <a:rPr lang="en-AU" dirty="0"/>
              <a:t>of the </a:t>
            </a:r>
            <a:r>
              <a:rPr lang="en-AU" dirty="0" smtClean="0"/>
              <a:t>Intellectual Property </a:t>
            </a:r>
            <a:r>
              <a:rPr lang="en-AU" dirty="0"/>
              <a:t>NPA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Patents </a:t>
            </a:r>
            <a:r>
              <a:rPr lang="en-AU" dirty="0"/>
              <a:t>and Associated Statutes;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Trade Marks;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Copyright and Industrial Design.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269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Sub-areas </a:t>
            </a:r>
            <a:r>
              <a:rPr lang="en-AU" dirty="0"/>
              <a:t>of </a:t>
            </a:r>
            <a:r>
              <a:rPr lang="en-AU" dirty="0" smtClean="0"/>
              <a:t>“Other Federal Jurisdiction” </a:t>
            </a:r>
            <a:r>
              <a:rPr lang="en-AU" dirty="0"/>
              <a:t>NPA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Negligence (particularly in relation to off-shore or environmental matters);</a:t>
            </a:r>
          </a:p>
          <a:p>
            <a:r>
              <a:rPr lang="en-AU" dirty="0" smtClean="0"/>
              <a:t>Civil Aviation;</a:t>
            </a:r>
          </a:p>
          <a:p>
            <a:r>
              <a:rPr lang="en-AU" dirty="0" smtClean="0"/>
              <a:t>Federal election related disputes;</a:t>
            </a:r>
          </a:p>
          <a:p>
            <a:r>
              <a:rPr lang="en-AU" dirty="0" smtClean="0"/>
              <a:t>Defamation.</a:t>
            </a:r>
          </a:p>
        </p:txBody>
      </p:sp>
    </p:spTree>
    <p:extLst>
      <p:ext uri="{BB962C8B-B14F-4D97-AF65-F5344CB8AC3E}">
        <p14:creationId xmlns:p14="http://schemas.microsoft.com/office/powerpoint/2010/main" val="239439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Involuntary and voluntary use of the Federal Court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Involuntary: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dirty="0" smtClean="0"/>
              <a:t>Your client is a respondent / defendant to an action commenced in the Federal Court;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dirty="0" smtClean="0"/>
              <a:t>The matter in question is within the Court’s exclusive jurisdiction.</a:t>
            </a:r>
          </a:p>
          <a:p>
            <a:r>
              <a:rPr lang="en-AU" dirty="0" smtClean="0"/>
              <a:t>Voluntary: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dirty="0" smtClean="0"/>
              <a:t>A choice to use the Federal Court for a matter that may also be litigated in the Supreme Court.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39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Federal Court’s Jurisdiction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“The </a:t>
            </a:r>
            <a:r>
              <a:rPr lang="en-AU" dirty="0"/>
              <a:t>very mention of </a:t>
            </a:r>
            <a:r>
              <a:rPr lang="en-AU" dirty="0" smtClean="0"/>
              <a:t>‘federal jurisdiction’ </a:t>
            </a:r>
            <a:r>
              <a:rPr lang="en-AU" dirty="0"/>
              <a:t>is enough to strike terror in the hearts and minds of Australian lawyers who do not fully understand its arcane mysteries.  The expression conjures up images of </a:t>
            </a:r>
            <a:r>
              <a:rPr lang="en-AU" dirty="0" smtClean="0"/>
              <a:t>constitutional train-wrecks</a:t>
            </a:r>
            <a:r>
              <a:rPr lang="en-AU" dirty="0"/>
              <a:t>, of which </a:t>
            </a:r>
            <a:r>
              <a:rPr lang="en-AU" i="1" dirty="0"/>
              <a:t>Momcilovic v The Queen </a:t>
            </a:r>
            <a:r>
              <a:rPr lang="en-AU" dirty="0"/>
              <a:t>is a spectacular example</a:t>
            </a:r>
            <a:r>
              <a:rPr lang="en-AU" dirty="0" smtClean="0"/>
              <a:t>.”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Sir Anthony Mason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564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Section 39B(1A)(c) of the </a:t>
            </a:r>
            <a:r>
              <a:rPr lang="en-AU" i="1" dirty="0" smtClean="0"/>
              <a:t>Judiciary Act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/>
              <a:t>39B	Original jurisdiction of Federal Court of Australia </a:t>
            </a:r>
            <a:endParaRPr lang="en-AU" dirty="0"/>
          </a:p>
          <a:p>
            <a:pPr marL="0" indent="0">
              <a:buNone/>
            </a:pPr>
            <a:r>
              <a:rPr lang="en-AU" i="1" dirty="0"/>
              <a:t>Scope of original jurisdiction 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... </a:t>
            </a:r>
            <a:endParaRPr lang="en-AU" dirty="0"/>
          </a:p>
          <a:p>
            <a:pPr marL="801688" indent="-801688">
              <a:buNone/>
            </a:pPr>
            <a:r>
              <a:rPr lang="en-AU" dirty="0"/>
              <a:t>(1A)	The original jurisdiction of the Federal Court of Australia also includes jurisdiction in any </a:t>
            </a:r>
            <a:r>
              <a:rPr lang="en-AU" b="1" dirty="0"/>
              <a:t>matter</a:t>
            </a:r>
            <a:r>
              <a:rPr lang="en-AU" dirty="0"/>
              <a:t>: </a:t>
            </a:r>
          </a:p>
          <a:p>
            <a:pPr marL="1431925" indent="-630238">
              <a:buNone/>
            </a:pPr>
            <a:r>
              <a:rPr lang="en-AU" dirty="0"/>
              <a:t>(a)	in which the Commonwealth is seeking an injunction or a declaration; or </a:t>
            </a:r>
          </a:p>
          <a:p>
            <a:pPr marL="1431925" indent="-630238">
              <a:buNone/>
            </a:pPr>
            <a:r>
              <a:rPr lang="en-AU" dirty="0"/>
              <a:t>(b)	arising under the Constitution, or involving its interpretation; or </a:t>
            </a:r>
          </a:p>
          <a:p>
            <a:pPr marL="1431925" indent="-630238">
              <a:buNone/>
            </a:pPr>
            <a:r>
              <a:rPr lang="en-AU" dirty="0"/>
              <a:t>(c)	</a:t>
            </a:r>
            <a:r>
              <a:rPr lang="en-AU" b="1" dirty="0"/>
              <a:t>arising under any laws made by the Parliament</a:t>
            </a:r>
            <a:r>
              <a:rPr lang="en-AU" dirty="0"/>
              <a:t>, other than a matter in respect of which a criminal prosecution is instituted or any other criminal matter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sz="1400" dirty="0" smtClean="0"/>
          </a:p>
          <a:p>
            <a:pPr marL="0" indent="0">
              <a:buNone/>
            </a:pPr>
            <a:r>
              <a:rPr lang="en-AU" sz="2600" dirty="0" smtClean="0"/>
              <a:t>(emphasis added)</a:t>
            </a:r>
            <a:endParaRPr lang="en-AU" sz="26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241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matter … arising under any laws made by the Parliament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Any action involving the application of a federal law, whether as a claim or defence;</a:t>
            </a:r>
          </a:p>
          <a:p>
            <a:r>
              <a:rPr lang="en-AU" dirty="0" smtClean="0"/>
              <a:t>Any action </a:t>
            </a:r>
            <a:r>
              <a:rPr lang="en-AU" dirty="0"/>
              <a:t>where a right or duty in question owes its existence a federal law;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dirty="0"/>
              <a:t>Misleading or deceptive </a:t>
            </a:r>
            <a:r>
              <a:rPr lang="en-AU" dirty="0" smtClean="0"/>
              <a:t>conduct, </a:t>
            </a:r>
            <a:r>
              <a:rPr lang="en-AU" dirty="0"/>
              <a:t>or other claims under the </a:t>
            </a:r>
            <a:r>
              <a:rPr lang="en-AU" i="1" dirty="0"/>
              <a:t>Australian Consumer Law </a:t>
            </a:r>
            <a:r>
              <a:rPr lang="en-AU" dirty="0"/>
              <a:t>or cognate legislation;</a:t>
            </a:r>
          </a:p>
          <a:p>
            <a:r>
              <a:rPr lang="en-AU" dirty="0" smtClean="0"/>
              <a:t>Any action arising from a controversy in respect of which a right under a federal law is raised.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143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A-template-Calibri-2016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FCA-template-Calibri-201606 (1)</Template>
  <TotalTime>874</TotalTime>
  <Words>1004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FCA-template-Calibri-201606</vt:lpstr>
      <vt:lpstr>Federal Court  in the Tropics</vt:lpstr>
      <vt:lpstr>National Practice Areas (NPAs)</vt:lpstr>
      <vt:lpstr>Sub-areas of the Commercial and Corporations NPA </vt:lpstr>
      <vt:lpstr>Sub-areas of the Intellectual Property NPA </vt:lpstr>
      <vt:lpstr>Sub-areas of “Other Federal Jurisdiction” NPA </vt:lpstr>
      <vt:lpstr>Involuntary and voluntary use of the Federal Court</vt:lpstr>
      <vt:lpstr>The Federal Court’s Jurisdiction</vt:lpstr>
      <vt:lpstr>Section 39B(1A)(c) of the Judiciary Act</vt:lpstr>
      <vt:lpstr>A matter … arising under any laws made by the Parliament</vt:lpstr>
      <vt:lpstr>LNC Industries Ltd v BMW (Australia) Ltd (1983) 151 CLR 575, 581</vt:lpstr>
      <vt:lpstr>Desktop litigation</vt:lpstr>
      <vt:lpstr>Federal Court website:  www.fedcourt.gov.au</vt:lpstr>
      <vt:lpstr>The Commonwealth Courts Portal</vt:lpstr>
      <vt:lpstr>The Commonwealth Courts Portal</vt:lpstr>
      <vt:lpstr>Winding up applications</vt:lpstr>
      <vt:lpstr>From the Daily Court List</vt:lpstr>
      <vt:lpstr>Corporations List information</vt:lpstr>
      <vt:lpstr>PowerPoint Presentation</vt:lpstr>
      <vt:lpstr>PowerPoint Presentation</vt:lpstr>
      <vt:lpstr>Example of an online hearing taking place</vt:lpstr>
      <vt:lpstr>NATIONAL PRACTITIONERS/LITIGANTS GUIDE TO ONLINE HEARINGS AND MICROSOFT TEAMS</vt:lpstr>
      <vt:lpstr>NATIONAL PRACTITIONERS/LITIGANTS GUIDE TO ONLINE HEARINGS AND MICROSOFT TEAMS</vt:lpstr>
      <vt:lpstr>PowerPoint Presentation</vt:lpstr>
    </vt:vector>
  </TitlesOfParts>
  <Company>Federal Court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Court  in the Tropics</dc:title>
  <dc:creator>Sarah Masters</dc:creator>
  <cp:lastModifiedBy>Sarah Masters</cp:lastModifiedBy>
  <cp:revision>33</cp:revision>
  <dcterms:created xsi:type="dcterms:W3CDTF">2023-05-12T04:20:11Z</dcterms:created>
  <dcterms:modified xsi:type="dcterms:W3CDTF">2023-05-16T04:12:11Z</dcterms:modified>
</cp:coreProperties>
</file>