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387" r:id="rId3"/>
    <p:sldId id="402" r:id="rId4"/>
    <p:sldId id="405" r:id="rId5"/>
    <p:sldId id="403" r:id="rId6"/>
    <p:sldId id="406" r:id="rId7"/>
    <p:sldId id="367" r:id="rId8"/>
    <p:sldId id="324" r:id="rId9"/>
    <p:sldId id="409" r:id="rId10"/>
    <p:sldId id="408" r:id="rId11"/>
    <p:sldId id="376" r:id="rId12"/>
    <p:sldId id="407" r:id="rId13"/>
    <p:sldId id="377" r:id="rId14"/>
    <p:sldId id="396" r:id="rId15"/>
    <p:sldId id="389" r:id="rId16"/>
    <p:sldId id="397" r:id="rId17"/>
    <p:sldId id="410" r:id="rId18"/>
    <p:sldId id="411" r:id="rId19"/>
    <p:sldId id="412" r:id="rId20"/>
    <p:sldId id="413" r:id="rId21"/>
    <p:sldId id="414" r:id="rId22"/>
    <p:sldId id="415" r:id="rId23"/>
    <p:sldId id="379" r:id="rId24"/>
    <p:sldId id="416"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3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50B045-1864-40EC-A6E6-63BFDA623182}" v="6" dt="2023-05-17T07:21:27.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94"/>
  </p:normalViewPr>
  <p:slideViewPr>
    <p:cSldViewPr snapToGrid="0" snapToObjects="1">
      <p:cViewPr varScale="1">
        <p:scale>
          <a:sx n="103" d="100"/>
          <a:sy n="103" d="100"/>
        </p:scale>
        <p:origin x="120" y="426"/>
      </p:cViewPr>
      <p:guideLst/>
    </p:cSldViewPr>
  </p:slideViewPr>
  <p:notesTextViewPr>
    <p:cViewPr>
      <p:scale>
        <a:sx n="1" d="1"/>
        <a:sy n="1" d="1"/>
      </p:scale>
      <p:origin x="0" y="0"/>
    </p:cViewPr>
  </p:notesText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Lenton" userId="a480cd64ff8cfd16" providerId="LiveId" clId="{6E50B045-1864-40EC-A6E6-63BFDA623182}"/>
    <pc:docChg chg="undo custSel addSld delSld modSld sldOrd">
      <pc:chgData name="Victoria Lenton" userId="a480cd64ff8cfd16" providerId="LiveId" clId="{6E50B045-1864-40EC-A6E6-63BFDA623182}" dt="2023-05-17T07:25:33.843" v="7848" actId="20577"/>
      <pc:docMkLst>
        <pc:docMk/>
      </pc:docMkLst>
      <pc:sldChg chg="modSp mod">
        <pc:chgData name="Victoria Lenton" userId="a480cd64ff8cfd16" providerId="LiveId" clId="{6E50B045-1864-40EC-A6E6-63BFDA623182}" dt="2023-05-17T06:05:35.943" v="255" actId="20577"/>
        <pc:sldMkLst>
          <pc:docMk/>
          <pc:sldMk cId="630933241" sldId="256"/>
        </pc:sldMkLst>
        <pc:spChg chg="mod">
          <ac:chgData name="Victoria Lenton" userId="a480cd64ff8cfd16" providerId="LiveId" clId="{6E50B045-1864-40EC-A6E6-63BFDA623182}" dt="2023-05-17T06:04:30.080" v="74" actId="20577"/>
          <ac:spMkLst>
            <pc:docMk/>
            <pc:sldMk cId="630933241" sldId="256"/>
            <ac:spMk id="6" creationId="{1161C981-93C2-AE45-8248-8F60250755D1}"/>
          </ac:spMkLst>
        </pc:spChg>
        <pc:spChg chg="mod">
          <ac:chgData name="Victoria Lenton" userId="a480cd64ff8cfd16" providerId="LiveId" clId="{6E50B045-1864-40EC-A6E6-63BFDA623182}" dt="2023-05-17T06:05:35.943" v="255" actId="20577"/>
          <ac:spMkLst>
            <pc:docMk/>
            <pc:sldMk cId="630933241" sldId="256"/>
            <ac:spMk id="7" creationId="{17970A08-298C-5A44-B280-24823E5D2DF2}"/>
          </ac:spMkLst>
        </pc:spChg>
      </pc:sldChg>
      <pc:sldChg chg="del">
        <pc:chgData name="Victoria Lenton" userId="a480cd64ff8cfd16" providerId="LiveId" clId="{6E50B045-1864-40EC-A6E6-63BFDA623182}" dt="2023-05-17T06:28:57.052" v="256" actId="2696"/>
        <pc:sldMkLst>
          <pc:docMk/>
          <pc:sldMk cId="4146971330" sldId="257"/>
        </pc:sldMkLst>
      </pc:sldChg>
      <pc:sldChg chg="del">
        <pc:chgData name="Victoria Lenton" userId="a480cd64ff8cfd16" providerId="LiveId" clId="{6E50B045-1864-40EC-A6E6-63BFDA623182}" dt="2023-05-17T07:21:34.546" v="7745" actId="2696"/>
        <pc:sldMkLst>
          <pc:docMk/>
          <pc:sldMk cId="510149516" sldId="259"/>
        </pc:sldMkLst>
      </pc:sldChg>
      <pc:sldChg chg="del">
        <pc:chgData name="Victoria Lenton" userId="a480cd64ff8cfd16" providerId="LiveId" clId="{6E50B045-1864-40EC-A6E6-63BFDA623182}" dt="2023-05-17T06:43:48.477" v="2038" actId="2696"/>
        <pc:sldMkLst>
          <pc:docMk/>
          <pc:sldMk cId="4008435213" sldId="311"/>
        </pc:sldMkLst>
      </pc:sldChg>
      <pc:sldChg chg="modSp mod">
        <pc:chgData name="Victoria Lenton" userId="a480cd64ff8cfd16" providerId="LiveId" clId="{6E50B045-1864-40EC-A6E6-63BFDA623182}" dt="2023-05-17T06:52:39.126" v="2581" actId="255"/>
        <pc:sldMkLst>
          <pc:docMk/>
          <pc:sldMk cId="4019768204" sldId="324"/>
        </pc:sldMkLst>
        <pc:spChg chg="mod">
          <ac:chgData name="Victoria Lenton" userId="a480cd64ff8cfd16" providerId="LiveId" clId="{6E50B045-1864-40EC-A6E6-63BFDA623182}" dt="2023-05-17T06:41:00.422" v="1562" actId="20577"/>
          <ac:spMkLst>
            <pc:docMk/>
            <pc:sldMk cId="4019768204" sldId="324"/>
            <ac:spMk id="2" creationId="{00000000-0000-0000-0000-000000000000}"/>
          </ac:spMkLst>
        </pc:spChg>
        <pc:spChg chg="mod">
          <ac:chgData name="Victoria Lenton" userId="a480cd64ff8cfd16" providerId="LiveId" clId="{6E50B045-1864-40EC-A6E6-63BFDA623182}" dt="2023-05-17T06:52:39.126" v="2581" actId="255"/>
          <ac:spMkLst>
            <pc:docMk/>
            <pc:sldMk cId="4019768204" sldId="324"/>
            <ac:spMk id="3" creationId="{00000000-0000-0000-0000-000000000000}"/>
          </ac:spMkLst>
        </pc:spChg>
      </pc:sldChg>
      <pc:sldChg chg="modSp mod">
        <pc:chgData name="Victoria Lenton" userId="a480cd64ff8cfd16" providerId="LiveId" clId="{6E50B045-1864-40EC-A6E6-63BFDA623182}" dt="2023-05-17T06:40:32.180" v="1514" actId="20577"/>
        <pc:sldMkLst>
          <pc:docMk/>
          <pc:sldMk cId="3405870976" sldId="367"/>
        </pc:sldMkLst>
        <pc:spChg chg="mod">
          <ac:chgData name="Victoria Lenton" userId="a480cd64ff8cfd16" providerId="LiveId" clId="{6E50B045-1864-40EC-A6E6-63BFDA623182}" dt="2023-05-17T06:40:32.180" v="1514" actId="20577"/>
          <ac:spMkLst>
            <pc:docMk/>
            <pc:sldMk cId="3405870976" sldId="367"/>
            <ac:spMk id="2" creationId="{00000000-0000-0000-0000-000000000000}"/>
          </ac:spMkLst>
        </pc:spChg>
      </pc:sldChg>
      <pc:sldChg chg="modSp mod ord">
        <pc:chgData name="Victoria Lenton" userId="a480cd64ff8cfd16" providerId="LiveId" clId="{6E50B045-1864-40EC-A6E6-63BFDA623182}" dt="2023-05-17T06:43:16.041" v="2037" actId="27636"/>
        <pc:sldMkLst>
          <pc:docMk/>
          <pc:sldMk cId="3914424920" sldId="376"/>
        </pc:sldMkLst>
        <pc:spChg chg="mod">
          <ac:chgData name="Victoria Lenton" userId="a480cd64ff8cfd16" providerId="LiveId" clId="{6E50B045-1864-40EC-A6E6-63BFDA623182}" dt="2023-05-17T06:43:16.041" v="2037" actId="27636"/>
          <ac:spMkLst>
            <pc:docMk/>
            <pc:sldMk cId="3914424920" sldId="376"/>
            <ac:spMk id="3" creationId="{00000000-0000-0000-0000-000000000000}"/>
          </ac:spMkLst>
        </pc:spChg>
      </pc:sldChg>
      <pc:sldChg chg="ord">
        <pc:chgData name="Victoria Lenton" userId="a480cd64ff8cfd16" providerId="LiveId" clId="{6E50B045-1864-40EC-A6E6-63BFDA623182}" dt="2023-05-17T06:42:57.623" v="2030" actId="20578"/>
        <pc:sldMkLst>
          <pc:docMk/>
          <pc:sldMk cId="1885090059" sldId="377"/>
        </pc:sldMkLst>
      </pc:sldChg>
      <pc:sldChg chg="del">
        <pc:chgData name="Victoria Lenton" userId="a480cd64ff8cfd16" providerId="LiveId" clId="{6E50B045-1864-40EC-A6E6-63BFDA623182}" dt="2023-05-17T06:43:48.477" v="2038" actId="2696"/>
        <pc:sldMkLst>
          <pc:docMk/>
          <pc:sldMk cId="1862177143" sldId="378"/>
        </pc:sldMkLst>
      </pc:sldChg>
      <pc:sldChg chg="modSp mod">
        <pc:chgData name="Victoria Lenton" userId="a480cd64ff8cfd16" providerId="LiveId" clId="{6E50B045-1864-40EC-A6E6-63BFDA623182}" dt="2023-05-17T07:19:56.364" v="7740" actId="20577"/>
        <pc:sldMkLst>
          <pc:docMk/>
          <pc:sldMk cId="2500614216" sldId="379"/>
        </pc:sldMkLst>
        <pc:spChg chg="mod">
          <ac:chgData name="Victoria Lenton" userId="a480cd64ff8cfd16" providerId="LiveId" clId="{6E50B045-1864-40EC-A6E6-63BFDA623182}" dt="2023-05-17T07:19:56.364" v="7740" actId="20577"/>
          <ac:spMkLst>
            <pc:docMk/>
            <pc:sldMk cId="2500614216" sldId="379"/>
            <ac:spMk id="3" creationId="{00000000-0000-0000-0000-000000000000}"/>
          </ac:spMkLst>
        </pc:spChg>
      </pc:sldChg>
      <pc:sldChg chg="del">
        <pc:chgData name="Victoria Lenton" userId="a480cd64ff8cfd16" providerId="LiveId" clId="{6E50B045-1864-40EC-A6E6-63BFDA623182}" dt="2023-05-17T06:43:48.477" v="2038" actId="2696"/>
        <pc:sldMkLst>
          <pc:docMk/>
          <pc:sldMk cId="2732841815" sldId="380"/>
        </pc:sldMkLst>
      </pc:sldChg>
      <pc:sldChg chg="modSp mod">
        <pc:chgData name="Victoria Lenton" userId="a480cd64ff8cfd16" providerId="LiveId" clId="{6E50B045-1864-40EC-A6E6-63BFDA623182}" dt="2023-05-17T06:51:13.999" v="2567" actId="27636"/>
        <pc:sldMkLst>
          <pc:docMk/>
          <pc:sldMk cId="3809002614" sldId="387"/>
        </pc:sldMkLst>
        <pc:spChg chg="mod">
          <ac:chgData name="Victoria Lenton" userId="a480cd64ff8cfd16" providerId="LiveId" clId="{6E50B045-1864-40EC-A6E6-63BFDA623182}" dt="2023-05-17T06:29:11.609" v="294" actId="20577"/>
          <ac:spMkLst>
            <pc:docMk/>
            <pc:sldMk cId="3809002614" sldId="387"/>
            <ac:spMk id="2" creationId="{2F2C9314-4E18-4ADD-8016-2ECD79B993F6}"/>
          </ac:spMkLst>
        </pc:spChg>
        <pc:spChg chg="mod">
          <ac:chgData name="Victoria Lenton" userId="a480cd64ff8cfd16" providerId="LiveId" clId="{6E50B045-1864-40EC-A6E6-63BFDA623182}" dt="2023-05-17T06:51:13.999" v="2567" actId="27636"/>
          <ac:spMkLst>
            <pc:docMk/>
            <pc:sldMk cId="3809002614" sldId="387"/>
            <ac:spMk id="3" creationId="{8DDF3FB8-EE05-4827-8DDC-61EB0D2C3862}"/>
          </ac:spMkLst>
        </pc:spChg>
      </pc:sldChg>
      <pc:sldChg chg="del">
        <pc:chgData name="Victoria Lenton" userId="a480cd64ff8cfd16" providerId="LiveId" clId="{6E50B045-1864-40EC-A6E6-63BFDA623182}" dt="2023-05-17T06:40:01.292" v="1475" actId="47"/>
        <pc:sldMkLst>
          <pc:docMk/>
          <pc:sldMk cId="3761129374" sldId="388"/>
        </pc:sldMkLst>
      </pc:sldChg>
      <pc:sldChg chg="del">
        <pc:chgData name="Victoria Lenton" userId="a480cd64ff8cfd16" providerId="LiveId" clId="{6E50B045-1864-40EC-A6E6-63BFDA623182}" dt="2023-05-17T06:43:48.477" v="2038" actId="2696"/>
        <pc:sldMkLst>
          <pc:docMk/>
          <pc:sldMk cId="1737132182" sldId="390"/>
        </pc:sldMkLst>
      </pc:sldChg>
      <pc:sldChg chg="del">
        <pc:chgData name="Victoria Lenton" userId="a480cd64ff8cfd16" providerId="LiveId" clId="{6E50B045-1864-40EC-A6E6-63BFDA623182}" dt="2023-05-17T06:45:57.618" v="2359" actId="2696"/>
        <pc:sldMkLst>
          <pc:docMk/>
          <pc:sldMk cId="600258108" sldId="391"/>
        </pc:sldMkLst>
      </pc:sldChg>
      <pc:sldChg chg="del">
        <pc:chgData name="Victoria Lenton" userId="a480cd64ff8cfd16" providerId="LiveId" clId="{6E50B045-1864-40EC-A6E6-63BFDA623182}" dt="2023-05-17T06:47:11.184" v="2400" actId="47"/>
        <pc:sldMkLst>
          <pc:docMk/>
          <pc:sldMk cId="2326611107" sldId="392"/>
        </pc:sldMkLst>
      </pc:sldChg>
      <pc:sldChg chg="del">
        <pc:chgData name="Victoria Lenton" userId="a480cd64ff8cfd16" providerId="LiveId" clId="{6E50B045-1864-40EC-A6E6-63BFDA623182}" dt="2023-05-17T06:47:13.789" v="2401" actId="47"/>
        <pc:sldMkLst>
          <pc:docMk/>
          <pc:sldMk cId="1101033105" sldId="393"/>
        </pc:sldMkLst>
      </pc:sldChg>
      <pc:sldChg chg="del">
        <pc:chgData name="Victoria Lenton" userId="a480cd64ff8cfd16" providerId="LiveId" clId="{6E50B045-1864-40EC-A6E6-63BFDA623182}" dt="2023-05-17T06:47:11.184" v="2400" actId="47"/>
        <pc:sldMkLst>
          <pc:docMk/>
          <pc:sldMk cId="1678088398" sldId="394"/>
        </pc:sldMkLst>
      </pc:sldChg>
      <pc:sldChg chg="modSp mod modNotesTx">
        <pc:chgData name="Victoria Lenton" userId="a480cd64ff8cfd16" providerId="LiveId" clId="{6E50B045-1864-40EC-A6E6-63BFDA623182}" dt="2023-05-17T07:25:33.843" v="7848" actId="20577"/>
        <pc:sldMkLst>
          <pc:docMk/>
          <pc:sldMk cId="695537852" sldId="397"/>
        </pc:sldMkLst>
        <pc:spChg chg="mod">
          <ac:chgData name="Victoria Lenton" userId="a480cd64ff8cfd16" providerId="LiveId" clId="{6E50B045-1864-40EC-A6E6-63BFDA623182}" dt="2023-05-17T06:53:41.921" v="2648" actId="20577"/>
          <ac:spMkLst>
            <pc:docMk/>
            <pc:sldMk cId="695537852" sldId="397"/>
            <ac:spMk id="2" creationId="{51A9D808-FC4C-4206-A18C-7B35EA26B2F5}"/>
          </ac:spMkLst>
        </pc:spChg>
        <pc:spChg chg="mod">
          <ac:chgData name="Victoria Lenton" userId="a480cd64ff8cfd16" providerId="LiveId" clId="{6E50B045-1864-40EC-A6E6-63BFDA623182}" dt="2023-05-17T06:57:50.068" v="3837" actId="27636"/>
          <ac:spMkLst>
            <pc:docMk/>
            <pc:sldMk cId="695537852" sldId="397"/>
            <ac:spMk id="3" creationId="{AF9831A1-B008-4A75-ADCB-3A3A95A81169}"/>
          </ac:spMkLst>
        </pc:spChg>
      </pc:sldChg>
      <pc:sldChg chg="del">
        <pc:chgData name="Victoria Lenton" userId="a480cd64ff8cfd16" providerId="LiveId" clId="{6E50B045-1864-40EC-A6E6-63BFDA623182}" dt="2023-05-17T06:43:48.477" v="2038" actId="2696"/>
        <pc:sldMkLst>
          <pc:docMk/>
          <pc:sldMk cId="182323659" sldId="399"/>
        </pc:sldMkLst>
      </pc:sldChg>
      <pc:sldChg chg="modSp del mod">
        <pc:chgData name="Victoria Lenton" userId="a480cd64ff8cfd16" providerId="LiveId" clId="{6E50B045-1864-40EC-A6E6-63BFDA623182}" dt="2023-05-17T06:58:06.655" v="3838" actId="2696"/>
        <pc:sldMkLst>
          <pc:docMk/>
          <pc:sldMk cId="1313173656" sldId="400"/>
        </pc:sldMkLst>
        <pc:spChg chg="mod">
          <ac:chgData name="Victoria Lenton" userId="a480cd64ff8cfd16" providerId="LiveId" clId="{6E50B045-1864-40EC-A6E6-63BFDA623182}" dt="2023-05-17T06:46:30.348" v="2366" actId="27636"/>
          <ac:spMkLst>
            <pc:docMk/>
            <pc:sldMk cId="1313173656" sldId="400"/>
            <ac:spMk id="3" creationId="{AF9831A1-B008-4A75-ADCB-3A3A95A81169}"/>
          </ac:spMkLst>
        </pc:spChg>
      </pc:sldChg>
      <pc:sldChg chg="add del">
        <pc:chgData name="Victoria Lenton" userId="a480cd64ff8cfd16" providerId="LiveId" clId="{6E50B045-1864-40EC-A6E6-63BFDA623182}" dt="2023-05-17T06:36:32.086" v="900" actId="2696"/>
        <pc:sldMkLst>
          <pc:docMk/>
          <pc:sldMk cId="719297838" sldId="401"/>
        </pc:sldMkLst>
      </pc:sldChg>
      <pc:sldChg chg="modSp add mod">
        <pc:chgData name="Victoria Lenton" userId="a480cd64ff8cfd16" providerId="LiveId" clId="{6E50B045-1864-40EC-A6E6-63BFDA623182}" dt="2023-05-17T07:02:21.033" v="4400" actId="20577"/>
        <pc:sldMkLst>
          <pc:docMk/>
          <pc:sldMk cId="589039920" sldId="402"/>
        </pc:sldMkLst>
        <pc:spChg chg="mod">
          <ac:chgData name="Victoria Lenton" userId="a480cd64ff8cfd16" providerId="LiveId" clId="{6E50B045-1864-40EC-A6E6-63BFDA623182}" dt="2023-05-17T07:02:21.033" v="4400" actId="20577"/>
          <ac:spMkLst>
            <pc:docMk/>
            <pc:sldMk cId="589039920" sldId="402"/>
            <ac:spMk id="3" creationId="{8DDF3FB8-EE05-4827-8DDC-61EB0D2C3862}"/>
          </ac:spMkLst>
        </pc:spChg>
      </pc:sldChg>
      <pc:sldChg chg="modSp add mod">
        <pc:chgData name="Victoria Lenton" userId="a480cd64ff8cfd16" providerId="LiveId" clId="{6E50B045-1864-40EC-A6E6-63BFDA623182}" dt="2023-05-17T07:23:12.794" v="7828" actId="1076"/>
        <pc:sldMkLst>
          <pc:docMk/>
          <pc:sldMk cId="251201570" sldId="403"/>
        </pc:sldMkLst>
        <pc:spChg chg="mod">
          <ac:chgData name="Victoria Lenton" userId="a480cd64ff8cfd16" providerId="LiveId" clId="{6E50B045-1864-40EC-A6E6-63BFDA623182}" dt="2023-05-17T07:23:12.794" v="7828" actId="1076"/>
          <ac:spMkLst>
            <pc:docMk/>
            <pc:sldMk cId="251201570" sldId="403"/>
            <ac:spMk id="3" creationId="{8DDF3FB8-EE05-4827-8DDC-61EB0D2C3862}"/>
          </ac:spMkLst>
        </pc:spChg>
      </pc:sldChg>
      <pc:sldChg chg="modSp add del mod">
        <pc:chgData name="Victoria Lenton" userId="a480cd64ff8cfd16" providerId="LiveId" clId="{6E50B045-1864-40EC-A6E6-63BFDA623182}" dt="2023-05-17T06:31:59.936" v="341" actId="2696"/>
        <pc:sldMkLst>
          <pc:docMk/>
          <pc:sldMk cId="3280839552" sldId="404"/>
        </pc:sldMkLst>
        <pc:spChg chg="mod">
          <ac:chgData name="Victoria Lenton" userId="a480cd64ff8cfd16" providerId="LiveId" clId="{6E50B045-1864-40EC-A6E6-63BFDA623182}" dt="2023-05-17T06:31:41.264" v="338"/>
          <ac:spMkLst>
            <pc:docMk/>
            <pc:sldMk cId="3280839552" sldId="404"/>
            <ac:spMk id="3" creationId="{8DDF3FB8-EE05-4827-8DDC-61EB0D2C3862}"/>
          </ac:spMkLst>
        </pc:spChg>
      </pc:sldChg>
      <pc:sldChg chg="modSp add mod">
        <pc:chgData name="Victoria Lenton" userId="a480cd64ff8cfd16" providerId="LiveId" clId="{6E50B045-1864-40EC-A6E6-63BFDA623182}" dt="2023-05-17T06:51:30.122" v="2570" actId="27636"/>
        <pc:sldMkLst>
          <pc:docMk/>
          <pc:sldMk cId="2574703435" sldId="405"/>
        </pc:sldMkLst>
        <pc:spChg chg="mod">
          <ac:chgData name="Victoria Lenton" userId="a480cd64ff8cfd16" providerId="LiveId" clId="{6E50B045-1864-40EC-A6E6-63BFDA623182}" dt="2023-05-17T06:51:30.122" v="2570" actId="27636"/>
          <ac:spMkLst>
            <pc:docMk/>
            <pc:sldMk cId="2574703435" sldId="405"/>
            <ac:spMk id="3" creationId="{8DDF3FB8-EE05-4827-8DDC-61EB0D2C3862}"/>
          </ac:spMkLst>
        </pc:spChg>
      </pc:sldChg>
      <pc:sldChg chg="modSp add mod">
        <pc:chgData name="Victoria Lenton" userId="a480cd64ff8cfd16" providerId="LiveId" clId="{6E50B045-1864-40EC-A6E6-63BFDA623182}" dt="2023-05-17T06:59:14.409" v="3894" actId="20577"/>
        <pc:sldMkLst>
          <pc:docMk/>
          <pc:sldMk cId="2696753423" sldId="406"/>
        </pc:sldMkLst>
        <pc:spChg chg="mod">
          <ac:chgData name="Victoria Lenton" userId="a480cd64ff8cfd16" providerId="LiveId" clId="{6E50B045-1864-40EC-A6E6-63BFDA623182}" dt="2023-05-17T06:59:14.409" v="3894" actId="20577"/>
          <ac:spMkLst>
            <pc:docMk/>
            <pc:sldMk cId="2696753423" sldId="406"/>
            <ac:spMk id="2" creationId="{2F2C9314-4E18-4ADD-8016-2ECD79B993F6}"/>
          </ac:spMkLst>
        </pc:spChg>
        <pc:spChg chg="mod">
          <ac:chgData name="Victoria Lenton" userId="a480cd64ff8cfd16" providerId="LiveId" clId="{6E50B045-1864-40EC-A6E6-63BFDA623182}" dt="2023-05-17T06:52:06.677" v="2576" actId="2711"/>
          <ac:spMkLst>
            <pc:docMk/>
            <pc:sldMk cId="2696753423" sldId="406"/>
            <ac:spMk id="3" creationId="{8DDF3FB8-EE05-4827-8DDC-61EB0D2C3862}"/>
          </ac:spMkLst>
        </pc:spChg>
      </pc:sldChg>
      <pc:sldChg chg="add">
        <pc:chgData name="Victoria Lenton" userId="a480cd64ff8cfd16" providerId="LiveId" clId="{6E50B045-1864-40EC-A6E6-63BFDA623182}" dt="2023-05-17T06:43:13.300" v="2035" actId="2890"/>
        <pc:sldMkLst>
          <pc:docMk/>
          <pc:sldMk cId="261454550" sldId="407"/>
        </pc:sldMkLst>
      </pc:sldChg>
      <pc:sldChg chg="modSp add mod">
        <pc:chgData name="Victoria Lenton" userId="a480cd64ff8cfd16" providerId="LiveId" clId="{6E50B045-1864-40EC-A6E6-63BFDA623182}" dt="2023-05-17T06:53:11.722" v="2623" actId="255"/>
        <pc:sldMkLst>
          <pc:docMk/>
          <pc:sldMk cId="3266295071" sldId="408"/>
        </pc:sldMkLst>
        <pc:spChg chg="mod">
          <ac:chgData name="Victoria Lenton" userId="a480cd64ff8cfd16" providerId="LiveId" clId="{6E50B045-1864-40EC-A6E6-63BFDA623182}" dt="2023-05-17T06:53:11.722" v="2623" actId="255"/>
          <ac:spMkLst>
            <pc:docMk/>
            <pc:sldMk cId="3266295071" sldId="408"/>
            <ac:spMk id="3" creationId="{00000000-0000-0000-0000-000000000000}"/>
          </ac:spMkLst>
        </pc:spChg>
      </pc:sldChg>
      <pc:sldChg chg="modSp add mod">
        <pc:chgData name="Victoria Lenton" userId="a480cd64ff8cfd16" providerId="LiveId" clId="{6E50B045-1864-40EC-A6E6-63BFDA623182}" dt="2023-05-17T06:52:51.761" v="2583" actId="27636"/>
        <pc:sldMkLst>
          <pc:docMk/>
          <pc:sldMk cId="3518269579" sldId="409"/>
        </pc:sldMkLst>
        <pc:spChg chg="mod">
          <ac:chgData name="Victoria Lenton" userId="a480cd64ff8cfd16" providerId="LiveId" clId="{6E50B045-1864-40EC-A6E6-63BFDA623182}" dt="2023-05-17T06:52:51.761" v="2583" actId="27636"/>
          <ac:spMkLst>
            <pc:docMk/>
            <pc:sldMk cId="3518269579" sldId="409"/>
            <ac:spMk id="3" creationId="{00000000-0000-0000-0000-000000000000}"/>
          </ac:spMkLst>
        </pc:spChg>
      </pc:sldChg>
      <pc:sldChg chg="modSp add mod modNotesTx">
        <pc:chgData name="Victoria Lenton" userId="a480cd64ff8cfd16" providerId="LiveId" clId="{6E50B045-1864-40EC-A6E6-63BFDA623182}" dt="2023-05-17T07:25:30.769" v="7847" actId="20577"/>
        <pc:sldMkLst>
          <pc:docMk/>
          <pc:sldMk cId="2595662741" sldId="410"/>
        </pc:sldMkLst>
        <pc:spChg chg="mod">
          <ac:chgData name="Victoria Lenton" userId="a480cd64ff8cfd16" providerId="LiveId" clId="{6E50B045-1864-40EC-A6E6-63BFDA623182}" dt="2023-05-17T06:59:00.066" v="3887" actId="20577"/>
          <ac:spMkLst>
            <pc:docMk/>
            <pc:sldMk cId="2595662741" sldId="410"/>
            <ac:spMk id="2" creationId="{51A9D808-FC4C-4206-A18C-7B35EA26B2F5}"/>
          </ac:spMkLst>
        </pc:spChg>
        <pc:spChg chg="mod">
          <ac:chgData name="Victoria Lenton" userId="a480cd64ff8cfd16" providerId="LiveId" clId="{6E50B045-1864-40EC-A6E6-63BFDA623182}" dt="2023-05-17T07:03:12.819" v="4402" actId="27636"/>
          <ac:spMkLst>
            <pc:docMk/>
            <pc:sldMk cId="2595662741" sldId="410"/>
            <ac:spMk id="3" creationId="{AF9831A1-B008-4A75-ADCB-3A3A95A81169}"/>
          </ac:spMkLst>
        </pc:spChg>
      </pc:sldChg>
      <pc:sldChg chg="modSp add mod modNotesTx">
        <pc:chgData name="Victoria Lenton" userId="a480cd64ff8cfd16" providerId="LiveId" clId="{6E50B045-1864-40EC-A6E6-63BFDA623182}" dt="2023-05-17T07:25:27.673" v="7846" actId="20577"/>
        <pc:sldMkLst>
          <pc:docMk/>
          <pc:sldMk cId="2568632339" sldId="411"/>
        </pc:sldMkLst>
        <pc:spChg chg="mod">
          <ac:chgData name="Victoria Lenton" userId="a480cd64ff8cfd16" providerId="LiveId" clId="{6E50B045-1864-40EC-A6E6-63BFDA623182}" dt="2023-05-17T07:07:34.763" v="5283" actId="403"/>
          <ac:spMkLst>
            <pc:docMk/>
            <pc:sldMk cId="2568632339" sldId="411"/>
            <ac:spMk id="3" creationId="{AF9831A1-B008-4A75-ADCB-3A3A95A81169}"/>
          </ac:spMkLst>
        </pc:spChg>
      </pc:sldChg>
      <pc:sldChg chg="modSp add mod modNotesTx">
        <pc:chgData name="Victoria Lenton" userId="a480cd64ff8cfd16" providerId="LiveId" clId="{6E50B045-1864-40EC-A6E6-63BFDA623182}" dt="2023-05-17T07:25:24.844" v="7845" actId="20577"/>
        <pc:sldMkLst>
          <pc:docMk/>
          <pc:sldMk cId="2969843094" sldId="412"/>
        </pc:sldMkLst>
        <pc:spChg chg="mod">
          <ac:chgData name="Victoria Lenton" userId="a480cd64ff8cfd16" providerId="LiveId" clId="{6E50B045-1864-40EC-A6E6-63BFDA623182}" dt="2023-05-17T07:09:52.485" v="5784" actId="20577"/>
          <ac:spMkLst>
            <pc:docMk/>
            <pc:sldMk cId="2969843094" sldId="412"/>
            <ac:spMk id="3" creationId="{AF9831A1-B008-4A75-ADCB-3A3A95A81169}"/>
          </ac:spMkLst>
        </pc:spChg>
      </pc:sldChg>
      <pc:sldChg chg="modSp add mod modNotesTx">
        <pc:chgData name="Victoria Lenton" userId="a480cd64ff8cfd16" providerId="LiveId" clId="{6E50B045-1864-40EC-A6E6-63BFDA623182}" dt="2023-05-17T07:25:21.738" v="7844" actId="20577"/>
        <pc:sldMkLst>
          <pc:docMk/>
          <pc:sldMk cId="3154245919" sldId="413"/>
        </pc:sldMkLst>
        <pc:spChg chg="mod">
          <ac:chgData name="Victoria Lenton" userId="a480cd64ff8cfd16" providerId="LiveId" clId="{6E50B045-1864-40EC-A6E6-63BFDA623182}" dt="2023-05-17T07:10:58.526" v="5960" actId="5793"/>
          <ac:spMkLst>
            <pc:docMk/>
            <pc:sldMk cId="3154245919" sldId="413"/>
            <ac:spMk id="3" creationId="{AF9831A1-B008-4A75-ADCB-3A3A95A81169}"/>
          </ac:spMkLst>
        </pc:spChg>
      </pc:sldChg>
      <pc:sldChg chg="modSp add mod modNotesTx">
        <pc:chgData name="Victoria Lenton" userId="a480cd64ff8cfd16" providerId="LiveId" clId="{6E50B045-1864-40EC-A6E6-63BFDA623182}" dt="2023-05-17T07:25:18.682" v="7843" actId="20577"/>
        <pc:sldMkLst>
          <pc:docMk/>
          <pc:sldMk cId="1687762982" sldId="414"/>
        </pc:sldMkLst>
        <pc:spChg chg="mod">
          <ac:chgData name="Victoria Lenton" userId="a480cd64ff8cfd16" providerId="LiveId" clId="{6E50B045-1864-40EC-A6E6-63BFDA623182}" dt="2023-05-17T07:23:43.373" v="7841" actId="14100"/>
          <ac:spMkLst>
            <pc:docMk/>
            <pc:sldMk cId="1687762982" sldId="414"/>
            <ac:spMk id="3" creationId="{AF9831A1-B008-4A75-ADCB-3A3A95A81169}"/>
          </ac:spMkLst>
        </pc:spChg>
      </pc:sldChg>
      <pc:sldChg chg="modSp add mod modNotesTx">
        <pc:chgData name="Victoria Lenton" userId="a480cd64ff8cfd16" providerId="LiveId" clId="{6E50B045-1864-40EC-A6E6-63BFDA623182}" dt="2023-05-17T07:25:15.178" v="7842" actId="20577"/>
        <pc:sldMkLst>
          <pc:docMk/>
          <pc:sldMk cId="2682545608" sldId="415"/>
        </pc:sldMkLst>
        <pc:spChg chg="mod">
          <ac:chgData name="Victoria Lenton" userId="a480cd64ff8cfd16" providerId="LiveId" clId="{6E50B045-1864-40EC-A6E6-63BFDA623182}" dt="2023-05-17T07:15:56.541" v="6749" actId="20577"/>
          <ac:spMkLst>
            <pc:docMk/>
            <pc:sldMk cId="2682545608" sldId="415"/>
            <ac:spMk id="2" creationId="{51A9D808-FC4C-4206-A18C-7B35EA26B2F5}"/>
          </ac:spMkLst>
        </pc:spChg>
        <pc:spChg chg="mod">
          <ac:chgData name="Victoria Lenton" userId="a480cd64ff8cfd16" providerId="LiveId" clId="{6E50B045-1864-40EC-A6E6-63BFDA623182}" dt="2023-05-17T07:22:53.497" v="7826" actId="20577"/>
          <ac:spMkLst>
            <pc:docMk/>
            <pc:sldMk cId="2682545608" sldId="415"/>
            <ac:spMk id="3" creationId="{AF9831A1-B008-4A75-ADCB-3A3A95A81169}"/>
          </ac:spMkLst>
        </pc:spChg>
      </pc:sldChg>
      <pc:sldChg chg="addSp new">
        <pc:chgData name="Victoria Lenton" userId="a480cd64ff8cfd16" providerId="LiveId" clId="{6E50B045-1864-40EC-A6E6-63BFDA623182}" dt="2023-05-17T07:21:27.619" v="7744"/>
        <pc:sldMkLst>
          <pc:docMk/>
          <pc:sldMk cId="60731237" sldId="416"/>
        </pc:sldMkLst>
        <pc:picChg chg="add">
          <ac:chgData name="Victoria Lenton" userId="a480cd64ff8cfd16" providerId="LiveId" clId="{6E50B045-1864-40EC-A6E6-63BFDA623182}" dt="2023-05-17T07:21:27.619" v="7744"/>
          <ac:picMkLst>
            <pc:docMk/>
            <pc:sldMk cId="60731237" sldId="416"/>
            <ac:picMk id="2" creationId="{441BAD03-F05B-7739-8F32-4E27D364A8C3}"/>
          </ac:picMkLst>
        </pc:picChg>
      </pc:sldChg>
      <pc:sldChg chg="new del">
        <pc:chgData name="Victoria Lenton" userId="a480cd64ff8cfd16" providerId="LiveId" clId="{6E50B045-1864-40EC-A6E6-63BFDA623182}" dt="2023-05-17T07:20:51.327" v="7742" actId="2696"/>
        <pc:sldMkLst>
          <pc:docMk/>
          <pc:sldMk cId="3624336582" sldId="4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7CBBA0-BB52-0745-A2D4-D4D48396A5F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22AF7454-8B64-5941-A56A-DCE6A27673D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7B3AAF0-3DA2-8543-A250-867252621E9A}" type="datetimeFigureOut">
              <a:rPr lang="en-US" smtClean="0"/>
              <a:t>5/17/2023</a:t>
            </a:fld>
            <a:endParaRPr lang="en-US" dirty="0"/>
          </a:p>
        </p:txBody>
      </p:sp>
      <p:sp>
        <p:nvSpPr>
          <p:cNvPr id="4" name="Footer Placeholder 3">
            <a:extLst>
              <a:ext uri="{FF2B5EF4-FFF2-40B4-BE49-F238E27FC236}">
                <a16:creationId xmlns:a16="http://schemas.microsoft.com/office/drawing/2014/main" id="{C37D820F-7AD0-0549-A057-B92F8D12590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5A504F4-DCFA-E045-867D-44B76D68792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92782FA-B25B-AB4F-90DE-EE2C7F68EC8F}" type="slidenum">
              <a:rPr lang="en-US" smtClean="0"/>
              <a:t>‹#›</a:t>
            </a:fld>
            <a:endParaRPr lang="en-US" dirty="0"/>
          </a:p>
        </p:txBody>
      </p:sp>
    </p:spTree>
    <p:extLst>
      <p:ext uri="{BB962C8B-B14F-4D97-AF65-F5344CB8AC3E}">
        <p14:creationId xmlns:p14="http://schemas.microsoft.com/office/powerpoint/2010/main" val="1564542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966DD34-532A-40ED-9A80-E64C3C2C9ADF}" type="datetimeFigureOut">
              <a:rPr lang="en-AU" smtClean="0"/>
              <a:t>17/05/2023</a:t>
            </a:fld>
            <a:endParaRPr lang="en-AU"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AU"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F646CCF-17E6-4A41-A46C-0E404C4617B1}" type="slidenum">
              <a:rPr lang="en-AU" smtClean="0"/>
              <a:t>‹#›</a:t>
            </a:fld>
            <a:endParaRPr lang="en-AU" dirty="0"/>
          </a:p>
        </p:txBody>
      </p:sp>
    </p:spTree>
    <p:extLst>
      <p:ext uri="{BB962C8B-B14F-4D97-AF65-F5344CB8AC3E}">
        <p14:creationId xmlns:p14="http://schemas.microsoft.com/office/powerpoint/2010/main" val="3876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F646CCF-17E6-4A41-A46C-0E404C4617B1}" type="slidenum">
              <a:rPr lang="en-AU" smtClean="0"/>
              <a:t>1</a:t>
            </a:fld>
            <a:endParaRPr lang="en-AU" dirty="0"/>
          </a:p>
        </p:txBody>
      </p:sp>
    </p:spTree>
    <p:extLst>
      <p:ext uri="{BB962C8B-B14F-4D97-AF65-F5344CB8AC3E}">
        <p14:creationId xmlns:p14="http://schemas.microsoft.com/office/powerpoint/2010/main" val="1304033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C997BCAE-BB03-4824-9642-9607FC54987F}" type="slidenum">
              <a:rPr lang="en-AU" smtClean="0"/>
              <a:t>15</a:t>
            </a:fld>
            <a:endParaRPr lang="en-AU" dirty="0"/>
          </a:p>
        </p:txBody>
      </p:sp>
    </p:spTree>
    <p:extLst>
      <p:ext uri="{BB962C8B-B14F-4D97-AF65-F5344CB8AC3E}">
        <p14:creationId xmlns:p14="http://schemas.microsoft.com/office/powerpoint/2010/main" val="84256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646CCF-17E6-4A41-A46C-0E404C4617B1}" type="slidenum">
              <a:rPr lang="en-AU" smtClean="0"/>
              <a:t>16</a:t>
            </a:fld>
            <a:endParaRPr lang="en-AU" dirty="0"/>
          </a:p>
        </p:txBody>
      </p:sp>
    </p:spTree>
    <p:extLst>
      <p:ext uri="{BB962C8B-B14F-4D97-AF65-F5344CB8AC3E}">
        <p14:creationId xmlns:p14="http://schemas.microsoft.com/office/powerpoint/2010/main" val="64186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646CCF-17E6-4A41-A46C-0E404C4617B1}" type="slidenum">
              <a:rPr lang="en-AU" smtClean="0"/>
              <a:t>17</a:t>
            </a:fld>
            <a:endParaRPr lang="en-AU" dirty="0"/>
          </a:p>
        </p:txBody>
      </p:sp>
    </p:spTree>
    <p:extLst>
      <p:ext uri="{BB962C8B-B14F-4D97-AF65-F5344CB8AC3E}">
        <p14:creationId xmlns:p14="http://schemas.microsoft.com/office/powerpoint/2010/main" val="2970409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646CCF-17E6-4A41-A46C-0E404C4617B1}" type="slidenum">
              <a:rPr lang="en-AU" smtClean="0"/>
              <a:t>18</a:t>
            </a:fld>
            <a:endParaRPr lang="en-AU" dirty="0"/>
          </a:p>
        </p:txBody>
      </p:sp>
    </p:spTree>
    <p:extLst>
      <p:ext uri="{BB962C8B-B14F-4D97-AF65-F5344CB8AC3E}">
        <p14:creationId xmlns:p14="http://schemas.microsoft.com/office/powerpoint/2010/main" val="409966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646CCF-17E6-4A41-A46C-0E404C4617B1}" type="slidenum">
              <a:rPr lang="en-AU" smtClean="0"/>
              <a:t>19</a:t>
            </a:fld>
            <a:endParaRPr lang="en-AU" dirty="0"/>
          </a:p>
        </p:txBody>
      </p:sp>
    </p:spTree>
    <p:extLst>
      <p:ext uri="{BB962C8B-B14F-4D97-AF65-F5344CB8AC3E}">
        <p14:creationId xmlns:p14="http://schemas.microsoft.com/office/powerpoint/2010/main" val="2143339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646CCF-17E6-4A41-A46C-0E404C4617B1}" type="slidenum">
              <a:rPr lang="en-AU" smtClean="0"/>
              <a:t>20</a:t>
            </a:fld>
            <a:endParaRPr lang="en-AU" dirty="0"/>
          </a:p>
        </p:txBody>
      </p:sp>
    </p:spTree>
    <p:extLst>
      <p:ext uri="{BB962C8B-B14F-4D97-AF65-F5344CB8AC3E}">
        <p14:creationId xmlns:p14="http://schemas.microsoft.com/office/powerpoint/2010/main" val="405893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646CCF-17E6-4A41-A46C-0E404C4617B1}" type="slidenum">
              <a:rPr lang="en-AU" smtClean="0"/>
              <a:t>21</a:t>
            </a:fld>
            <a:endParaRPr lang="en-AU" dirty="0"/>
          </a:p>
        </p:txBody>
      </p:sp>
    </p:spTree>
    <p:extLst>
      <p:ext uri="{BB962C8B-B14F-4D97-AF65-F5344CB8AC3E}">
        <p14:creationId xmlns:p14="http://schemas.microsoft.com/office/powerpoint/2010/main" val="1231914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F646CCF-17E6-4A41-A46C-0E404C4617B1}" type="slidenum">
              <a:rPr lang="en-AU" smtClean="0"/>
              <a:t>22</a:t>
            </a:fld>
            <a:endParaRPr lang="en-AU" dirty="0"/>
          </a:p>
        </p:txBody>
      </p:sp>
    </p:spTree>
    <p:extLst>
      <p:ext uri="{BB962C8B-B14F-4D97-AF65-F5344CB8AC3E}">
        <p14:creationId xmlns:p14="http://schemas.microsoft.com/office/powerpoint/2010/main" val="89394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effectLst/>
            </a:endParaRPr>
          </a:p>
        </p:txBody>
      </p:sp>
      <p:sp>
        <p:nvSpPr>
          <p:cNvPr id="4" name="Slide Number Placeholder 3"/>
          <p:cNvSpPr>
            <a:spLocks noGrp="1"/>
          </p:cNvSpPr>
          <p:nvPr>
            <p:ph type="sldNum" sz="quarter" idx="10"/>
          </p:nvPr>
        </p:nvSpPr>
        <p:spPr/>
        <p:txBody>
          <a:bodyPr/>
          <a:lstStyle/>
          <a:p>
            <a:fld id="{C997BCAE-BB03-4824-9642-9607FC54987F}" type="slidenum">
              <a:rPr lang="en-AU" smtClean="0"/>
              <a:t>23</a:t>
            </a:fld>
            <a:endParaRPr lang="en-AU" dirty="0"/>
          </a:p>
        </p:txBody>
      </p:sp>
    </p:spTree>
    <p:extLst>
      <p:ext uri="{BB962C8B-B14F-4D97-AF65-F5344CB8AC3E}">
        <p14:creationId xmlns:p14="http://schemas.microsoft.com/office/powerpoint/2010/main" val="4087816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997BCAE-BB03-4824-9642-9607FC54987F}" type="slidenum">
              <a:rPr lang="en-AU" smtClean="0"/>
              <a:t>7</a:t>
            </a:fld>
            <a:endParaRPr lang="en-AU" dirty="0"/>
          </a:p>
        </p:txBody>
      </p:sp>
    </p:spTree>
    <p:extLst>
      <p:ext uri="{BB962C8B-B14F-4D97-AF65-F5344CB8AC3E}">
        <p14:creationId xmlns:p14="http://schemas.microsoft.com/office/powerpoint/2010/main" val="1397577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C997BCAE-BB03-4824-9642-9607FC54987F}" type="slidenum">
              <a:rPr lang="en-AU" smtClean="0"/>
              <a:t>8</a:t>
            </a:fld>
            <a:endParaRPr lang="en-AU" dirty="0"/>
          </a:p>
        </p:txBody>
      </p:sp>
    </p:spTree>
    <p:extLst>
      <p:ext uri="{BB962C8B-B14F-4D97-AF65-F5344CB8AC3E}">
        <p14:creationId xmlns:p14="http://schemas.microsoft.com/office/powerpoint/2010/main" val="1425004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C997BCAE-BB03-4824-9642-9607FC54987F}" type="slidenum">
              <a:rPr lang="en-AU" smtClean="0"/>
              <a:t>9</a:t>
            </a:fld>
            <a:endParaRPr lang="en-AU" dirty="0"/>
          </a:p>
        </p:txBody>
      </p:sp>
    </p:spTree>
    <p:extLst>
      <p:ext uri="{BB962C8B-B14F-4D97-AF65-F5344CB8AC3E}">
        <p14:creationId xmlns:p14="http://schemas.microsoft.com/office/powerpoint/2010/main" val="3346654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C997BCAE-BB03-4824-9642-9607FC54987F}" type="slidenum">
              <a:rPr lang="en-AU" smtClean="0"/>
              <a:t>10</a:t>
            </a:fld>
            <a:endParaRPr lang="en-AU" dirty="0"/>
          </a:p>
        </p:txBody>
      </p:sp>
    </p:spTree>
    <p:extLst>
      <p:ext uri="{BB962C8B-B14F-4D97-AF65-F5344CB8AC3E}">
        <p14:creationId xmlns:p14="http://schemas.microsoft.com/office/powerpoint/2010/main" val="340666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C997BCAE-BB03-4824-9642-9607FC54987F}" type="slidenum">
              <a:rPr lang="en-AU" smtClean="0"/>
              <a:t>11</a:t>
            </a:fld>
            <a:endParaRPr lang="en-AU" dirty="0"/>
          </a:p>
        </p:txBody>
      </p:sp>
    </p:spTree>
    <p:extLst>
      <p:ext uri="{BB962C8B-B14F-4D97-AF65-F5344CB8AC3E}">
        <p14:creationId xmlns:p14="http://schemas.microsoft.com/office/powerpoint/2010/main" val="3234915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C997BCAE-BB03-4824-9642-9607FC54987F}" type="slidenum">
              <a:rPr lang="en-AU" smtClean="0"/>
              <a:t>12</a:t>
            </a:fld>
            <a:endParaRPr lang="en-AU" dirty="0"/>
          </a:p>
        </p:txBody>
      </p:sp>
    </p:spTree>
    <p:extLst>
      <p:ext uri="{BB962C8B-B14F-4D97-AF65-F5344CB8AC3E}">
        <p14:creationId xmlns:p14="http://schemas.microsoft.com/office/powerpoint/2010/main" val="398802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C997BCAE-BB03-4824-9642-9607FC54987F}" type="slidenum">
              <a:rPr lang="en-AU" smtClean="0"/>
              <a:t>13</a:t>
            </a:fld>
            <a:endParaRPr lang="en-AU" dirty="0"/>
          </a:p>
        </p:txBody>
      </p:sp>
    </p:spTree>
    <p:extLst>
      <p:ext uri="{BB962C8B-B14F-4D97-AF65-F5344CB8AC3E}">
        <p14:creationId xmlns:p14="http://schemas.microsoft.com/office/powerpoint/2010/main" val="3927108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dirty="0"/>
          </a:p>
        </p:txBody>
      </p:sp>
      <p:sp>
        <p:nvSpPr>
          <p:cNvPr id="4" name="Slide Number Placeholder 3"/>
          <p:cNvSpPr>
            <a:spLocks noGrp="1"/>
          </p:cNvSpPr>
          <p:nvPr>
            <p:ph type="sldNum" sz="quarter" idx="10"/>
          </p:nvPr>
        </p:nvSpPr>
        <p:spPr/>
        <p:txBody>
          <a:bodyPr/>
          <a:lstStyle/>
          <a:p>
            <a:fld id="{C997BCAE-BB03-4824-9642-9607FC54987F}" type="slidenum">
              <a:rPr lang="en-AU" smtClean="0"/>
              <a:t>14</a:t>
            </a:fld>
            <a:endParaRPr lang="en-AU" dirty="0"/>
          </a:p>
        </p:txBody>
      </p:sp>
    </p:spTree>
    <p:extLst>
      <p:ext uri="{BB962C8B-B14F-4D97-AF65-F5344CB8AC3E}">
        <p14:creationId xmlns:p14="http://schemas.microsoft.com/office/powerpoint/2010/main" val="2794553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5000" t="-6000" r="-4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4954" y="437041"/>
            <a:ext cx="9708515" cy="3239954"/>
          </a:xfrm>
        </p:spPr>
        <p:txBody>
          <a:bodyPr anchor="b"/>
          <a:lstStyle>
            <a:lvl1pPr algn="ctr">
              <a:defRPr sz="5400"/>
            </a:lvl1pPr>
          </a:lstStyle>
          <a:p>
            <a:r>
              <a:rPr lang="en-GB" dirty="0"/>
              <a:t>Topic</a:t>
            </a:r>
            <a:endParaRPr lang="en-US" dirty="0"/>
          </a:p>
        </p:txBody>
      </p:sp>
      <p:sp>
        <p:nvSpPr>
          <p:cNvPr id="3" name="Subtitle 2"/>
          <p:cNvSpPr>
            <a:spLocks noGrp="1"/>
          </p:cNvSpPr>
          <p:nvPr>
            <p:ph type="subTitle" idx="1" hasCustomPrompt="1"/>
          </p:nvPr>
        </p:nvSpPr>
        <p:spPr bwMode="gray">
          <a:xfrm>
            <a:off x="1154954" y="3855340"/>
            <a:ext cx="9708515" cy="1950154"/>
          </a:xfrm>
        </p:spPr>
        <p:txBody>
          <a:bodyPr anchor="t"/>
          <a:lstStyle>
            <a:lvl1pPr marL="0" indent="0" algn="ctr">
              <a:buNone/>
              <a:defRPr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Presenter</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02678" y="1125414"/>
            <a:ext cx="3552092" cy="4618893"/>
          </a:xfrm>
        </p:spPr>
        <p:txBody>
          <a:bodyPr anchor="ctr"/>
          <a:lstStyle>
            <a:lvl1pPr algn="l">
              <a:defRPr sz="4000" b="0" cap="none"/>
            </a:lvl1pPr>
          </a:lstStyle>
          <a:p>
            <a:r>
              <a:rPr lang="en-GB" dirty="0"/>
              <a:t>Click to edit Master title style</a:t>
            </a:r>
            <a:endParaRPr lang="en-US" dirty="0"/>
          </a:p>
        </p:txBody>
      </p:sp>
      <p:sp>
        <p:nvSpPr>
          <p:cNvPr id="3" name="Text Placeholder 2"/>
          <p:cNvSpPr>
            <a:spLocks noGrp="1"/>
          </p:cNvSpPr>
          <p:nvPr>
            <p:ph type="body" idx="1"/>
          </p:nvPr>
        </p:nvSpPr>
        <p:spPr>
          <a:xfrm>
            <a:off x="5404339" y="1125415"/>
            <a:ext cx="6024074" cy="4741985"/>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10017138" cy="706964"/>
          </a:xfrm>
        </p:spPr>
        <p:txBody>
          <a:bodyPr/>
          <a:lstStyle/>
          <a:p>
            <a:r>
              <a:rPr lang="en-GB" dirty="0"/>
              <a:t>Click to edit Master title style</a:t>
            </a:r>
            <a:endParaRPr lang="en-US" dirty="0"/>
          </a:p>
        </p:txBody>
      </p:sp>
      <p:sp>
        <p:nvSpPr>
          <p:cNvPr id="3" name="Content Placeholder 2"/>
          <p:cNvSpPr>
            <a:spLocks noGrp="1"/>
          </p:cNvSpPr>
          <p:nvPr>
            <p:ph idx="1"/>
          </p:nvPr>
        </p:nvSpPr>
        <p:spPr>
          <a:xfrm>
            <a:off x="1154954" y="2603500"/>
            <a:ext cx="10017138" cy="34163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tile tx="114300" ty="-152400" sx="100000" sy="100000" flip="none" algn="ctr"/>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4207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3" r:id="rId2"/>
    <p:sldLayoutId id="2147483650" r:id="rId3"/>
    <p:sldLayoutId id="2147483652" r:id="rId4"/>
    <p:sldLayoutId id="2147483669" r:id="rId5"/>
    <p:sldLayoutId id="2147483674" r:id="rId6"/>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immi.homeaffairs.gov.au/visas/working-in-australia/skill-occupation-lis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Victoria.lenton@lentonmigration.com.au"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61C981-93C2-AE45-8248-8F60250755D1}"/>
              </a:ext>
            </a:extLst>
          </p:cNvPr>
          <p:cNvSpPr>
            <a:spLocks noGrp="1"/>
          </p:cNvSpPr>
          <p:nvPr>
            <p:ph type="ctrTitle"/>
          </p:nvPr>
        </p:nvSpPr>
        <p:spPr/>
        <p:txBody>
          <a:bodyPr/>
          <a:lstStyle/>
          <a:p>
            <a:r>
              <a:rPr lang="en-US" sz="6600" dirty="0"/>
              <a:t>Immigration Law Essentials for Northern Practitioners</a:t>
            </a:r>
          </a:p>
        </p:txBody>
      </p:sp>
      <p:sp>
        <p:nvSpPr>
          <p:cNvPr id="7" name="Subtitle 6">
            <a:extLst>
              <a:ext uri="{FF2B5EF4-FFF2-40B4-BE49-F238E27FC236}">
                <a16:creationId xmlns:a16="http://schemas.microsoft.com/office/drawing/2014/main" id="{17970A08-298C-5A44-B280-24823E5D2DF2}"/>
              </a:ext>
            </a:extLst>
          </p:cNvPr>
          <p:cNvSpPr>
            <a:spLocks noGrp="1"/>
          </p:cNvSpPr>
          <p:nvPr>
            <p:ph type="subTitle" idx="1"/>
          </p:nvPr>
        </p:nvSpPr>
        <p:spPr>
          <a:xfrm>
            <a:off x="1241742" y="3855340"/>
            <a:ext cx="9708515" cy="1950154"/>
          </a:xfrm>
        </p:spPr>
        <p:txBody>
          <a:bodyPr>
            <a:normAutofit fontScale="62500" lnSpcReduction="20000"/>
          </a:bodyPr>
          <a:lstStyle/>
          <a:p>
            <a:r>
              <a:rPr lang="en-GB" sz="2400" dirty="0"/>
              <a:t>PRESENTER: Victoria Lenton</a:t>
            </a:r>
          </a:p>
          <a:p>
            <a:r>
              <a:rPr lang="en-GB" sz="2400" dirty="0"/>
              <a:t>Accredited specialist immigration Lawyer (NSW &amp; Qld), </a:t>
            </a:r>
          </a:p>
          <a:p>
            <a:r>
              <a:rPr lang="en-GB" sz="2400" dirty="0"/>
              <a:t>Principal Solicitor Lenton Migration Law,</a:t>
            </a:r>
          </a:p>
          <a:p>
            <a:r>
              <a:rPr lang="en-GB" sz="2400" dirty="0"/>
              <a:t>Consultant, Fisher </a:t>
            </a:r>
            <a:r>
              <a:rPr lang="en-GB" sz="2400" dirty="0" err="1"/>
              <a:t>dore</a:t>
            </a:r>
            <a:r>
              <a:rPr lang="en-GB" sz="2400" dirty="0"/>
              <a:t> Lawyers</a:t>
            </a:r>
          </a:p>
          <a:p>
            <a:r>
              <a:rPr lang="en-GB" sz="2400" dirty="0"/>
              <a:t>Email: Victoria.lenton@lentonmigration.com.au</a:t>
            </a:r>
          </a:p>
          <a:p>
            <a:r>
              <a:rPr lang="en-GB" sz="2400" dirty="0"/>
              <a:t>Telephone: 0422370244</a:t>
            </a:r>
            <a:endParaRPr lang="en-US" sz="2400" dirty="0"/>
          </a:p>
        </p:txBody>
      </p:sp>
    </p:spTree>
    <p:extLst>
      <p:ext uri="{BB962C8B-B14F-4D97-AF65-F5344CB8AC3E}">
        <p14:creationId xmlns:p14="http://schemas.microsoft.com/office/powerpoint/2010/main" val="630933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AU" b="1" dirty="0">
                <a:cs typeface="Arial Narrow" panose="020B0604020202020204" pitchFamily="34" charset="0"/>
              </a:rPr>
              <a:t>Key things to know for criminal lawyers:</a:t>
            </a:r>
            <a:endParaRPr lang="en-AU" b="1" dirty="0"/>
          </a:p>
        </p:txBody>
      </p:sp>
      <p:sp>
        <p:nvSpPr>
          <p:cNvPr id="3" name="Content Placeholder 2"/>
          <p:cNvSpPr>
            <a:spLocks noGrp="1"/>
          </p:cNvSpPr>
          <p:nvPr>
            <p:ph idx="1"/>
          </p:nvPr>
        </p:nvSpPr>
        <p:spPr>
          <a:xfrm>
            <a:off x="1111484" y="2373744"/>
            <a:ext cx="10058400" cy="3495349"/>
          </a:xfrm>
        </p:spPr>
        <p:txBody>
          <a:bodyPr>
            <a:noAutofit/>
          </a:bodyPr>
          <a:lstStyle/>
          <a:p>
            <a:r>
              <a:rPr lang="en-AU" sz="2400" dirty="0"/>
              <a:t>Remember that any client who will be considered for visa cancellation is unlikely to have access to free legal representation for the cancellation matter. If the client is funded through Legal Aid there is a possibility to organise psychological reports etc regarding risk of recidivism and mitigating circumstances, that is useful at both sentencing and visa cancellation stage. </a:t>
            </a:r>
          </a:p>
          <a:p>
            <a:r>
              <a:rPr lang="en-AU" sz="2400" dirty="0"/>
              <a:t>If you have a client who will receive a mandatory s501(3A) cancellation, who is highly vulnerable, consider whether there are steps you can take to ensure that they request revocation. </a:t>
            </a:r>
          </a:p>
          <a:p>
            <a:pPr marL="0" indent="0">
              <a:buNone/>
            </a:pPr>
            <a:endParaRPr lang="en-AU" sz="2400" dirty="0"/>
          </a:p>
          <a:p>
            <a:pPr>
              <a:buFont typeface="Arial" panose="020B0604020202020204" pitchFamily="34" charset="0"/>
              <a:buChar char="•"/>
            </a:pPr>
            <a:endParaRPr lang="en-AU" sz="2400" dirty="0"/>
          </a:p>
          <a:p>
            <a:pPr marL="800100" lvl="1" indent="-342900">
              <a:buAutoNum type="arabicPeriod"/>
            </a:pPr>
            <a:endParaRPr lang="en-AU" sz="2400" dirty="0"/>
          </a:p>
        </p:txBody>
      </p:sp>
    </p:spTree>
    <p:extLst>
      <p:ext uri="{BB962C8B-B14F-4D97-AF65-F5344CB8AC3E}">
        <p14:creationId xmlns:p14="http://schemas.microsoft.com/office/powerpoint/2010/main" val="3266295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AU" b="1" dirty="0">
                <a:cs typeface="Arial Narrow" panose="020B0604020202020204" pitchFamily="34" charset="0"/>
              </a:rPr>
              <a:t>Section 501 – The Character Test</a:t>
            </a:r>
          </a:p>
        </p:txBody>
      </p:sp>
      <p:sp>
        <p:nvSpPr>
          <p:cNvPr id="3" name="Content Placeholder 2"/>
          <p:cNvSpPr>
            <a:spLocks noGrp="1"/>
          </p:cNvSpPr>
          <p:nvPr>
            <p:ph idx="1"/>
          </p:nvPr>
        </p:nvSpPr>
        <p:spPr>
          <a:xfrm>
            <a:off x="1097280" y="2148840"/>
            <a:ext cx="10058400" cy="4507992"/>
          </a:xfrm>
        </p:spPr>
        <p:txBody>
          <a:bodyPr>
            <a:normAutofit/>
          </a:bodyPr>
          <a:lstStyle/>
          <a:p>
            <a:pPr>
              <a:buFont typeface="Arial" panose="020B0604020202020204" pitchFamily="34" charset="0"/>
              <a:buChar char="•"/>
            </a:pPr>
            <a:r>
              <a:rPr lang="en-AU" sz="1700" dirty="0"/>
              <a:t>There are three key section 501 cancellation powers:</a:t>
            </a:r>
          </a:p>
          <a:p>
            <a:pPr>
              <a:buFont typeface="+mj-lt"/>
              <a:buAutoNum type="arabicPeriod"/>
            </a:pPr>
            <a:r>
              <a:rPr lang="en-AU" sz="1700" dirty="0"/>
              <a:t>Section 501(2) - a discretionary power to cancel a person’s visa if the decision-maker is satisfied that the visa holder does not meet the ‘Character Test’. </a:t>
            </a:r>
          </a:p>
          <a:p>
            <a:pPr>
              <a:buFont typeface="+mj-lt"/>
              <a:buAutoNum type="arabicPeriod"/>
            </a:pPr>
            <a:r>
              <a:rPr lang="en-AU" sz="1700" dirty="0"/>
              <a:t>Section 501(3A) – a mandatory cancellation power (applies in specified circumstances where the person is serving a term of imprisonment).  The person’s visa will be cancelled, and then they  will be invited to request revocation of the mandatory cancellation. </a:t>
            </a:r>
          </a:p>
          <a:p>
            <a:pPr>
              <a:buFont typeface="+mj-lt"/>
              <a:buAutoNum type="arabicPeriod"/>
            </a:pPr>
            <a:r>
              <a:rPr lang="en-AU" sz="1600" dirty="0"/>
              <a:t>Section 501(3) – Minister’s power to cancel, where they do not pass the character test, and where the national interest applies. Minister exercises this power personally. Natural justice does not apply. </a:t>
            </a:r>
          </a:p>
          <a:p>
            <a:pPr>
              <a:buFont typeface="Arial" panose="020B0604020202020204" pitchFamily="34" charset="0"/>
              <a:buChar char="•"/>
            </a:pPr>
            <a:r>
              <a:rPr lang="en-AU" sz="1600" dirty="0"/>
              <a:t>Section 501 generally has both objective and subjective elements of the decision-making process: </a:t>
            </a:r>
          </a:p>
          <a:p>
            <a:pPr marL="800100" lvl="1" indent="-342900">
              <a:buAutoNum type="arabicPeriod"/>
            </a:pPr>
            <a:r>
              <a:rPr lang="en-AU" sz="1400" dirty="0"/>
              <a:t>Objective – does the person fail the character test;</a:t>
            </a:r>
          </a:p>
          <a:p>
            <a:pPr marL="800100" lvl="1" indent="-342900">
              <a:buAutoNum type="arabicPeriod"/>
            </a:pPr>
            <a:r>
              <a:rPr lang="en-AU" sz="1400" dirty="0"/>
              <a:t>If so, should the decision-maker exercise the discretion to cancel the visa, or should they decide to revoke the mandatory cancellation.</a:t>
            </a:r>
          </a:p>
          <a:p>
            <a:pPr>
              <a:buFont typeface="Arial" panose="020B0604020202020204" pitchFamily="34" charset="0"/>
              <a:buChar char="•"/>
            </a:pPr>
            <a:endParaRPr lang="en-AU" dirty="0"/>
          </a:p>
        </p:txBody>
      </p:sp>
    </p:spTree>
    <p:extLst>
      <p:ext uri="{BB962C8B-B14F-4D97-AF65-F5344CB8AC3E}">
        <p14:creationId xmlns:p14="http://schemas.microsoft.com/office/powerpoint/2010/main" val="3914424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AU" b="1" dirty="0">
                <a:cs typeface="Arial Narrow" panose="020B0604020202020204" pitchFamily="34" charset="0"/>
              </a:rPr>
              <a:t>Section 501 – The Character Test</a:t>
            </a:r>
          </a:p>
        </p:txBody>
      </p:sp>
      <p:sp>
        <p:nvSpPr>
          <p:cNvPr id="3" name="Content Placeholder 2"/>
          <p:cNvSpPr>
            <a:spLocks noGrp="1"/>
          </p:cNvSpPr>
          <p:nvPr>
            <p:ph idx="1"/>
          </p:nvPr>
        </p:nvSpPr>
        <p:spPr>
          <a:xfrm>
            <a:off x="1097280" y="2148840"/>
            <a:ext cx="10058400" cy="4507992"/>
          </a:xfrm>
        </p:spPr>
        <p:txBody>
          <a:bodyPr>
            <a:normAutofit fontScale="70000" lnSpcReduction="20000"/>
          </a:bodyPr>
          <a:lstStyle/>
          <a:p>
            <a:pPr>
              <a:buFont typeface="Arial" panose="020B0604020202020204" pitchFamily="34" charset="0"/>
              <a:buChar char="•"/>
            </a:pPr>
            <a:r>
              <a:rPr lang="en-AU" sz="2400" dirty="0"/>
              <a:t>Defined in Section 501(6) -</a:t>
            </a:r>
          </a:p>
          <a:p>
            <a:pPr marL="914400" lvl="2" indent="0">
              <a:buNone/>
            </a:pPr>
            <a:r>
              <a:rPr lang="en-AU" sz="2000" dirty="0"/>
              <a:t>a) they have a substantial criminal record, including any person who has been sentenced to a term or terms of imprisonment adding up to 12 months or more;</a:t>
            </a:r>
          </a:p>
          <a:p>
            <a:pPr marL="914400" lvl="2" indent="0">
              <a:buNone/>
            </a:pPr>
            <a:r>
              <a:rPr lang="en-AU" sz="2000" dirty="0"/>
              <a:t>aa) Convicted of an offence in immigration detention or during escape;</a:t>
            </a:r>
          </a:p>
          <a:p>
            <a:pPr marL="914400" lvl="2" indent="0">
              <a:buNone/>
            </a:pPr>
            <a:r>
              <a:rPr lang="en-AU" sz="2000" dirty="0"/>
              <a:t>ab) Convicted of escaping immigration detention; </a:t>
            </a:r>
          </a:p>
          <a:p>
            <a:pPr marL="914400" lvl="2" indent="0">
              <a:buNone/>
            </a:pPr>
            <a:r>
              <a:rPr lang="en-AU" sz="2000" dirty="0"/>
              <a:t>b) they have an association with a group involved in criminal conduct (such as a gang);</a:t>
            </a:r>
          </a:p>
          <a:p>
            <a:pPr marL="914400" lvl="2" indent="0">
              <a:buNone/>
            </a:pPr>
            <a:r>
              <a:rPr lang="en-AU" sz="2000" dirty="0" err="1"/>
              <a:t>ba</a:t>
            </a:r>
            <a:r>
              <a:rPr lang="en-AU" sz="2000" dirty="0"/>
              <a:t>) Involved in people smuggling, people trafficking, or international crimes against humanity/genocide etc. </a:t>
            </a:r>
          </a:p>
          <a:p>
            <a:pPr marL="914400" lvl="2" indent="0">
              <a:buNone/>
            </a:pPr>
            <a:r>
              <a:rPr lang="en-AU" sz="2000" dirty="0"/>
              <a:t>c) they are not of good character considering their past and present criminal and general conduct; </a:t>
            </a:r>
          </a:p>
          <a:p>
            <a:pPr marL="914400" lvl="2" indent="0">
              <a:buNone/>
            </a:pPr>
            <a:r>
              <a:rPr lang="en-AU" sz="2000" dirty="0"/>
              <a:t>d) there is a risk that the person would engage in criminal conduct in the future, harass, molest, intimidate or stalk another person in Australia, vilify or incite discord in the Australian community; </a:t>
            </a:r>
          </a:p>
          <a:p>
            <a:pPr marL="914400" lvl="2" indent="0">
              <a:buNone/>
            </a:pPr>
            <a:r>
              <a:rPr lang="en-AU" sz="2000" dirty="0"/>
              <a:t>e) they have been convicted of any sexually based offences involving a child; or </a:t>
            </a:r>
          </a:p>
          <a:p>
            <a:pPr marL="914400" lvl="2" indent="0">
              <a:buNone/>
            </a:pPr>
            <a:r>
              <a:rPr lang="en-AU" sz="2000" dirty="0"/>
              <a:t>f) The person has been charged with or indicted with genocide, crimes against humanity, war crimes, crimes involving torture or slavery, crime otherwise of serious international concern; </a:t>
            </a:r>
          </a:p>
          <a:p>
            <a:pPr marL="914400" lvl="2" indent="0">
              <a:buNone/>
            </a:pPr>
            <a:r>
              <a:rPr lang="en-AU" sz="2000" dirty="0"/>
              <a:t>g) ASIO has assessed the person as a risk to security</a:t>
            </a:r>
          </a:p>
          <a:p>
            <a:pPr marL="914400" lvl="2" indent="0">
              <a:buNone/>
            </a:pPr>
            <a:r>
              <a:rPr lang="en-AU" sz="2000" dirty="0"/>
              <a:t>h) There is an Interpol notice against the person, from which it is reasonable to infer that the person would present a risk to the Australian community.</a:t>
            </a:r>
          </a:p>
          <a:p>
            <a:pPr>
              <a:buFont typeface="Arial" panose="020B0604020202020204" pitchFamily="34" charset="0"/>
              <a:buChar char="•"/>
            </a:pPr>
            <a:endParaRPr lang="en-AU" dirty="0"/>
          </a:p>
        </p:txBody>
      </p:sp>
    </p:spTree>
    <p:extLst>
      <p:ext uri="{BB962C8B-B14F-4D97-AF65-F5344CB8AC3E}">
        <p14:creationId xmlns:p14="http://schemas.microsoft.com/office/powerpoint/2010/main" val="26145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AU" b="1" dirty="0">
                <a:cs typeface="Arial Narrow" panose="020B0604020202020204" pitchFamily="34" charset="0"/>
              </a:rPr>
              <a:t>Section 501 – ‘Substantial criminal record’</a:t>
            </a:r>
          </a:p>
        </p:txBody>
      </p:sp>
      <p:sp>
        <p:nvSpPr>
          <p:cNvPr id="3" name="Content Placeholder 2"/>
          <p:cNvSpPr>
            <a:spLocks noGrp="1"/>
          </p:cNvSpPr>
          <p:nvPr>
            <p:ph idx="1"/>
          </p:nvPr>
        </p:nvSpPr>
        <p:spPr>
          <a:xfrm>
            <a:off x="1097280" y="2521526"/>
            <a:ext cx="10058400" cy="3737231"/>
          </a:xfrm>
        </p:spPr>
        <p:txBody>
          <a:bodyPr>
            <a:normAutofit fontScale="77500" lnSpcReduction="20000"/>
          </a:bodyPr>
          <a:lstStyle/>
          <a:p>
            <a:pPr>
              <a:buFont typeface="Arial" panose="020B0604020202020204" pitchFamily="34" charset="0"/>
              <a:buChar char="•"/>
            </a:pPr>
            <a:r>
              <a:rPr lang="en-AU" sz="2100" dirty="0">
                <a:solidFill>
                  <a:schemeClr val="tx1"/>
                </a:solidFill>
              </a:rPr>
              <a:t> </a:t>
            </a:r>
            <a:r>
              <a:rPr lang="en-AU" sz="2100" dirty="0"/>
              <a:t>Defined in Section 501(7) –</a:t>
            </a:r>
          </a:p>
          <a:p>
            <a:pPr marL="914400" lvl="1" indent="-457200">
              <a:buFont typeface="+mj-lt"/>
              <a:buAutoNum type="alphaLcParenR"/>
            </a:pPr>
            <a:r>
              <a:rPr lang="en-AU" sz="2100" dirty="0"/>
              <a:t>the person has been sentenced to death; or</a:t>
            </a:r>
          </a:p>
          <a:p>
            <a:pPr marL="914400" lvl="1" indent="-457200">
              <a:buFont typeface="+mj-lt"/>
              <a:buAutoNum type="alphaLcParenR"/>
            </a:pPr>
            <a:r>
              <a:rPr lang="en-AU" sz="2100" dirty="0"/>
              <a:t>the person has been sentenced to imprisonment for life; or</a:t>
            </a:r>
          </a:p>
          <a:p>
            <a:pPr marL="914400" lvl="1" indent="-457200">
              <a:buFont typeface="+mj-lt"/>
              <a:buAutoNum type="alphaLcParenR"/>
            </a:pPr>
            <a:r>
              <a:rPr lang="en-AU" sz="2100" dirty="0"/>
              <a:t>the person has been sentenced to a term of imprisonment of 12 months or more; or</a:t>
            </a:r>
          </a:p>
          <a:p>
            <a:pPr marL="914400" lvl="1" indent="-457200">
              <a:buFont typeface="+mj-lt"/>
              <a:buAutoNum type="alphaLcParenR"/>
            </a:pPr>
            <a:r>
              <a:rPr lang="en-AU" sz="2100" dirty="0"/>
              <a:t>the person has been sentenced to 2 or more terms of imprisonment, where the total of those terms is 12 months or more; or</a:t>
            </a:r>
          </a:p>
          <a:p>
            <a:pPr marL="914400" lvl="1" indent="-457200">
              <a:buFont typeface="+mj-lt"/>
              <a:buAutoNum type="alphaLcParenR"/>
            </a:pPr>
            <a:r>
              <a:rPr lang="en-AU" sz="2100" dirty="0"/>
              <a:t>the person has been acquitted of an offence on the grounds of unsoundness of mind or insanity, and as a result the person has been detained in a facility or institution; or</a:t>
            </a:r>
          </a:p>
          <a:p>
            <a:pPr marL="914400" lvl="1" indent="-457200">
              <a:buFont typeface="+mj-lt"/>
              <a:buAutoNum type="alphaLcParenR"/>
            </a:pPr>
            <a:r>
              <a:rPr lang="en-AU" sz="2100" dirty="0"/>
              <a:t>the person has been found by a court to not be fit to plead, in relation to an offence; and the court has nonetheless found that on the evidence available the person committed the offence; and as a result, the person has been detained in a facility or institution.</a:t>
            </a:r>
          </a:p>
          <a:p>
            <a:pPr>
              <a:buFont typeface="Arial" panose="020B0604020202020204" pitchFamily="34" charset="0"/>
              <a:buChar char="•"/>
            </a:pPr>
            <a:r>
              <a:rPr lang="en-AU" sz="2100" b="1" dirty="0"/>
              <a:t>Note</a:t>
            </a:r>
            <a:r>
              <a:rPr lang="en-AU" sz="2100" dirty="0"/>
              <a:t>: this includes suspended sentences, even entirely suspended sentences. </a:t>
            </a:r>
          </a:p>
          <a:p>
            <a:endParaRPr lang="en-AU" dirty="0"/>
          </a:p>
          <a:p>
            <a:pPr marL="201168" lvl="1" indent="0">
              <a:buNone/>
            </a:pPr>
            <a:endParaRPr lang="en-AU" sz="2600" dirty="0">
              <a:solidFill>
                <a:schemeClr val="tx1"/>
              </a:solidFill>
            </a:endParaRPr>
          </a:p>
        </p:txBody>
      </p:sp>
    </p:spTree>
    <p:extLst>
      <p:ext uri="{BB962C8B-B14F-4D97-AF65-F5344CB8AC3E}">
        <p14:creationId xmlns:p14="http://schemas.microsoft.com/office/powerpoint/2010/main" val="1885090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AU" b="1" dirty="0">
                <a:cs typeface="Arial Narrow" panose="020B0604020202020204" pitchFamily="34" charset="0"/>
              </a:rPr>
              <a:t>Section 501 – Character Cancellation power</a:t>
            </a:r>
            <a:endParaRPr lang="en-AU" b="1" dirty="0"/>
          </a:p>
        </p:txBody>
      </p:sp>
      <p:sp>
        <p:nvSpPr>
          <p:cNvPr id="3" name="Content Placeholder 2"/>
          <p:cNvSpPr>
            <a:spLocks noGrp="1"/>
          </p:cNvSpPr>
          <p:nvPr>
            <p:ph idx="1"/>
          </p:nvPr>
        </p:nvSpPr>
        <p:spPr>
          <a:xfrm>
            <a:off x="1111484" y="2373744"/>
            <a:ext cx="10058400" cy="3495349"/>
          </a:xfrm>
        </p:spPr>
        <p:txBody>
          <a:bodyPr>
            <a:noAutofit/>
          </a:bodyPr>
          <a:lstStyle/>
          <a:p>
            <a:pPr>
              <a:buFont typeface="Arial" panose="020B0604020202020204" pitchFamily="34" charset="0"/>
              <a:buChar char="•"/>
            </a:pPr>
            <a:r>
              <a:rPr lang="en-AU" sz="1600" dirty="0"/>
              <a:t>Section 501(3A) is a </a:t>
            </a:r>
            <a:r>
              <a:rPr lang="en-AU" sz="1600" b="1" dirty="0"/>
              <a:t>mandatory </a:t>
            </a:r>
            <a:r>
              <a:rPr lang="en-AU" sz="1600" dirty="0"/>
              <a:t>power – ‘must cancel’. Applies where:</a:t>
            </a:r>
          </a:p>
          <a:p>
            <a:pPr marL="800100" lvl="1" indent="-342900">
              <a:buAutoNum type="arabicPeriod"/>
            </a:pPr>
            <a:r>
              <a:rPr lang="en-US" dirty="0">
                <a:solidFill>
                  <a:srgbClr val="000000"/>
                </a:solidFill>
              </a:rPr>
              <a:t>They fail the Character test on the basis of: </a:t>
            </a:r>
          </a:p>
          <a:p>
            <a:pPr marL="1200150" lvl="2" indent="-342900">
              <a:buFont typeface="+mj-lt"/>
              <a:buAutoNum type="alphaLcParenR"/>
            </a:pPr>
            <a:r>
              <a:rPr lang="en-US" sz="1600" dirty="0">
                <a:solidFill>
                  <a:srgbClr val="000000"/>
                </a:solidFill>
              </a:rPr>
              <a:t>S5016(a) substantial criminal record – including a person who has been sentenced to a term of imprisonment or terms of imprisonment adding up to 12 months or more, on the basis of:</a:t>
            </a:r>
          </a:p>
          <a:p>
            <a:pPr marL="1657350" lvl="3" indent="-342900">
              <a:buFont typeface="+mj-lt"/>
              <a:buAutoNum type="romanLcPeriod"/>
            </a:pPr>
            <a:r>
              <a:rPr lang="en-US" sz="1600" dirty="0">
                <a:solidFill>
                  <a:srgbClr val="000000"/>
                </a:solidFill>
              </a:rPr>
              <a:t>s501(7)(a) – sentenced to death</a:t>
            </a:r>
          </a:p>
          <a:p>
            <a:pPr marL="1657350" lvl="3" indent="-342900">
              <a:buFont typeface="+mj-lt"/>
              <a:buAutoNum type="romanLcPeriod"/>
            </a:pPr>
            <a:r>
              <a:rPr lang="en-US" sz="1600" dirty="0">
                <a:solidFill>
                  <a:srgbClr val="000000"/>
                </a:solidFill>
              </a:rPr>
              <a:t>S501(7)(b) – sentenced to imprisonment for life</a:t>
            </a:r>
          </a:p>
          <a:p>
            <a:pPr marL="1657350" lvl="3" indent="-342900">
              <a:buFont typeface="+mj-lt"/>
              <a:buAutoNum type="romanLcPeriod"/>
            </a:pPr>
            <a:r>
              <a:rPr lang="en-US" sz="1600" dirty="0">
                <a:solidFill>
                  <a:srgbClr val="000000"/>
                </a:solidFill>
              </a:rPr>
              <a:t>S501(7)(c) – sentenced to a term of imprisonment of 12 months or more; or</a:t>
            </a:r>
          </a:p>
          <a:p>
            <a:pPr marL="1200150" lvl="2" indent="-342900">
              <a:buFont typeface="+mj-lt"/>
              <a:buAutoNum type="alphaLcParenR"/>
            </a:pPr>
            <a:r>
              <a:rPr lang="en-US" sz="1600" dirty="0">
                <a:solidFill>
                  <a:srgbClr val="000000"/>
                </a:solidFill>
              </a:rPr>
              <a:t>S501(6)(e) - </a:t>
            </a:r>
            <a:r>
              <a:rPr lang="en-GB" sz="1600" dirty="0">
                <a:solidFill>
                  <a:srgbClr val="000000"/>
                </a:solidFill>
              </a:rPr>
              <a:t>have been convicted of any sexually based offences involving a child; </a:t>
            </a:r>
          </a:p>
          <a:p>
            <a:pPr marL="857250" lvl="2" indent="0">
              <a:buNone/>
            </a:pPr>
            <a:r>
              <a:rPr lang="en-US" sz="1600" b="1" dirty="0">
                <a:solidFill>
                  <a:srgbClr val="000000"/>
                </a:solidFill>
              </a:rPr>
              <a:t>AND</a:t>
            </a:r>
          </a:p>
          <a:p>
            <a:pPr marL="800100" lvl="1" indent="-342900">
              <a:buAutoNum type="arabicPeriod"/>
            </a:pPr>
            <a:r>
              <a:rPr lang="en-US" dirty="0">
                <a:solidFill>
                  <a:srgbClr val="000000"/>
                </a:solidFill>
              </a:rPr>
              <a:t>where the person is serving a sentence of imprisonment, on a full‑time basis in a custodial institution, for an offence against a law of the Commonwealth, a State or a Territory.</a:t>
            </a:r>
          </a:p>
        </p:txBody>
      </p:sp>
    </p:spTree>
    <p:extLst>
      <p:ext uri="{BB962C8B-B14F-4D97-AF65-F5344CB8AC3E}">
        <p14:creationId xmlns:p14="http://schemas.microsoft.com/office/powerpoint/2010/main" val="295453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AU" b="1" dirty="0">
                <a:cs typeface="Arial Narrow" panose="020B0604020202020204" pitchFamily="34" charset="0"/>
              </a:rPr>
              <a:t>Section 501 – Character Cancellation power</a:t>
            </a:r>
            <a:endParaRPr lang="en-AU" b="1" dirty="0"/>
          </a:p>
        </p:txBody>
      </p:sp>
      <p:sp>
        <p:nvSpPr>
          <p:cNvPr id="3" name="Content Placeholder 2"/>
          <p:cNvSpPr>
            <a:spLocks noGrp="1"/>
          </p:cNvSpPr>
          <p:nvPr>
            <p:ph idx="1"/>
          </p:nvPr>
        </p:nvSpPr>
        <p:spPr>
          <a:xfrm>
            <a:off x="1111484" y="2373744"/>
            <a:ext cx="10058400" cy="3495349"/>
          </a:xfrm>
        </p:spPr>
        <p:txBody>
          <a:bodyPr>
            <a:normAutofit fontScale="92500" lnSpcReduction="10000"/>
          </a:bodyPr>
          <a:lstStyle/>
          <a:p>
            <a:pPr>
              <a:buFont typeface="Arial" panose="020B0604020202020204" pitchFamily="34" charset="0"/>
              <a:buChar char="•"/>
            </a:pPr>
            <a:r>
              <a:rPr lang="en-AU" dirty="0"/>
              <a:t>Section 501 generally has both objective and subjective elements of the decision-making process: </a:t>
            </a:r>
          </a:p>
          <a:p>
            <a:pPr marL="800100" lvl="1" indent="-342900">
              <a:buAutoNum type="arabicPeriod"/>
            </a:pPr>
            <a:r>
              <a:rPr lang="en-AU" sz="1800" dirty="0"/>
              <a:t>Objective – does the person fail the character test;</a:t>
            </a:r>
          </a:p>
          <a:p>
            <a:pPr marL="800100" lvl="1" indent="-342900">
              <a:buAutoNum type="arabicPeriod"/>
            </a:pPr>
            <a:r>
              <a:rPr lang="en-AU" sz="1800" dirty="0"/>
              <a:t>If so, should the decision-maker exercise the discretion to cancel the visa, or should they decide to revoke the mandatory cancellation.</a:t>
            </a:r>
          </a:p>
          <a:p>
            <a:pPr>
              <a:buFont typeface="Arial" panose="020B0604020202020204" pitchFamily="34" charset="0"/>
              <a:buChar char="•"/>
            </a:pPr>
            <a:r>
              <a:rPr lang="en-AU" dirty="0"/>
              <a:t>Key differences between discretionary and mandatory cancellation:</a:t>
            </a:r>
          </a:p>
          <a:p>
            <a:pPr lvl="1">
              <a:buFont typeface="Courier New" panose="02070309020205020404" pitchFamily="49" charset="0"/>
              <a:buChar char="o"/>
            </a:pPr>
            <a:r>
              <a:rPr lang="en-AU" sz="1800" dirty="0"/>
              <a:t>the timing of the cancellation and whether or not the person has the opportunity to provide information and comments prior to the cancellation.</a:t>
            </a:r>
          </a:p>
          <a:p>
            <a:pPr lvl="1">
              <a:buFont typeface="Courier New" panose="02070309020205020404" pitchFamily="49" charset="0"/>
              <a:buChar char="o"/>
            </a:pPr>
            <a:r>
              <a:rPr lang="en-AU" sz="1800" dirty="0"/>
              <a:t>The whereabouts of the person during the potentially lengthy decision-making process (in immigration detention or in the community)</a:t>
            </a:r>
            <a:endParaRPr lang="en-AU" dirty="0"/>
          </a:p>
          <a:p>
            <a:pPr>
              <a:buFont typeface="Arial" panose="020B0604020202020204" pitchFamily="34" charset="0"/>
              <a:buChar char="•"/>
            </a:pPr>
            <a:r>
              <a:rPr lang="en-AU" dirty="0"/>
              <a:t>These differences can be </a:t>
            </a:r>
            <a:r>
              <a:rPr lang="en-AU" b="1" dirty="0"/>
              <a:t>crucial</a:t>
            </a:r>
            <a:r>
              <a:rPr lang="en-AU" dirty="0"/>
              <a:t>, particularly for very vulnerable clients. </a:t>
            </a:r>
          </a:p>
          <a:p>
            <a:pPr marL="457200" lvl="1" indent="0">
              <a:buNone/>
            </a:pPr>
            <a:endParaRPr lang="en-AU" sz="1800" dirty="0"/>
          </a:p>
          <a:p>
            <a:pPr marL="800100" lvl="1" indent="-342900">
              <a:buAutoNum type="arabicPeriod"/>
            </a:pPr>
            <a:endParaRPr lang="en-AU" sz="1400" dirty="0"/>
          </a:p>
        </p:txBody>
      </p:sp>
    </p:spTree>
    <p:extLst>
      <p:ext uri="{BB962C8B-B14F-4D97-AF65-F5344CB8AC3E}">
        <p14:creationId xmlns:p14="http://schemas.microsoft.com/office/powerpoint/2010/main" val="397911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D808-FC4C-4206-A18C-7B35EA26B2F5}"/>
              </a:ext>
            </a:extLst>
          </p:cNvPr>
          <p:cNvSpPr>
            <a:spLocks noGrp="1"/>
          </p:cNvSpPr>
          <p:nvPr>
            <p:ph type="title"/>
          </p:nvPr>
        </p:nvSpPr>
        <p:spPr/>
        <p:txBody>
          <a:bodyPr/>
          <a:lstStyle/>
          <a:p>
            <a:r>
              <a:rPr lang="en-AU" dirty="0"/>
              <a:t>Family Law and relationships – immigration issues</a:t>
            </a:r>
          </a:p>
        </p:txBody>
      </p:sp>
      <p:sp>
        <p:nvSpPr>
          <p:cNvPr id="3" name="Content Placeholder 2">
            <a:extLst>
              <a:ext uri="{FF2B5EF4-FFF2-40B4-BE49-F238E27FC236}">
                <a16:creationId xmlns:a16="http://schemas.microsoft.com/office/drawing/2014/main" id="{AF9831A1-B008-4A75-ADCB-3A3A95A81169}"/>
              </a:ext>
            </a:extLst>
          </p:cNvPr>
          <p:cNvSpPr>
            <a:spLocks noGrp="1"/>
          </p:cNvSpPr>
          <p:nvPr>
            <p:ph idx="1"/>
          </p:nvPr>
        </p:nvSpPr>
        <p:spPr>
          <a:xfrm>
            <a:off x="1087431" y="2603500"/>
            <a:ext cx="10017138" cy="3416300"/>
          </a:xfrm>
        </p:spPr>
        <p:txBody>
          <a:bodyPr>
            <a:normAutofit fontScale="92500" lnSpcReduction="20000"/>
          </a:bodyPr>
          <a:lstStyle/>
          <a:p>
            <a:pPr>
              <a:buFont typeface="Arial" panose="020B0604020202020204" pitchFamily="34" charset="0"/>
              <a:buChar char="•"/>
            </a:pPr>
            <a:r>
              <a:rPr lang="en-AU" sz="1800" dirty="0"/>
              <a:t>The Australian government has introduced a range of changes in immigration law that relate to family violence:</a:t>
            </a:r>
          </a:p>
          <a:p>
            <a:pPr lvl="1">
              <a:buFont typeface="Arial" panose="020B0604020202020204" pitchFamily="34" charset="0"/>
              <a:buChar char="•"/>
            </a:pPr>
            <a:r>
              <a:rPr lang="en-AU" dirty="0"/>
              <a:t>Sponsorship limitations for partner visas</a:t>
            </a:r>
          </a:p>
          <a:p>
            <a:pPr lvl="1">
              <a:buFont typeface="Arial" panose="020B0604020202020204" pitchFamily="34" charset="0"/>
              <a:buChar char="•"/>
            </a:pPr>
            <a:r>
              <a:rPr lang="en-AU" dirty="0"/>
              <a:t>Family violence provisions for partner visas</a:t>
            </a:r>
          </a:p>
          <a:p>
            <a:pPr lvl="1">
              <a:buFont typeface="Arial" panose="020B0604020202020204" pitchFamily="34" charset="0"/>
              <a:buChar char="•"/>
            </a:pPr>
            <a:r>
              <a:rPr lang="en-AU" dirty="0"/>
              <a:t>Any form of family violence treated very seriously in visa cancellation matters.</a:t>
            </a:r>
          </a:p>
          <a:p>
            <a:pPr>
              <a:buFont typeface="Arial" panose="020B0604020202020204" pitchFamily="34" charset="0"/>
              <a:buChar char="•"/>
            </a:pPr>
            <a:r>
              <a:rPr lang="en-AU" sz="1800" dirty="0"/>
              <a:t>Family violence provisions for partner visas – where a person has applied for a subclass 820/801 partner visa, they may be eligible for grant of a partner visa even where the relationship has ended, if there has been family violence. </a:t>
            </a:r>
            <a:r>
              <a:rPr lang="en-AU" b="1" dirty="0"/>
              <a:t>NOTE: </a:t>
            </a:r>
            <a:r>
              <a:rPr lang="en-AU" dirty="0"/>
              <a:t>Refugee and Immigration Legal Service (RAILS) is the best first port of call for these cases.</a:t>
            </a:r>
            <a:endParaRPr lang="en-AU" sz="1800" dirty="0"/>
          </a:p>
          <a:p>
            <a:pPr>
              <a:buFont typeface="Arial" panose="020B0604020202020204" pitchFamily="34" charset="0"/>
              <a:buChar char="•"/>
            </a:pPr>
            <a:r>
              <a:rPr lang="en-AU" dirty="0"/>
              <a:t>DVOs – the imposition of a DVO can have very negative impacts on a visa holders. The existence of the DVO at all will be considered negatively by the Department. A breach of a DVO (even minor) can result in visa cancellation if it results in a criminal charge or conviction. </a:t>
            </a:r>
            <a:r>
              <a:rPr lang="en-AU" sz="1800" dirty="0"/>
              <a:t> </a:t>
            </a:r>
          </a:p>
          <a:p>
            <a:pPr marL="0" indent="0">
              <a:buNone/>
            </a:pPr>
            <a:endParaRPr lang="en-AU" dirty="0"/>
          </a:p>
        </p:txBody>
      </p:sp>
    </p:spTree>
    <p:extLst>
      <p:ext uri="{BB962C8B-B14F-4D97-AF65-F5344CB8AC3E}">
        <p14:creationId xmlns:p14="http://schemas.microsoft.com/office/powerpoint/2010/main" val="695537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D808-FC4C-4206-A18C-7B35EA26B2F5}"/>
              </a:ext>
            </a:extLst>
          </p:cNvPr>
          <p:cNvSpPr>
            <a:spLocks noGrp="1"/>
          </p:cNvSpPr>
          <p:nvPr>
            <p:ph type="title"/>
          </p:nvPr>
        </p:nvSpPr>
        <p:spPr/>
        <p:txBody>
          <a:bodyPr/>
          <a:lstStyle/>
          <a:p>
            <a:r>
              <a:rPr lang="en-AU" dirty="0"/>
              <a:t>Recruitment and employment – immigration issues</a:t>
            </a:r>
          </a:p>
        </p:txBody>
      </p:sp>
      <p:sp>
        <p:nvSpPr>
          <p:cNvPr id="3" name="Content Placeholder 2">
            <a:extLst>
              <a:ext uri="{FF2B5EF4-FFF2-40B4-BE49-F238E27FC236}">
                <a16:creationId xmlns:a16="http://schemas.microsoft.com/office/drawing/2014/main" id="{AF9831A1-B008-4A75-ADCB-3A3A95A81169}"/>
              </a:ext>
            </a:extLst>
          </p:cNvPr>
          <p:cNvSpPr>
            <a:spLocks noGrp="1"/>
          </p:cNvSpPr>
          <p:nvPr>
            <p:ph idx="1"/>
          </p:nvPr>
        </p:nvSpPr>
        <p:spPr>
          <a:xfrm>
            <a:off x="1087431" y="2603500"/>
            <a:ext cx="10017138" cy="3416300"/>
          </a:xfrm>
        </p:spPr>
        <p:txBody>
          <a:bodyPr>
            <a:normAutofit fontScale="92500" lnSpcReduction="10000"/>
          </a:bodyPr>
          <a:lstStyle/>
          <a:p>
            <a:pPr>
              <a:buFont typeface="Arial" panose="020B0604020202020204" pitchFamily="34" charset="0"/>
              <a:buChar char="•"/>
            </a:pPr>
            <a:r>
              <a:rPr lang="en-AU" sz="2400" dirty="0"/>
              <a:t>There is a widely acknowledged worker shortage crisis in regional Qld. </a:t>
            </a:r>
          </a:p>
          <a:p>
            <a:pPr>
              <a:buFont typeface="Arial" panose="020B0604020202020204" pitchFamily="34" charset="0"/>
              <a:buChar char="•"/>
            </a:pPr>
            <a:r>
              <a:rPr lang="en-AU" sz="2400" dirty="0"/>
              <a:t>In Australia overall, Queensland accounts for 25% of all job vacancies. </a:t>
            </a:r>
          </a:p>
          <a:p>
            <a:pPr>
              <a:buFont typeface="Arial" panose="020B0604020202020204" pitchFamily="34" charset="0"/>
              <a:buChar char="•"/>
            </a:pPr>
            <a:r>
              <a:rPr lang="en-AU" sz="2400" dirty="0"/>
              <a:t>Particularly strong job vacancies in the following areas:</a:t>
            </a:r>
          </a:p>
          <a:p>
            <a:pPr lvl="1">
              <a:buFont typeface="Arial" panose="020B0604020202020204" pitchFamily="34" charset="0"/>
              <a:buChar char="•"/>
            </a:pPr>
            <a:r>
              <a:rPr lang="en-AU" sz="2400" dirty="0"/>
              <a:t>Drillers, miners and shot firers</a:t>
            </a:r>
          </a:p>
          <a:p>
            <a:pPr lvl="1">
              <a:buFont typeface="Arial" panose="020B0604020202020204" pitchFamily="34" charset="0"/>
              <a:buChar char="•"/>
            </a:pPr>
            <a:r>
              <a:rPr lang="en-AU" sz="2400" dirty="0"/>
              <a:t>Mining engineers</a:t>
            </a:r>
          </a:p>
          <a:p>
            <a:pPr lvl="1">
              <a:buFont typeface="Arial" panose="020B0604020202020204" pitchFamily="34" charset="0"/>
              <a:buChar char="•"/>
            </a:pPr>
            <a:r>
              <a:rPr lang="en-AU" sz="2400" dirty="0"/>
              <a:t>Metal fitters and machinists</a:t>
            </a:r>
          </a:p>
          <a:p>
            <a:pPr lvl="1">
              <a:buFont typeface="Arial" panose="020B0604020202020204" pitchFamily="34" charset="0"/>
              <a:buChar char="•"/>
            </a:pPr>
            <a:r>
              <a:rPr lang="en-AU" sz="2400" dirty="0"/>
              <a:t>Truck Drivers</a:t>
            </a:r>
          </a:p>
          <a:p>
            <a:pPr lvl="1">
              <a:buFont typeface="Arial" panose="020B0604020202020204" pitchFamily="34" charset="0"/>
              <a:buChar char="•"/>
            </a:pPr>
            <a:r>
              <a:rPr lang="en-AU" sz="2400" dirty="0"/>
              <a:t>Electricians</a:t>
            </a:r>
          </a:p>
          <a:p>
            <a:pPr marL="0" indent="0">
              <a:buNone/>
            </a:pPr>
            <a:endParaRPr lang="en-AU" dirty="0"/>
          </a:p>
        </p:txBody>
      </p:sp>
    </p:spTree>
    <p:extLst>
      <p:ext uri="{BB962C8B-B14F-4D97-AF65-F5344CB8AC3E}">
        <p14:creationId xmlns:p14="http://schemas.microsoft.com/office/powerpoint/2010/main" val="2595662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D808-FC4C-4206-A18C-7B35EA26B2F5}"/>
              </a:ext>
            </a:extLst>
          </p:cNvPr>
          <p:cNvSpPr>
            <a:spLocks noGrp="1"/>
          </p:cNvSpPr>
          <p:nvPr>
            <p:ph type="title"/>
          </p:nvPr>
        </p:nvSpPr>
        <p:spPr/>
        <p:txBody>
          <a:bodyPr/>
          <a:lstStyle/>
          <a:p>
            <a:r>
              <a:rPr lang="en-AU" dirty="0"/>
              <a:t>Recruitment and employment – immigration issues</a:t>
            </a:r>
          </a:p>
        </p:txBody>
      </p:sp>
      <p:sp>
        <p:nvSpPr>
          <p:cNvPr id="3" name="Content Placeholder 2">
            <a:extLst>
              <a:ext uri="{FF2B5EF4-FFF2-40B4-BE49-F238E27FC236}">
                <a16:creationId xmlns:a16="http://schemas.microsoft.com/office/drawing/2014/main" id="{AF9831A1-B008-4A75-ADCB-3A3A95A81169}"/>
              </a:ext>
            </a:extLst>
          </p:cNvPr>
          <p:cNvSpPr>
            <a:spLocks noGrp="1"/>
          </p:cNvSpPr>
          <p:nvPr>
            <p:ph idx="1"/>
          </p:nvPr>
        </p:nvSpPr>
        <p:spPr>
          <a:xfrm>
            <a:off x="1087431" y="2603500"/>
            <a:ext cx="10017138" cy="3416300"/>
          </a:xfrm>
        </p:spPr>
        <p:txBody>
          <a:bodyPr>
            <a:normAutofit fontScale="25000" lnSpcReduction="20000"/>
          </a:bodyPr>
          <a:lstStyle/>
          <a:p>
            <a:pPr>
              <a:buFont typeface="Arial" panose="020B0604020202020204" pitchFamily="34" charset="0"/>
              <a:buChar char="•"/>
            </a:pPr>
            <a:r>
              <a:rPr lang="en-AU" sz="7200" dirty="0"/>
              <a:t>If you know of an employer who is consistently having trouble in recruiting workers, they should explore whether there are possibilities of recruiting staff from overseas. </a:t>
            </a:r>
          </a:p>
          <a:p>
            <a:pPr>
              <a:buFont typeface="Arial" panose="020B0604020202020204" pitchFamily="34" charset="0"/>
              <a:buChar char="•"/>
            </a:pPr>
            <a:r>
              <a:rPr lang="en-AU" sz="7200" dirty="0"/>
              <a:t>There are a range of visa options that may be suitable, depending on the circumstances:</a:t>
            </a:r>
          </a:p>
          <a:p>
            <a:pPr lvl="1">
              <a:buFont typeface="Arial" panose="020B0604020202020204" pitchFamily="34" charset="0"/>
              <a:buChar char="•"/>
            </a:pPr>
            <a:r>
              <a:rPr lang="en-AU" sz="7200" dirty="0"/>
              <a:t>Subclass 600 visitor (business visit stream) visa</a:t>
            </a:r>
          </a:p>
          <a:p>
            <a:pPr lvl="1">
              <a:buFont typeface="Arial" panose="020B0604020202020204" pitchFamily="34" charset="0"/>
              <a:buChar char="•"/>
            </a:pPr>
            <a:r>
              <a:rPr lang="en-AU" sz="7200" dirty="0"/>
              <a:t>Subclass 400 Temporary work (Short Stay Specialist)visa</a:t>
            </a:r>
          </a:p>
          <a:p>
            <a:pPr lvl="1">
              <a:buFont typeface="Arial" panose="020B0604020202020204" pitchFamily="34" charset="0"/>
              <a:buChar char="•"/>
            </a:pPr>
            <a:r>
              <a:rPr lang="en-AU" sz="7200" dirty="0"/>
              <a:t>Subclass 482 Temporary Skills Shortage visa</a:t>
            </a:r>
          </a:p>
          <a:p>
            <a:pPr lvl="1">
              <a:buFont typeface="Arial" panose="020B0604020202020204" pitchFamily="34" charset="0"/>
              <a:buChar char="•"/>
            </a:pPr>
            <a:r>
              <a:rPr lang="en-AU" sz="7200" dirty="0"/>
              <a:t>Subclass 186 Employer Nomination Stream (Direct Entry or Temporary Residence Transition Stream) visas</a:t>
            </a:r>
          </a:p>
          <a:p>
            <a:pPr lvl="1">
              <a:buFont typeface="Arial" panose="020B0604020202020204" pitchFamily="34" charset="0"/>
              <a:buChar char="•"/>
            </a:pPr>
            <a:r>
              <a:rPr lang="en-AU" sz="7200" dirty="0"/>
              <a:t>Subclass 189 Skilled Independent visa</a:t>
            </a:r>
          </a:p>
          <a:p>
            <a:pPr lvl="1">
              <a:buFont typeface="Arial" panose="020B0604020202020204" pitchFamily="34" charset="0"/>
              <a:buChar char="•"/>
            </a:pPr>
            <a:r>
              <a:rPr lang="en-AU" sz="7200" dirty="0"/>
              <a:t>Subclass 190 Skilled Nominated visa</a:t>
            </a:r>
          </a:p>
          <a:p>
            <a:pPr lvl="1">
              <a:buFont typeface="Arial" panose="020B0604020202020204" pitchFamily="34" charset="0"/>
              <a:buChar char="•"/>
            </a:pPr>
            <a:r>
              <a:rPr lang="en-AU" sz="7200" dirty="0"/>
              <a:t>Subclass 491 Skilled Work Regional (Provisional) visa</a:t>
            </a:r>
          </a:p>
          <a:p>
            <a:pPr lvl="1">
              <a:buFont typeface="Arial" panose="020B0604020202020204" pitchFamily="34" charset="0"/>
              <a:buChar char="•"/>
            </a:pPr>
            <a:r>
              <a:rPr lang="en-AU" sz="7200" dirty="0"/>
              <a:t>Subclass 494 Skilled Employer Sponsored Regional (Provisional) visa</a:t>
            </a:r>
          </a:p>
          <a:p>
            <a:pPr lvl="1">
              <a:buFont typeface="Arial" panose="020B0604020202020204" pitchFamily="34" charset="0"/>
              <a:buChar char="•"/>
            </a:pPr>
            <a:endParaRPr lang="en-AU" sz="2200" dirty="0"/>
          </a:p>
          <a:p>
            <a:pPr marL="0" indent="0">
              <a:buNone/>
            </a:pPr>
            <a:endParaRPr lang="en-AU" dirty="0"/>
          </a:p>
        </p:txBody>
      </p:sp>
    </p:spTree>
    <p:extLst>
      <p:ext uri="{BB962C8B-B14F-4D97-AF65-F5344CB8AC3E}">
        <p14:creationId xmlns:p14="http://schemas.microsoft.com/office/powerpoint/2010/main" val="2568632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D808-FC4C-4206-A18C-7B35EA26B2F5}"/>
              </a:ext>
            </a:extLst>
          </p:cNvPr>
          <p:cNvSpPr>
            <a:spLocks noGrp="1"/>
          </p:cNvSpPr>
          <p:nvPr>
            <p:ph type="title"/>
          </p:nvPr>
        </p:nvSpPr>
        <p:spPr/>
        <p:txBody>
          <a:bodyPr/>
          <a:lstStyle/>
          <a:p>
            <a:r>
              <a:rPr lang="en-AU" dirty="0"/>
              <a:t>Recruitment and employment – immigration issues</a:t>
            </a:r>
          </a:p>
        </p:txBody>
      </p:sp>
      <p:sp>
        <p:nvSpPr>
          <p:cNvPr id="3" name="Content Placeholder 2">
            <a:extLst>
              <a:ext uri="{FF2B5EF4-FFF2-40B4-BE49-F238E27FC236}">
                <a16:creationId xmlns:a16="http://schemas.microsoft.com/office/drawing/2014/main" id="{AF9831A1-B008-4A75-ADCB-3A3A95A81169}"/>
              </a:ext>
            </a:extLst>
          </p:cNvPr>
          <p:cNvSpPr>
            <a:spLocks noGrp="1"/>
          </p:cNvSpPr>
          <p:nvPr>
            <p:ph idx="1"/>
          </p:nvPr>
        </p:nvSpPr>
        <p:spPr>
          <a:xfrm>
            <a:off x="1087431" y="2603500"/>
            <a:ext cx="10017138" cy="3416300"/>
          </a:xfrm>
        </p:spPr>
        <p:txBody>
          <a:bodyPr>
            <a:normAutofit fontScale="92500"/>
          </a:bodyPr>
          <a:lstStyle/>
          <a:p>
            <a:pPr>
              <a:buFont typeface="Arial" panose="020B0604020202020204" pitchFamily="34" charset="0"/>
              <a:buChar char="•"/>
            </a:pPr>
            <a:r>
              <a:rPr lang="en-AU" sz="2400" dirty="0"/>
              <a:t>Key issues to consider:</a:t>
            </a:r>
          </a:p>
          <a:p>
            <a:pPr lvl="1">
              <a:buFont typeface="Arial" panose="020B0604020202020204" pitchFamily="34" charset="0"/>
              <a:buChar char="•"/>
            </a:pPr>
            <a:r>
              <a:rPr lang="en-AU" sz="2200" dirty="0"/>
              <a:t>Employer obligations under the Migration Act</a:t>
            </a:r>
          </a:p>
          <a:p>
            <a:pPr lvl="1">
              <a:buFont typeface="Arial" panose="020B0604020202020204" pitchFamily="34" charset="0"/>
              <a:buChar char="•"/>
            </a:pPr>
            <a:r>
              <a:rPr lang="en-AU" sz="2200" dirty="0"/>
              <a:t>Sponsorship obligations and monitoring exercises</a:t>
            </a:r>
          </a:p>
          <a:p>
            <a:pPr lvl="1">
              <a:buFont typeface="Arial" panose="020B0604020202020204" pitchFamily="34" charset="0"/>
              <a:buChar char="•"/>
            </a:pPr>
            <a:r>
              <a:rPr lang="en-AU" sz="2200" dirty="0"/>
              <a:t>Occupation is everything for employer sponsored and skilled visas. You can review the options available for various occupations here: </a:t>
            </a:r>
            <a:r>
              <a:rPr lang="en-AU" sz="2200" dirty="0">
                <a:hlinkClick r:id="rId3"/>
              </a:rPr>
              <a:t>https://immi.homeaffairs.gov.au/visas/working-in-australia/skill-occupation-list</a:t>
            </a:r>
            <a:endParaRPr lang="en-AU" sz="2200" dirty="0"/>
          </a:p>
          <a:p>
            <a:pPr lvl="1">
              <a:buFont typeface="Arial" panose="020B0604020202020204" pitchFamily="34" charset="0"/>
              <a:buChar char="•"/>
            </a:pPr>
            <a:r>
              <a:rPr lang="en-AU" sz="2200" dirty="0"/>
              <a:t>Salary – must meet Temporary Skilled Migration Income Threshold ($70000 from 1 July 2023) and meet the Australian Market Salary Rate</a:t>
            </a:r>
          </a:p>
          <a:p>
            <a:pPr marL="0" indent="0">
              <a:buNone/>
            </a:pPr>
            <a:endParaRPr lang="en-AU" dirty="0"/>
          </a:p>
        </p:txBody>
      </p:sp>
    </p:spTree>
    <p:extLst>
      <p:ext uri="{BB962C8B-B14F-4D97-AF65-F5344CB8AC3E}">
        <p14:creationId xmlns:p14="http://schemas.microsoft.com/office/powerpoint/2010/main" val="296984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9314-4E18-4ADD-8016-2ECD79B993F6}"/>
              </a:ext>
            </a:extLst>
          </p:cNvPr>
          <p:cNvSpPr>
            <a:spLocks noGrp="1"/>
          </p:cNvSpPr>
          <p:nvPr>
            <p:ph type="title"/>
          </p:nvPr>
        </p:nvSpPr>
        <p:spPr/>
        <p:txBody>
          <a:bodyPr/>
          <a:lstStyle/>
          <a:p>
            <a:r>
              <a:rPr lang="en-AU" dirty="0"/>
              <a:t>Major recent immigration law changes</a:t>
            </a:r>
          </a:p>
        </p:txBody>
      </p:sp>
      <p:sp>
        <p:nvSpPr>
          <p:cNvPr id="3" name="Content Placeholder 2">
            <a:extLst>
              <a:ext uri="{FF2B5EF4-FFF2-40B4-BE49-F238E27FC236}">
                <a16:creationId xmlns:a16="http://schemas.microsoft.com/office/drawing/2014/main" id="{8DDF3FB8-EE05-4827-8DDC-61EB0D2C3862}"/>
              </a:ext>
            </a:extLst>
          </p:cNvPr>
          <p:cNvSpPr>
            <a:spLocks noGrp="1"/>
          </p:cNvSpPr>
          <p:nvPr>
            <p:ph idx="1"/>
          </p:nvPr>
        </p:nvSpPr>
        <p:spPr>
          <a:xfrm>
            <a:off x="824593" y="2261507"/>
            <a:ext cx="10809514" cy="4098471"/>
          </a:xfrm>
        </p:spPr>
        <p:txBody>
          <a:bodyPr>
            <a:normAutofit lnSpcReduction="10000"/>
          </a:bodyPr>
          <a:lstStyle/>
          <a:p>
            <a:pPr marL="342900" lvl="0" indent="-342900">
              <a:buFont typeface="Symbol" panose="05050102010706020507" pitchFamily="18" charset="2"/>
              <a:buChar char=""/>
            </a:pPr>
            <a:r>
              <a:rPr lang="en-AU" sz="2400" dirty="0">
                <a:effectLst/>
                <a:ea typeface="DengXian" panose="02010600030101010101" pitchFamily="2" charset="-122"/>
                <a:cs typeface="Angsana New" panose="02020603050405020304" pitchFamily="18" charset="-34"/>
              </a:rPr>
              <a:t>Subclass 408 Australian Government endorsed events (COVID-19 Pandemic event) visa – </a:t>
            </a:r>
          </a:p>
          <a:p>
            <a:pPr marL="742950" lvl="1" indent="-285750">
              <a:buFont typeface="Courier New" panose="02070309020205020404" pitchFamily="49" charset="0"/>
              <a:buChar char="o"/>
            </a:pPr>
            <a:r>
              <a:rPr lang="en-AU" sz="2400" dirty="0">
                <a:effectLst/>
                <a:ea typeface="DengXian" panose="02010600030101010101" pitchFamily="2" charset="-122"/>
                <a:cs typeface="Angsana New" panose="02020603050405020304" pitchFamily="18" charset="-34"/>
              </a:rPr>
              <a:t>Incredibly flexible and useful visa option for anybody in Australia with a visa that currently permits work, and is currently working or has a job offer. </a:t>
            </a:r>
          </a:p>
          <a:p>
            <a:pPr marL="742950" lvl="1" indent="-285750">
              <a:buFont typeface="Courier New" panose="02070309020205020404" pitchFamily="49" charset="0"/>
              <a:buChar char="o"/>
            </a:pPr>
            <a:r>
              <a:rPr lang="en-AU" sz="2400" dirty="0">
                <a:effectLst/>
                <a:ea typeface="DengXian" panose="02010600030101010101" pitchFamily="2" charset="-122"/>
                <a:cs typeface="Angsana New" panose="02020603050405020304" pitchFamily="18" charset="-34"/>
              </a:rPr>
              <a:t>Provides for 2 year stay now (up from 12 months)</a:t>
            </a:r>
          </a:p>
          <a:p>
            <a:pPr marL="742950" lvl="1" indent="-285750">
              <a:buFont typeface="Courier New" panose="02070309020205020404" pitchFamily="49" charset="0"/>
              <a:buChar char="o"/>
            </a:pPr>
            <a:r>
              <a:rPr lang="en-AU" sz="2400" dirty="0">
                <a:effectLst/>
                <a:ea typeface="DengXian" panose="02010600030101010101" pitchFamily="2" charset="-122"/>
                <a:cs typeface="Angsana New" panose="02020603050405020304" pitchFamily="18" charset="-34"/>
              </a:rPr>
              <a:t>No limitation as to job sector</a:t>
            </a:r>
          </a:p>
          <a:p>
            <a:pPr marL="342900" lvl="0" indent="-342900">
              <a:buFont typeface="Symbol" panose="05050102010706020507" pitchFamily="18" charset="2"/>
              <a:buChar char=""/>
            </a:pPr>
            <a:r>
              <a:rPr lang="en-AU" sz="2400" dirty="0">
                <a:effectLst/>
                <a:ea typeface="DengXian" panose="02010600030101010101" pitchFamily="2" charset="-122"/>
                <a:cs typeface="Angsana New" panose="02020603050405020304" pitchFamily="18" charset="-34"/>
              </a:rPr>
              <a:t>Range of other COVID visa concessions – see list here: https://www.homeaffairs.gov.au/covid19/visa-information/visa-concessions</a:t>
            </a:r>
          </a:p>
          <a:p>
            <a:pPr marL="0" indent="0">
              <a:buNone/>
            </a:pPr>
            <a:endParaRPr lang="en-US" dirty="0"/>
          </a:p>
        </p:txBody>
      </p:sp>
    </p:spTree>
    <p:extLst>
      <p:ext uri="{BB962C8B-B14F-4D97-AF65-F5344CB8AC3E}">
        <p14:creationId xmlns:p14="http://schemas.microsoft.com/office/powerpoint/2010/main" val="3809002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D808-FC4C-4206-A18C-7B35EA26B2F5}"/>
              </a:ext>
            </a:extLst>
          </p:cNvPr>
          <p:cNvSpPr>
            <a:spLocks noGrp="1"/>
          </p:cNvSpPr>
          <p:nvPr>
            <p:ph type="title"/>
          </p:nvPr>
        </p:nvSpPr>
        <p:spPr/>
        <p:txBody>
          <a:bodyPr/>
          <a:lstStyle/>
          <a:p>
            <a:r>
              <a:rPr lang="en-AU" dirty="0"/>
              <a:t>Recruitment and employment – immigration issues</a:t>
            </a:r>
          </a:p>
        </p:txBody>
      </p:sp>
      <p:sp>
        <p:nvSpPr>
          <p:cNvPr id="3" name="Content Placeholder 2">
            <a:extLst>
              <a:ext uri="{FF2B5EF4-FFF2-40B4-BE49-F238E27FC236}">
                <a16:creationId xmlns:a16="http://schemas.microsoft.com/office/drawing/2014/main" id="{AF9831A1-B008-4A75-ADCB-3A3A95A81169}"/>
              </a:ext>
            </a:extLst>
          </p:cNvPr>
          <p:cNvSpPr>
            <a:spLocks noGrp="1"/>
          </p:cNvSpPr>
          <p:nvPr>
            <p:ph idx="1"/>
          </p:nvPr>
        </p:nvSpPr>
        <p:spPr>
          <a:xfrm>
            <a:off x="1087431" y="2603500"/>
            <a:ext cx="10017138" cy="3416300"/>
          </a:xfrm>
        </p:spPr>
        <p:txBody>
          <a:bodyPr>
            <a:normAutofit/>
          </a:bodyPr>
          <a:lstStyle/>
          <a:p>
            <a:pPr>
              <a:buFont typeface="Arial" panose="020B0604020202020204" pitchFamily="34" charset="0"/>
              <a:buChar char="•"/>
            </a:pPr>
            <a:r>
              <a:rPr lang="en-AU" sz="2400" dirty="0"/>
              <a:t>Key issues to consider:</a:t>
            </a:r>
          </a:p>
          <a:p>
            <a:pPr lvl="1">
              <a:buFont typeface="Arial" panose="020B0604020202020204" pitchFamily="34" charset="0"/>
              <a:buChar char="•"/>
            </a:pPr>
            <a:r>
              <a:rPr lang="en-AU" sz="2200" dirty="0"/>
              <a:t>Labour Market Testing might be required – strict advertising requirements for the position. </a:t>
            </a:r>
          </a:p>
          <a:p>
            <a:pPr lvl="1">
              <a:buFont typeface="Arial" panose="020B0604020202020204" pitchFamily="34" charset="0"/>
              <a:buChar char="•"/>
            </a:pPr>
            <a:r>
              <a:rPr lang="en-AU" sz="2200" dirty="0"/>
              <a:t>Genuineness of position is a focus of the department. </a:t>
            </a:r>
          </a:p>
          <a:p>
            <a:pPr marL="457200" lvl="1" indent="0">
              <a:buNone/>
            </a:pPr>
            <a:endParaRPr lang="en-AU" sz="2200" dirty="0"/>
          </a:p>
          <a:p>
            <a:pPr marL="0" indent="0">
              <a:buNone/>
            </a:pPr>
            <a:endParaRPr lang="en-AU" dirty="0"/>
          </a:p>
        </p:txBody>
      </p:sp>
    </p:spTree>
    <p:extLst>
      <p:ext uri="{BB962C8B-B14F-4D97-AF65-F5344CB8AC3E}">
        <p14:creationId xmlns:p14="http://schemas.microsoft.com/office/powerpoint/2010/main" val="3154245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D808-FC4C-4206-A18C-7B35EA26B2F5}"/>
              </a:ext>
            </a:extLst>
          </p:cNvPr>
          <p:cNvSpPr>
            <a:spLocks noGrp="1"/>
          </p:cNvSpPr>
          <p:nvPr>
            <p:ph type="title"/>
          </p:nvPr>
        </p:nvSpPr>
        <p:spPr/>
        <p:txBody>
          <a:bodyPr/>
          <a:lstStyle/>
          <a:p>
            <a:r>
              <a:rPr lang="en-AU" dirty="0"/>
              <a:t>Recruitment and employment – immigration issues</a:t>
            </a:r>
          </a:p>
        </p:txBody>
      </p:sp>
      <p:sp>
        <p:nvSpPr>
          <p:cNvPr id="3" name="Content Placeholder 2">
            <a:extLst>
              <a:ext uri="{FF2B5EF4-FFF2-40B4-BE49-F238E27FC236}">
                <a16:creationId xmlns:a16="http://schemas.microsoft.com/office/drawing/2014/main" id="{AF9831A1-B008-4A75-ADCB-3A3A95A81169}"/>
              </a:ext>
            </a:extLst>
          </p:cNvPr>
          <p:cNvSpPr>
            <a:spLocks noGrp="1"/>
          </p:cNvSpPr>
          <p:nvPr>
            <p:ph idx="1"/>
          </p:nvPr>
        </p:nvSpPr>
        <p:spPr>
          <a:xfrm>
            <a:off x="1087431" y="2313992"/>
            <a:ext cx="10017138" cy="4049486"/>
          </a:xfrm>
        </p:spPr>
        <p:txBody>
          <a:bodyPr>
            <a:normAutofit fontScale="25000" lnSpcReduction="20000"/>
          </a:bodyPr>
          <a:lstStyle/>
          <a:p>
            <a:pPr>
              <a:buFont typeface="Arial" panose="020B0604020202020204" pitchFamily="34" charset="0"/>
              <a:buChar char="•"/>
            </a:pPr>
            <a:r>
              <a:rPr lang="en-AU" sz="6400" dirty="0"/>
              <a:t>Special options available in Far North Queensland - Designated Area Migration Agreement (There is a Far North Queensland DAMA already in place). </a:t>
            </a:r>
          </a:p>
          <a:p>
            <a:pPr>
              <a:buFont typeface="Arial" panose="020B0604020202020204" pitchFamily="34" charset="0"/>
              <a:buChar char="•"/>
            </a:pPr>
            <a:r>
              <a:rPr lang="en-AU" sz="6400" dirty="0"/>
              <a:t>Must be operating in the FNQ DAMA Designated Area (</a:t>
            </a:r>
            <a:r>
              <a:rPr lang="en-GB" sz="6400" b="0" i="0" dirty="0">
                <a:solidFill>
                  <a:srgbClr val="191919"/>
                </a:solidFill>
                <a:effectLst/>
              </a:rPr>
              <a:t>Cairns, Douglas, Mareeba, Tablelands, Cook, or Cassowary Coast local government areas) and endorsed by Cairns Chamber of Commerce.</a:t>
            </a:r>
          </a:p>
          <a:p>
            <a:pPr>
              <a:buFont typeface="Arial" panose="020B0604020202020204" pitchFamily="34" charset="0"/>
              <a:buChar char="•"/>
            </a:pPr>
            <a:r>
              <a:rPr lang="en-AU" sz="6400" dirty="0"/>
              <a:t>Provides:</a:t>
            </a:r>
          </a:p>
          <a:p>
            <a:pPr lvl="1">
              <a:buFont typeface="Arial" panose="020B0604020202020204" pitchFamily="34" charset="0"/>
              <a:buChar char="•"/>
            </a:pPr>
            <a:r>
              <a:rPr lang="en-AU" sz="6400" dirty="0"/>
              <a:t>Greater range of occupations available</a:t>
            </a:r>
          </a:p>
          <a:p>
            <a:pPr lvl="1">
              <a:buFont typeface="Arial" panose="020B0604020202020204" pitchFamily="34" charset="0"/>
              <a:buChar char="•"/>
            </a:pPr>
            <a:r>
              <a:rPr lang="en-AU" sz="6400" dirty="0"/>
              <a:t>More flexibility in adding occupations when local conditions demand</a:t>
            </a:r>
          </a:p>
          <a:p>
            <a:pPr lvl="1">
              <a:buFont typeface="Arial" panose="020B0604020202020204" pitchFamily="34" charset="0"/>
              <a:buChar char="•"/>
            </a:pPr>
            <a:r>
              <a:rPr lang="en-GB" sz="6400" dirty="0"/>
              <a:t>Semi-skilled as well as skilled occupations (Skill Levels 1-5 instead of Skill Levels 1-3);</a:t>
            </a:r>
          </a:p>
          <a:p>
            <a:pPr lvl="1">
              <a:buFont typeface="Arial" panose="020B0604020202020204" pitchFamily="34" charset="0"/>
              <a:buChar char="•"/>
            </a:pPr>
            <a:r>
              <a:rPr lang="en-GB" sz="6400" dirty="0"/>
              <a:t>Access to age concessions </a:t>
            </a:r>
          </a:p>
          <a:p>
            <a:pPr lvl="1">
              <a:buFont typeface="Arial" panose="020B0604020202020204" pitchFamily="34" charset="0"/>
              <a:buChar char="•"/>
            </a:pPr>
            <a:r>
              <a:rPr lang="en-GB" sz="6400" dirty="0"/>
              <a:t>Concessions to experience requirements, salary, age, and English language requirements.  </a:t>
            </a:r>
          </a:p>
          <a:p>
            <a:pPr lvl="1">
              <a:buFont typeface="Arial" panose="020B0604020202020204" pitchFamily="34" charset="0"/>
              <a:buChar char="•"/>
            </a:pPr>
            <a:r>
              <a:rPr lang="en-GB" sz="6400" dirty="0"/>
              <a:t>More lenient Labour Market Testing requirements than standard requirements;</a:t>
            </a:r>
          </a:p>
          <a:p>
            <a:pPr lvl="1">
              <a:buFont typeface="Arial" panose="020B0604020202020204" pitchFamily="34" charset="0"/>
              <a:buChar char="•"/>
            </a:pPr>
            <a:r>
              <a:rPr lang="en-GB" sz="6400" dirty="0"/>
              <a:t>Priority processing times.</a:t>
            </a:r>
            <a:endParaRPr lang="en-AU" sz="6400" dirty="0"/>
          </a:p>
          <a:p>
            <a:pPr marL="457200" lvl="1" indent="0">
              <a:buNone/>
            </a:pPr>
            <a:endParaRPr lang="en-AU" sz="2200" dirty="0"/>
          </a:p>
          <a:p>
            <a:pPr marL="0" indent="0">
              <a:buNone/>
            </a:pPr>
            <a:endParaRPr lang="en-AU" dirty="0"/>
          </a:p>
        </p:txBody>
      </p:sp>
    </p:spTree>
    <p:extLst>
      <p:ext uri="{BB962C8B-B14F-4D97-AF65-F5344CB8AC3E}">
        <p14:creationId xmlns:p14="http://schemas.microsoft.com/office/powerpoint/2010/main" val="1687762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D808-FC4C-4206-A18C-7B35EA26B2F5}"/>
              </a:ext>
            </a:extLst>
          </p:cNvPr>
          <p:cNvSpPr>
            <a:spLocks noGrp="1"/>
          </p:cNvSpPr>
          <p:nvPr>
            <p:ph type="title"/>
          </p:nvPr>
        </p:nvSpPr>
        <p:spPr/>
        <p:txBody>
          <a:bodyPr/>
          <a:lstStyle/>
          <a:p>
            <a:r>
              <a:rPr lang="en-AU" dirty="0"/>
              <a:t>Key take aways</a:t>
            </a:r>
          </a:p>
        </p:txBody>
      </p:sp>
      <p:sp>
        <p:nvSpPr>
          <p:cNvPr id="3" name="Content Placeholder 2">
            <a:extLst>
              <a:ext uri="{FF2B5EF4-FFF2-40B4-BE49-F238E27FC236}">
                <a16:creationId xmlns:a16="http://schemas.microsoft.com/office/drawing/2014/main" id="{AF9831A1-B008-4A75-ADCB-3A3A95A81169}"/>
              </a:ext>
            </a:extLst>
          </p:cNvPr>
          <p:cNvSpPr>
            <a:spLocks noGrp="1"/>
          </p:cNvSpPr>
          <p:nvPr>
            <p:ph idx="1"/>
          </p:nvPr>
        </p:nvSpPr>
        <p:spPr>
          <a:xfrm>
            <a:off x="1087431" y="2603500"/>
            <a:ext cx="10017138" cy="3416300"/>
          </a:xfrm>
        </p:spPr>
        <p:txBody>
          <a:bodyPr>
            <a:normAutofit fontScale="92500" lnSpcReduction="20000"/>
          </a:bodyPr>
          <a:lstStyle/>
          <a:p>
            <a:pPr>
              <a:buFont typeface="Arial" panose="020B0604020202020204" pitchFamily="34" charset="0"/>
              <a:buChar char="•"/>
            </a:pPr>
            <a:r>
              <a:rPr lang="en-AU" sz="2600" dirty="0"/>
              <a:t>Identify whether your client is a visa holder at an early stage, and consider whether the legal matter may impact on their visa or citizenship. </a:t>
            </a:r>
          </a:p>
          <a:p>
            <a:pPr>
              <a:buFont typeface="Arial" panose="020B0604020202020204" pitchFamily="34" charset="0"/>
              <a:buChar char="•"/>
            </a:pPr>
            <a:r>
              <a:rPr lang="en-AU" sz="2600" dirty="0"/>
              <a:t>Immigration law is complex, intersecting, and constantly in flux. </a:t>
            </a:r>
          </a:p>
          <a:p>
            <a:pPr>
              <a:buFont typeface="Arial" panose="020B0604020202020204" pitchFamily="34" charset="0"/>
              <a:buChar char="•"/>
            </a:pPr>
            <a:r>
              <a:rPr lang="en-AU" sz="2600" dirty="0"/>
              <a:t>If you are interested in practicing in immigration law, seek formal training and mentorship (don’t dabble!). I recommend focusing on one particular area to start. </a:t>
            </a:r>
          </a:p>
          <a:p>
            <a:pPr>
              <a:buFont typeface="Arial" panose="020B0604020202020204" pitchFamily="34" charset="0"/>
              <a:buChar char="•"/>
            </a:pPr>
            <a:r>
              <a:rPr lang="en-AU" sz="2600" dirty="0"/>
              <a:t>Establish a strong referral network to experienced immigration lawyers, and when in doubt, refer!</a:t>
            </a:r>
            <a:endParaRPr lang="en-AU" sz="2200" dirty="0"/>
          </a:p>
          <a:p>
            <a:pPr marL="0" indent="0">
              <a:buNone/>
            </a:pPr>
            <a:endParaRPr lang="en-AU" dirty="0"/>
          </a:p>
        </p:txBody>
      </p:sp>
    </p:spTree>
    <p:extLst>
      <p:ext uri="{BB962C8B-B14F-4D97-AF65-F5344CB8AC3E}">
        <p14:creationId xmlns:p14="http://schemas.microsoft.com/office/powerpoint/2010/main" val="2682545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87867"/>
          </a:xfrm>
        </p:spPr>
        <p:txBody>
          <a:bodyPr/>
          <a:lstStyle/>
          <a:p>
            <a:r>
              <a:rPr lang="en-AU" b="1" dirty="0"/>
              <a:t>QUESTIONS?</a:t>
            </a:r>
          </a:p>
        </p:txBody>
      </p:sp>
      <p:sp>
        <p:nvSpPr>
          <p:cNvPr id="3" name="Content Placeholder 2"/>
          <p:cNvSpPr>
            <a:spLocks noGrp="1"/>
          </p:cNvSpPr>
          <p:nvPr>
            <p:ph idx="1"/>
          </p:nvPr>
        </p:nvSpPr>
        <p:spPr/>
        <p:txBody>
          <a:bodyPr>
            <a:normAutofit fontScale="85000" lnSpcReduction="20000"/>
          </a:bodyPr>
          <a:lstStyle/>
          <a:p>
            <a:pPr marL="0" indent="0">
              <a:buNone/>
            </a:pPr>
            <a:endParaRPr lang="en-US" sz="2800" dirty="0"/>
          </a:p>
          <a:p>
            <a:pPr marL="0" indent="0">
              <a:buNone/>
            </a:pPr>
            <a:r>
              <a:rPr lang="en-US" sz="2800" dirty="0"/>
              <a:t>Please feel free to contact me if you have any questions! I’m always happy to speak on the phone about a matter if you have an initial question. </a:t>
            </a:r>
          </a:p>
          <a:p>
            <a:pPr marL="0" indent="0">
              <a:buNone/>
            </a:pPr>
            <a:r>
              <a:rPr lang="en-US" sz="2800" dirty="0"/>
              <a:t>I will also be attending the conference over the next two days- I would love to speak to you in person as well. </a:t>
            </a:r>
            <a:endParaRPr lang="en-AU" sz="2800" dirty="0"/>
          </a:p>
          <a:p>
            <a:pPr marL="0" indent="0">
              <a:buNone/>
            </a:pPr>
            <a:endParaRPr lang="en-US" sz="2800" dirty="0"/>
          </a:p>
          <a:p>
            <a:pPr marL="0" indent="0">
              <a:buNone/>
            </a:pPr>
            <a:r>
              <a:rPr lang="en-US" sz="2800" dirty="0"/>
              <a:t>Telephone: 0422370244</a:t>
            </a:r>
          </a:p>
          <a:p>
            <a:pPr marL="0" indent="0">
              <a:buNone/>
            </a:pPr>
            <a:r>
              <a:rPr lang="en-US" sz="2800" dirty="0"/>
              <a:t>Email: </a:t>
            </a:r>
            <a:r>
              <a:rPr lang="en-US" sz="2800" dirty="0">
                <a:hlinkClick r:id="rId3"/>
              </a:rPr>
              <a:t>Victoria.lenton@lentonmigration.com.au</a:t>
            </a:r>
            <a:endParaRPr lang="en-US" sz="2800" dirty="0"/>
          </a:p>
        </p:txBody>
      </p:sp>
    </p:spTree>
    <p:extLst>
      <p:ext uri="{BB962C8B-B14F-4D97-AF65-F5344CB8AC3E}">
        <p14:creationId xmlns:p14="http://schemas.microsoft.com/office/powerpoint/2010/main" val="2500614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1BAD03-F05B-7739-8F32-4E27D364A8C3}"/>
              </a:ext>
            </a:extLst>
          </p:cNvPr>
          <p:cNvPicPr>
            <a:picLocks noChangeAspect="1"/>
          </p:cNvPicPr>
          <p:nvPr/>
        </p:nvPicPr>
        <p:blipFill>
          <a:blip r:embed="rId2"/>
          <a:stretch>
            <a:fillRect/>
          </a:stretch>
        </p:blipFill>
        <p:spPr>
          <a:xfrm>
            <a:off x="0" y="1391791"/>
            <a:ext cx="12192000" cy="4074417"/>
          </a:xfrm>
          <a:prstGeom prst="rect">
            <a:avLst/>
          </a:prstGeom>
        </p:spPr>
      </p:pic>
    </p:spTree>
    <p:extLst>
      <p:ext uri="{BB962C8B-B14F-4D97-AF65-F5344CB8AC3E}">
        <p14:creationId xmlns:p14="http://schemas.microsoft.com/office/powerpoint/2010/main" val="6073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9314-4E18-4ADD-8016-2ECD79B993F6}"/>
              </a:ext>
            </a:extLst>
          </p:cNvPr>
          <p:cNvSpPr>
            <a:spLocks noGrp="1"/>
          </p:cNvSpPr>
          <p:nvPr>
            <p:ph type="title"/>
          </p:nvPr>
        </p:nvSpPr>
        <p:spPr/>
        <p:txBody>
          <a:bodyPr/>
          <a:lstStyle/>
          <a:p>
            <a:r>
              <a:rPr lang="en-AU" dirty="0"/>
              <a:t>Major recent immigration law changes</a:t>
            </a:r>
          </a:p>
        </p:txBody>
      </p:sp>
      <p:sp>
        <p:nvSpPr>
          <p:cNvPr id="3" name="Content Placeholder 2">
            <a:extLst>
              <a:ext uri="{FF2B5EF4-FFF2-40B4-BE49-F238E27FC236}">
                <a16:creationId xmlns:a16="http://schemas.microsoft.com/office/drawing/2014/main" id="{8DDF3FB8-EE05-4827-8DDC-61EB0D2C3862}"/>
              </a:ext>
            </a:extLst>
          </p:cNvPr>
          <p:cNvSpPr>
            <a:spLocks noGrp="1"/>
          </p:cNvSpPr>
          <p:nvPr>
            <p:ph idx="1"/>
          </p:nvPr>
        </p:nvSpPr>
        <p:spPr/>
        <p:txBody>
          <a:bodyPr>
            <a:normAutofit fontScale="92500" lnSpcReduction="20000"/>
          </a:bodyPr>
          <a:lstStyle/>
          <a:p>
            <a:pPr marL="342900" lvl="0" indent="-342900">
              <a:buFont typeface="Symbol" panose="05050102010706020507" pitchFamily="18" charset="2"/>
              <a:buChar char=""/>
            </a:pPr>
            <a:r>
              <a:rPr lang="en-AU" sz="2400" dirty="0">
                <a:effectLst/>
                <a:ea typeface="DengXian" panose="02010600030101010101" pitchFamily="2" charset="-122"/>
                <a:cs typeface="Angsana New" panose="02020603050405020304" pitchFamily="18" charset="-34"/>
              </a:rPr>
              <a:t>Significant changes to employer sponsored visas/skilled:</a:t>
            </a:r>
          </a:p>
          <a:p>
            <a:pPr marL="742950" lvl="1" indent="-285750">
              <a:buFont typeface="Courier New" panose="02070309020205020404" pitchFamily="49" charset="0"/>
              <a:buChar char="o"/>
            </a:pPr>
            <a:r>
              <a:rPr lang="en-AU" sz="2400" dirty="0">
                <a:effectLst/>
                <a:ea typeface="DengXian" panose="02010600030101010101" pitchFamily="2" charset="-122"/>
                <a:cs typeface="Angsana New" panose="02020603050405020304" pitchFamily="18" charset="-34"/>
              </a:rPr>
              <a:t>Temporary Skilled Migration Income Threshold is being raised from $53900 to $70000 (1 July 2023)</a:t>
            </a:r>
          </a:p>
          <a:p>
            <a:pPr marL="742950" lvl="1" indent="-285750">
              <a:buFont typeface="Courier New" panose="02070309020205020404" pitchFamily="49" charset="0"/>
              <a:buChar char="o"/>
            </a:pPr>
            <a:r>
              <a:rPr lang="en-AU" sz="2400" dirty="0">
                <a:effectLst/>
                <a:ea typeface="DengXian" panose="02010600030101010101" pitchFamily="2" charset="-122"/>
                <a:cs typeface="Angsana New" panose="02020603050405020304" pitchFamily="18" charset="-34"/>
              </a:rPr>
              <a:t>All subclass 482 visa holders will have a pathway to permanent residency (end of 2023) – not just medium and long term stream occupations</a:t>
            </a:r>
          </a:p>
          <a:p>
            <a:pPr marL="742950" lvl="1" indent="-285750">
              <a:buFont typeface="Courier New" panose="02070309020205020404" pitchFamily="49" charset="0"/>
              <a:buChar char="o"/>
            </a:pPr>
            <a:r>
              <a:rPr lang="en-AU" sz="2400" dirty="0">
                <a:effectLst/>
                <a:ea typeface="DengXian" panose="02010600030101010101" pitchFamily="2" charset="-122"/>
                <a:cs typeface="Angsana New" panose="02020603050405020304" pitchFamily="18" charset="-34"/>
              </a:rPr>
              <a:t>482 visa holders will be eligible for a subclass 186 TRT after 2 years, not 3.</a:t>
            </a:r>
          </a:p>
          <a:p>
            <a:pPr marL="742950" lvl="1" indent="-285750">
              <a:buFont typeface="Courier New" panose="02070309020205020404" pitchFamily="49" charset="0"/>
              <a:buChar char="o"/>
            </a:pPr>
            <a:r>
              <a:rPr lang="en-AU" sz="2400" dirty="0">
                <a:ea typeface="DengXian" panose="02010600030101010101" pitchFamily="2" charset="-122"/>
                <a:cs typeface="Angsana New" panose="02020603050405020304" pitchFamily="18" charset="-34"/>
              </a:rPr>
              <a:t>Movement in skilled independent visas – lower scores are being invited to apply</a:t>
            </a:r>
            <a:endParaRPr lang="en-AU" sz="2400" dirty="0">
              <a:effectLst/>
              <a:ea typeface="DengXian" panose="02010600030101010101" pitchFamily="2" charset="-122"/>
              <a:cs typeface="Angsana New" panose="02020603050405020304" pitchFamily="18" charset="-34"/>
            </a:endParaRPr>
          </a:p>
          <a:p>
            <a:pPr marL="0" lvl="0" indent="0">
              <a:buNone/>
            </a:pPr>
            <a:endParaRPr lang="en-AU" sz="2400" dirty="0">
              <a:effectLst/>
              <a:ea typeface="DengXian" panose="02010600030101010101" pitchFamily="2" charset="-122"/>
              <a:cs typeface="Angsana New" panose="02020603050405020304" pitchFamily="18" charset="-34"/>
            </a:endParaRPr>
          </a:p>
          <a:p>
            <a:pPr marL="0" indent="0">
              <a:buNone/>
            </a:pPr>
            <a:endParaRPr lang="en-US" dirty="0"/>
          </a:p>
        </p:txBody>
      </p:sp>
    </p:spTree>
    <p:extLst>
      <p:ext uri="{BB962C8B-B14F-4D97-AF65-F5344CB8AC3E}">
        <p14:creationId xmlns:p14="http://schemas.microsoft.com/office/powerpoint/2010/main" val="58903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9314-4E18-4ADD-8016-2ECD79B993F6}"/>
              </a:ext>
            </a:extLst>
          </p:cNvPr>
          <p:cNvSpPr>
            <a:spLocks noGrp="1"/>
          </p:cNvSpPr>
          <p:nvPr>
            <p:ph type="title"/>
          </p:nvPr>
        </p:nvSpPr>
        <p:spPr/>
        <p:txBody>
          <a:bodyPr/>
          <a:lstStyle/>
          <a:p>
            <a:r>
              <a:rPr lang="en-AU" dirty="0"/>
              <a:t>Major recent immigration law changes</a:t>
            </a:r>
          </a:p>
        </p:txBody>
      </p:sp>
      <p:sp>
        <p:nvSpPr>
          <p:cNvPr id="3" name="Content Placeholder 2">
            <a:extLst>
              <a:ext uri="{FF2B5EF4-FFF2-40B4-BE49-F238E27FC236}">
                <a16:creationId xmlns:a16="http://schemas.microsoft.com/office/drawing/2014/main" id="{8DDF3FB8-EE05-4827-8DDC-61EB0D2C3862}"/>
              </a:ext>
            </a:extLst>
          </p:cNvPr>
          <p:cNvSpPr>
            <a:spLocks noGrp="1"/>
          </p:cNvSpPr>
          <p:nvPr>
            <p:ph idx="1"/>
          </p:nvPr>
        </p:nvSpPr>
        <p:spPr/>
        <p:txBody>
          <a:bodyPr>
            <a:normAutofit fontScale="92500"/>
          </a:bodyPr>
          <a:lstStyle/>
          <a:p>
            <a:pPr marL="342900" lvl="0" indent="-342900">
              <a:buFont typeface="Symbol" panose="05050102010706020507" pitchFamily="18" charset="2"/>
              <a:buChar char=""/>
            </a:pPr>
            <a:r>
              <a:rPr lang="en-AU" sz="2400" dirty="0">
                <a:effectLst/>
                <a:ea typeface="DengXian" panose="02010600030101010101" pitchFamily="2" charset="-122"/>
                <a:cs typeface="Angsana New" panose="02020603050405020304" pitchFamily="18" charset="-34"/>
              </a:rPr>
              <a:t>Extending the duration of the subclass 485 Temporary Graduate Visa as of 1 July 2023:</a:t>
            </a:r>
          </a:p>
          <a:p>
            <a:pPr marL="342900" lvl="0" indent="-342900">
              <a:buFont typeface="Courier New" panose="02070309020205020404" pitchFamily="49" charset="0"/>
              <a:buChar char="o"/>
            </a:pPr>
            <a:r>
              <a:rPr lang="en-AU" sz="2400" dirty="0">
                <a:effectLst/>
                <a:ea typeface="DengXian" panose="02010600030101010101" pitchFamily="2" charset="-122"/>
                <a:cs typeface="Angsana New" panose="02020603050405020304" pitchFamily="18" charset="-34"/>
              </a:rPr>
              <a:t>two years to four years for select Bachelor degrees</a:t>
            </a:r>
          </a:p>
          <a:p>
            <a:pPr marL="342900" lvl="0" indent="-342900">
              <a:buFont typeface="Courier New" panose="02070309020205020404" pitchFamily="49" charset="0"/>
              <a:buChar char="o"/>
            </a:pPr>
            <a:r>
              <a:rPr lang="en-AU" sz="2400" dirty="0">
                <a:effectLst/>
                <a:ea typeface="DengXian" panose="02010600030101010101" pitchFamily="2" charset="-122"/>
                <a:cs typeface="Angsana New" panose="02020603050405020304" pitchFamily="18" charset="-34"/>
              </a:rPr>
              <a:t>three years to five years for select Masters degrees</a:t>
            </a:r>
          </a:p>
          <a:p>
            <a:pPr marL="342900" lvl="0" indent="-342900">
              <a:buFont typeface="Courier New" panose="02070309020205020404" pitchFamily="49" charset="0"/>
              <a:buChar char="o"/>
            </a:pPr>
            <a:r>
              <a:rPr lang="en-AU" sz="2400" dirty="0">
                <a:effectLst/>
                <a:ea typeface="DengXian" panose="02010600030101010101" pitchFamily="2" charset="-122"/>
                <a:cs typeface="Angsana New" panose="02020603050405020304" pitchFamily="18" charset="-34"/>
              </a:rPr>
              <a:t>four years to six years for all Doctoral degrees.</a:t>
            </a:r>
          </a:p>
          <a:p>
            <a:pPr>
              <a:buFont typeface="Arial" panose="020B0604020202020204" pitchFamily="34" charset="0"/>
              <a:buChar char="•"/>
            </a:pPr>
            <a:r>
              <a:rPr lang="en-GB" sz="2400" dirty="0">
                <a:effectLst/>
                <a:ea typeface="DengXian" panose="02010600030101010101" pitchFamily="2" charset="-122"/>
                <a:cs typeface="Angsana New" panose="02020603050405020304" pitchFamily="18" charset="-34"/>
              </a:rPr>
              <a:t>Introduction of a direct pathway to Australian citizenship for NZ citizens in Australia holding a subclass 444 Special Category Visa (from 1 July 2023). Must have been living in Australia for four or more years.</a:t>
            </a:r>
          </a:p>
          <a:p>
            <a:pPr marL="0" lvl="0" indent="0">
              <a:buNone/>
            </a:pPr>
            <a:endParaRPr lang="en-AU" sz="2400" dirty="0">
              <a:effectLst/>
              <a:ea typeface="DengXian" panose="02010600030101010101" pitchFamily="2" charset="-122"/>
              <a:cs typeface="Angsana New" panose="02020603050405020304" pitchFamily="18" charset="-34"/>
            </a:endParaRPr>
          </a:p>
          <a:p>
            <a:pPr marL="0" indent="0">
              <a:buNone/>
            </a:pPr>
            <a:endParaRPr lang="en-US" dirty="0"/>
          </a:p>
        </p:txBody>
      </p:sp>
    </p:spTree>
    <p:extLst>
      <p:ext uri="{BB962C8B-B14F-4D97-AF65-F5344CB8AC3E}">
        <p14:creationId xmlns:p14="http://schemas.microsoft.com/office/powerpoint/2010/main" val="257470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9314-4E18-4ADD-8016-2ECD79B993F6}"/>
              </a:ext>
            </a:extLst>
          </p:cNvPr>
          <p:cNvSpPr>
            <a:spLocks noGrp="1"/>
          </p:cNvSpPr>
          <p:nvPr>
            <p:ph type="title"/>
          </p:nvPr>
        </p:nvSpPr>
        <p:spPr/>
        <p:txBody>
          <a:bodyPr/>
          <a:lstStyle/>
          <a:p>
            <a:r>
              <a:rPr lang="en-AU" dirty="0"/>
              <a:t>Major recent immigration law changes</a:t>
            </a:r>
          </a:p>
        </p:txBody>
      </p:sp>
      <p:sp>
        <p:nvSpPr>
          <p:cNvPr id="3" name="Content Placeholder 2">
            <a:extLst>
              <a:ext uri="{FF2B5EF4-FFF2-40B4-BE49-F238E27FC236}">
                <a16:creationId xmlns:a16="http://schemas.microsoft.com/office/drawing/2014/main" id="{8DDF3FB8-EE05-4827-8DDC-61EB0D2C3862}"/>
              </a:ext>
            </a:extLst>
          </p:cNvPr>
          <p:cNvSpPr>
            <a:spLocks noGrp="1"/>
          </p:cNvSpPr>
          <p:nvPr>
            <p:ph idx="1"/>
          </p:nvPr>
        </p:nvSpPr>
        <p:spPr>
          <a:xfrm>
            <a:off x="775899" y="2345743"/>
            <a:ext cx="10017138" cy="3416300"/>
          </a:xfrm>
        </p:spPr>
        <p:txBody>
          <a:bodyPr>
            <a:noAutofit/>
          </a:bodyPr>
          <a:lstStyle/>
          <a:p>
            <a:pPr>
              <a:buFont typeface="Symbol" panose="05050102010706020507" pitchFamily="18" charset="2"/>
              <a:buChar char=""/>
            </a:pPr>
            <a:r>
              <a:rPr lang="en-AU" sz="2000" dirty="0">
                <a:effectLst/>
                <a:latin typeface="+mj-lt"/>
                <a:ea typeface="DengXian" panose="02010600030101010101" pitchFamily="2" charset="-122"/>
                <a:cs typeface="Angsana New" panose="02020603050405020304" pitchFamily="18" charset="-34"/>
              </a:rPr>
              <a:t>Introduction of a permanent residency pathway for Temporary Protection Visa and Safe Haven Enterprise Visa holders – all TPV and SHEV visa holders are eligible to apply for the subclass 851 Resolution of Status NZ citizens</a:t>
            </a:r>
          </a:p>
          <a:p>
            <a:pPr marL="342900" lvl="0" indent="-342900">
              <a:buFont typeface="Symbol" panose="05050102010706020507" pitchFamily="18" charset="2"/>
              <a:buChar char=""/>
            </a:pPr>
            <a:r>
              <a:rPr lang="en-AU" sz="2000" dirty="0">
                <a:effectLst/>
                <a:latin typeface="+mj-lt"/>
                <a:ea typeface="DengXian" panose="02010600030101010101" pitchFamily="2" charset="-122"/>
                <a:cs typeface="Angsana New" panose="02020603050405020304" pitchFamily="18" charset="-34"/>
              </a:rPr>
              <a:t>Introduction of new Direction No 99 guiding section 501 character visa refusal and cancellation decision making – makes strength, nature and duration of ties to Australia a primary consideration. </a:t>
            </a:r>
          </a:p>
          <a:p>
            <a:pPr marL="342900" lvl="0" indent="-342900">
              <a:buFont typeface="Symbol" panose="05050102010706020507" pitchFamily="18" charset="2"/>
              <a:buChar char=""/>
            </a:pPr>
            <a:r>
              <a:rPr lang="en-AU" sz="2000" dirty="0">
                <a:effectLst/>
                <a:latin typeface="+mj-lt"/>
                <a:ea typeface="DengXian" panose="02010600030101010101" pitchFamily="2" charset="-122"/>
                <a:cs typeface="Angsana New" panose="02020603050405020304" pitchFamily="18" charset="-34"/>
              </a:rPr>
              <a:t>Visa application charges will rise (6 – 40%) as of 1 July 2023</a:t>
            </a:r>
          </a:p>
          <a:p>
            <a:pPr marL="342900" lvl="0" indent="-342900">
              <a:buFont typeface="Symbol" panose="05050102010706020507" pitchFamily="18" charset="2"/>
              <a:buChar char=""/>
            </a:pPr>
            <a:r>
              <a:rPr lang="en-AU" sz="2000" dirty="0">
                <a:effectLst/>
                <a:latin typeface="+mj-lt"/>
                <a:ea typeface="DengXian" panose="02010600030101010101" pitchFamily="2" charset="-122"/>
                <a:cs typeface="Angsana New" panose="02020603050405020304" pitchFamily="18" charset="-34"/>
              </a:rPr>
              <a:t>Administrative Appeals Tribunal has been abolished and will be replaced by a new federal administrative review body. </a:t>
            </a:r>
          </a:p>
          <a:p>
            <a:pPr marL="0" indent="0">
              <a:buNone/>
            </a:pPr>
            <a:endParaRPr lang="en-US" sz="2000" dirty="0">
              <a:latin typeface="+mj-lt"/>
            </a:endParaRPr>
          </a:p>
        </p:txBody>
      </p:sp>
    </p:spTree>
    <p:extLst>
      <p:ext uri="{BB962C8B-B14F-4D97-AF65-F5344CB8AC3E}">
        <p14:creationId xmlns:p14="http://schemas.microsoft.com/office/powerpoint/2010/main" val="251201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9314-4E18-4ADD-8016-2ECD79B993F6}"/>
              </a:ext>
            </a:extLst>
          </p:cNvPr>
          <p:cNvSpPr>
            <a:spLocks noGrp="1"/>
          </p:cNvSpPr>
          <p:nvPr>
            <p:ph type="title"/>
          </p:nvPr>
        </p:nvSpPr>
        <p:spPr/>
        <p:txBody>
          <a:bodyPr/>
          <a:lstStyle/>
          <a:p>
            <a:r>
              <a:rPr lang="en-AU" dirty="0"/>
              <a:t>Criminal Law - Immigration issues</a:t>
            </a:r>
          </a:p>
        </p:txBody>
      </p:sp>
      <p:sp>
        <p:nvSpPr>
          <p:cNvPr id="3" name="Content Placeholder 2">
            <a:extLst>
              <a:ext uri="{FF2B5EF4-FFF2-40B4-BE49-F238E27FC236}">
                <a16:creationId xmlns:a16="http://schemas.microsoft.com/office/drawing/2014/main" id="{8DDF3FB8-EE05-4827-8DDC-61EB0D2C3862}"/>
              </a:ext>
            </a:extLst>
          </p:cNvPr>
          <p:cNvSpPr>
            <a:spLocks noGrp="1"/>
          </p:cNvSpPr>
          <p:nvPr>
            <p:ph idx="1"/>
          </p:nvPr>
        </p:nvSpPr>
        <p:spPr/>
        <p:txBody>
          <a:bodyPr>
            <a:noAutofit/>
          </a:bodyPr>
          <a:lstStyle/>
          <a:p>
            <a:pPr>
              <a:buFont typeface="Arial" panose="020B0604020202020204" pitchFamily="34" charset="0"/>
              <a:buChar char="•"/>
            </a:pPr>
            <a:r>
              <a:rPr lang="en-AU" sz="2400" dirty="0">
                <a:effectLst/>
                <a:ea typeface="DengXian" panose="02010600030101010101" pitchFamily="2" charset="-122"/>
                <a:cs typeface="Angsana New" panose="02020603050405020304" pitchFamily="18" charset="-34"/>
              </a:rPr>
              <a:t>Two relevant cancellation powers:</a:t>
            </a:r>
          </a:p>
          <a:p>
            <a:pPr lvl="1">
              <a:buFont typeface="Courier New" panose="02070309020205020404" pitchFamily="49" charset="0"/>
              <a:buChar char="o"/>
            </a:pPr>
            <a:r>
              <a:rPr lang="en-AU" sz="2200" dirty="0">
                <a:effectLst/>
                <a:ea typeface="DengXian" panose="02010600030101010101" pitchFamily="2" charset="-122"/>
                <a:cs typeface="Angsana New" panose="02020603050405020304" pitchFamily="18" charset="-34"/>
              </a:rPr>
              <a:t>Power to refuse or cancel a visa under section 501 of the </a:t>
            </a:r>
            <a:r>
              <a:rPr lang="en-AU" sz="2200" i="1" dirty="0">
                <a:effectLst/>
                <a:ea typeface="DengXian" panose="02010600030101010101" pitchFamily="2" charset="-122"/>
                <a:cs typeface="Angsana New" panose="02020603050405020304" pitchFamily="18" charset="-34"/>
              </a:rPr>
              <a:t>Migration Act 1958</a:t>
            </a:r>
            <a:r>
              <a:rPr lang="en-AU" sz="2200" dirty="0">
                <a:effectLst/>
                <a:ea typeface="DengXian" panose="02010600030101010101" pitchFamily="2" charset="-122"/>
                <a:cs typeface="Angsana New" panose="02020603050405020304" pitchFamily="18" charset="-34"/>
              </a:rPr>
              <a:t>, where the visa holder or applicant fails the character test (eg </a:t>
            </a:r>
            <a:r>
              <a:rPr lang="en-AU" sz="2200" dirty="0">
                <a:ea typeface="DengXian" panose="02010600030101010101" pitchFamily="2" charset="-122"/>
                <a:cs typeface="Angsana New" panose="02020603050405020304" pitchFamily="18" charset="-34"/>
              </a:rPr>
              <a:t>where they have a sentence of imprisonment of 12 months or more, among other things). </a:t>
            </a:r>
          </a:p>
          <a:p>
            <a:pPr lvl="1">
              <a:buFont typeface="Courier New" panose="02070309020205020404" pitchFamily="49" charset="0"/>
              <a:buChar char="o"/>
            </a:pPr>
            <a:r>
              <a:rPr lang="en-AU" sz="2200" dirty="0">
                <a:ea typeface="DengXian" panose="02010600030101010101" pitchFamily="2" charset="-122"/>
                <a:cs typeface="Angsana New" panose="02020603050405020304" pitchFamily="18" charset="-34"/>
              </a:rPr>
              <a:t>power to cancel a visa under </a:t>
            </a:r>
            <a:r>
              <a:rPr lang="en-GB" sz="2400" dirty="0">
                <a:effectLst/>
                <a:ea typeface="DengXian" panose="02010600030101010101" pitchFamily="2" charset="-122"/>
                <a:cs typeface="Angsana New" panose="02020603050405020304" pitchFamily="18" charset="-34"/>
              </a:rPr>
              <a:t>section 116(1)(e) of the Migration Act - Risk to health, safety and good order of Australian community. This can apply to a temporary visa where there is a criminal charge only (no conviction yet). </a:t>
            </a:r>
            <a:endParaRPr lang="en-AU" sz="2400" dirty="0">
              <a:effectLst/>
              <a:ea typeface="DengXian" panose="02010600030101010101" pitchFamily="2" charset="-122"/>
              <a:cs typeface="Angsana New" panose="02020603050405020304" pitchFamily="18" charset="-34"/>
            </a:endParaRPr>
          </a:p>
        </p:txBody>
      </p:sp>
    </p:spTree>
    <p:extLst>
      <p:ext uri="{BB962C8B-B14F-4D97-AF65-F5344CB8AC3E}">
        <p14:creationId xmlns:p14="http://schemas.microsoft.com/office/powerpoint/2010/main" val="2696753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AU" b="1" dirty="0">
                <a:latin typeface="+mn-lt"/>
                <a:cs typeface="Arial Narrow" panose="020B0604020202020204" pitchFamily="34" charset="0"/>
              </a:rPr>
              <a:t>Serious consequences of visa cancellation</a:t>
            </a:r>
          </a:p>
        </p:txBody>
      </p:sp>
      <p:sp>
        <p:nvSpPr>
          <p:cNvPr id="3" name="Content Placeholder 2"/>
          <p:cNvSpPr>
            <a:spLocks noGrp="1"/>
          </p:cNvSpPr>
          <p:nvPr>
            <p:ph idx="1"/>
          </p:nvPr>
        </p:nvSpPr>
        <p:spPr>
          <a:xfrm>
            <a:off x="1097280" y="2475344"/>
            <a:ext cx="10058400" cy="3712392"/>
          </a:xfrm>
        </p:spPr>
        <p:txBody>
          <a:bodyPr>
            <a:normAutofit fontScale="32500" lnSpcReduction="20000"/>
          </a:bodyPr>
          <a:lstStyle/>
          <a:p>
            <a:pPr marL="0" indent="0">
              <a:buNone/>
            </a:pPr>
            <a:endParaRPr lang="en-AU" sz="11200" i="1" dirty="0">
              <a:cs typeface="Arial" panose="020B0604020202020204" pitchFamily="34" charset="0"/>
            </a:endParaRPr>
          </a:p>
          <a:p>
            <a:pPr marL="285750" indent="-285750">
              <a:buFont typeface="Courier New" panose="02070309020205020404" pitchFamily="49" charset="0"/>
              <a:buChar char="o"/>
            </a:pPr>
            <a:r>
              <a:rPr lang="en-AU" sz="6400" dirty="0"/>
              <a:t>Removal from Australia, or if this will breach Australia’s international obligations, indefinite detention in Australia. </a:t>
            </a:r>
          </a:p>
          <a:p>
            <a:pPr marL="285750" indent="-285750">
              <a:buFont typeface="Courier New" panose="02070309020205020404" pitchFamily="49" charset="0"/>
              <a:buChar char="o"/>
            </a:pPr>
            <a:r>
              <a:rPr lang="en-AU" sz="6400" dirty="0"/>
              <a:t>Prevented from applying for any other visa while remaining in Australia (with very limited exceptions, namely subclass 866 Protection Visa)</a:t>
            </a:r>
          </a:p>
          <a:p>
            <a:pPr marL="285750" indent="-285750">
              <a:buFont typeface="Courier New" panose="02070309020205020404" pitchFamily="49" charset="0"/>
              <a:buChar char="o"/>
            </a:pPr>
            <a:r>
              <a:rPr lang="en-AU" sz="6400" dirty="0"/>
              <a:t>Consequential refusal of all other pending visa applications, and cancellation of any other visa held. </a:t>
            </a:r>
          </a:p>
          <a:p>
            <a:pPr marL="285750" indent="-285750">
              <a:buFont typeface="Courier New" panose="02070309020205020404" pitchFamily="49" charset="0"/>
              <a:buChar char="o"/>
            </a:pPr>
            <a:r>
              <a:rPr lang="en-AU" sz="6400" dirty="0"/>
              <a:t>Exclusion periods:</a:t>
            </a:r>
          </a:p>
          <a:p>
            <a:pPr marL="685800" lvl="1">
              <a:buFont typeface="Courier New" panose="02070309020205020404" pitchFamily="49" charset="0"/>
              <a:buChar char="o"/>
            </a:pPr>
            <a:r>
              <a:rPr lang="en-AU" sz="6400" dirty="0"/>
              <a:t>3 years for section 116 cancellation</a:t>
            </a:r>
          </a:p>
          <a:p>
            <a:pPr marL="685800" lvl="1">
              <a:buFont typeface="Courier New" panose="02070309020205020404" pitchFamily="49" charset="0"/>
              <a:buChar char="o"/>
            </a:pPr>
            <a:r>
              <a:rPr lang="en-AU" sz="6400" dirty="0"/>
              <a:t>Permanent exclusion if cancelled under section 501</a:t>
            </a:r>
          </a:p>
          <a:p>
            <a:pPr marL="0" indent="0">
              <a:buNone/>
            </a:pPr>
            <a:endParaRPr lang="en-AU" sz="3200" dirty="0">
              <a:cs typeface="Arial" panose="020B0604020202020204" pitchFamily="34" charset="0"/>
            </a:endParaRPr>
          </a:p>
        </p:txBody>
      </p:sp>
    </p:spTree>
    <p:extLst>
      <p:ext uri="{BB962C8B-B14F-4D97-AF65-F5344CB8AC3E}">
        <p14:creationId xmlns:p14="http://schemas.microsoft.com/office/powerpoint/2010/main" val="340587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AU" b="1" dirty="0">
                <a:cs typeface="Arial Narrow" panose="020B0604020202020204" pitchFamily="34" charset="0"/>
              </a:rPr>
              <a:t>Key things to know for criminal lawyers:</a:t>
            </a:r>
            <a:endParaRPr lang="en-AU" b="1" dirty="0"/>
          </a:p>
        </p:txBody>
      </p:sp>
      <p:sp>
        <p:nvSpPr>
          <p:cNvPr id="3" name="Content Placeholder 2"/>
          <p:cNvSpPr>
            <a:spLocks noGrp="1"/>
          </p:cNvSpPr>
          <p:nvPr>
            <p:ph idx="1"/>
          </p:nvPr>
        </p:nvSpPr>
        <p:spPr>
          <a:xfrm>
            <a:off x="1111484" y="2373744"/>
            <a:ext cx="10058400" cy="3495349"/>
          </a:xfrm>
        </p:spPr>
        <p:txBody>
          <a:bodyPr>
            <a:noAutofit/>
          </a:bodyPr>
          <a:lstStyle/>
          <a:p>
            <a:r>
              <a:rPr lang="en-AU" sz="2400" dirty="0"/>
              <a:t>The potential that a person may be subject to visa cancellation (and the associated consequences) should be considered at the earliest possible stage of a criminal matter. This means that you need to identify whether or not a person is a visa holder at intake stage. </a:t>
            </a:r>
          </a:p>
          <a:p>
            <a:r>
              <a:rPr lang="en-AU" sz="2400" dirty="0"/>
              <a:t>Refer the client to a quality immigration lawyer who specialises in visa cancellation matters at the earliest possible opportunity (suggest this occur before conviction if possible) for advice. </a:t>
            </a:r>
          </a:p>
          <a:p>
            <a:r>
              <a:rPr lang="en-AU" sz="2400" dirty="0"/>
              <a:t>The risk of visa cancellation should be considered in deciding how or whether to defend a criminal case, and in relation to what form of sentencing you should pursue for the client.</a:t>
            </a:r>
          </a:p>
          <a:p>
            <a:pPr marL="0" indent="0">
              <a:buNone/>
            </a:pPr>
            <a:endParaRPr lang="en-AU" sz="2400" dirty="0"/>
          </a:p>
          <a:p>
            <a:pPr>
              <a:buFont typeface="Arial" panose="020B0604020202020204" pitchFamily="34" charset="0"/>
              <a:buChar char="•"/>
            </a:pPr>
            <a:endParaRPr lang="en-AU" sz="2400" dirty="0"/>
          </a:p>
          <a:p>
            <a:pPr marL="800100" lvl="1" indent="-342900">
              <a:buAutoNum type="arabicPeriod"/>
            </a:pPr>
            <a:endParaRPr lang="en-AU" sz="2400" dirty="0"/>
          </a:p>
        </p:txBody>
      </p:sp>
    </p:spTree>
    <p:extLst>
      <p:ext uri="{BB962C8B-B14F-4D97-AF65-F5344CB8AC3E}">
        <p14:creationId xmlns:p14="http://schemas.microsoft.com/office/powerpoint/2010/main" val="4019768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AU" b="1" dirty="0">
                <a:cs typeface="Arial Narrow" panose="020B0604020202020204" pitchFamily="34" charset="0"/>
              </a:rPr>
              <a:t>Key things to know for criminal lawyers:</a:t>
            </a:r>
            <a:endParaRPr lang="en-AU" b="1" dirty="0"/>
          </a:p>
        </p:txBody>
      </p:sp>
      <p:sp>
        <p:nvSpPr>
          <p:cNvPr id="3" name="Content Placeholder 2"/>
          <p:cNvSpPr>
            <a:spLocks noGrp="1"/>
          </p:cNvSpPr>
          <p:nvPr>
            <p:ph idx="1"/>
          </p:nvPr>
        </p:nvSpPr>
        <p:spPr>
          <a:xfrm>
            <a:off x="1111484" y="2373744"/>
            <a:ext cx="10058400" cy="3495349"/>
          </a:xfrm>
        </p:spPr>
        <p:txBody>
          <a:bodyPr>
            <a:normAutofit lnSpcReduction="10000"/>
          </a:bodyPr>
          <a:lstStyle/>
          <a:p>
            <a:r>
              <a:rPr lang="en-AU" sz="2400" dirty="0"/>
              <a:t>Key risk point: Any form of sentence of imprisonment (particularly a single sentence of 12 months, or multiple sentences that add up to 12 months).  This applies even if the entire sentence is suspended, and the person does not serve a single day.</a:t>
            </a:r>
          </a:p>
          <a:p>
            <a:r>
              <a:rPr lang="en-AU" sz="2400" dirty="0"/>
              <a:t>Make representations during sentencing about the potential for visa cancellation and the likely impact on the person if this was to occur. </a:t>
            </a:r>
          </a:p>
          <a:p>
            <a:r>
              <a:rPr lang="en-AU" sz="2400" dirty="0"/>
              <a:t>Counsel any visa holder who receives a criminal conviction (even if it won’t result in s501 consideration). </a:t>
            </a:r>
          </a:p>
          <a:p>
            <a:pPr>
              <a:buFont typeface="Arial" panose="020B0604020202020204" pitchFamily="34" charset="0"/>
              <a:buChar char="•"/>
            </a:pPr>
            <a:endParaRPr lang="en-AU" sz="1700" dirty="0"/>
          </a:p>
          <a:p>
            <a:pPr marL="800100" lvl="1" indent="-342900">
              <a:buAutoNum type="arabicPeriod"/>
            </a:pPr>
            <a:endParaRPr lang="en-AU" sz="1400" dirty="0"/>
          </a:p>
        </p:txBody>
      </p:sp>
    </p:spTree>
    <p:extLst>
      <p:ext uri="{BB962C8B-B14F-4D97-AF65-F5344CB8AC3E}">
        <p14:creationId xmlns:p14="http://schemas.microsoft.com/office/powerpoint/2010/main" val="3518269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6189</TotalTime>
  <Words>2566</Words>
  <Application>Microsoft Office PowerPoint</Application>
  <PresentationFormat>Widescreen</PresentationFormat>
  <Paragraphs>181</Paragraphs>
  <Slides>24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Courier New</vt:lpstr>
      <vt:lpstr>Symbol</vt:lpstr>
      <vt:lpstr>Wingdings 3</vt:lpstr>
      <vt:lpstr>Ion Boardroom</vt:lpstr>
      <vt:lpstr>Immigration Law Essentials for Northern Practitioners</vt:lpstr>
      <vt:lpstr>Major recent immigration law changes</vt:lpstr>
      <vt:lpstr>Major recent immigration law changes</vt:lpstr>
      <vt:lpstr>Major recent immigration law changes</vt:lpstr>
      <vt:lpstr>Major recent immigration law changes</vt:lpstr>
      <vt:lpstr>Criminal Law - Immigration issues</vt:lpstr>
      <vt:lpstr>Serious consequences of visa cancellation</vt:lpstr>
      <vt:lpstr>Key things to know for criminal lawyers:</vt:lpstr>
      <vt:lpstr>Key things to know for criminal lawyers:</vt:lpstr>
      <vt:lpstr>Key things to know for criminal lawyers:</vt:lpstr>
      <vt:lpstr>Section 501 – The Character Test</vt:lpstr>
      <vt:lpstr>Section 501 – The Character Test</vt:lpstr>
      <vt:lpstr>Section 501 – ‘Substantial criminal record’</vt:lpstr>
      <vt:lpstr>Section 501 – Character Cancellation power</vt:lpstr>
      <vt:lpstr>Section 501 – Character Cancellation power</vt:lpstr>
      <vt:lpstr>Family Law and relationships – immigration issues</vt:lpstr>
      <vt:lpstr>Recruitment and employment – immigration issues</vt:lpstr>
      <vt:lpstr>Recruitment and employment – immigration issues</vt:lpstr>
      <vt:lpstr>Recruitment and employment – immigration issues</vt:lpstr>
      <vt:lpstr>Recruitment and employment – immigration issues</vt:lpstr>
      <vt:lpstr>Recruitment and employment – immigration issues</vt:lpstr>
      <vt:lpstr>Key take aways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Damian Monaghan</dc:creator>
  <cp:lastModifiedBy>Victoria Lenton</cp:lastModifiedBy>
  <cp:revision>25</cp:revision>
  <cp:lastPrinted>2020-09-11T05:03:26Z</cp:lastPrinted>
  <dcterms:created xsi:type="dcterms:W3CDTF">2019-11-18T04:13:12Z</dcterms:created>
  <dcterms:modified xsi:type="dcterms:W3CDTF">2023-05-17T07:25:42Z</dcterms:modified>
</cp:coreProperties>
</file>